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2" r:id="rId2"/>
    <p:sldMasterId id="2147483653" r:id="rId3"/>
    <p:sldMasterId id="2147483667" r:id="rId4"/>
    <p:sldMasterId id="2147483678" r:id="rId5"/>
    <p:sldMasterId id="2147484524" r:id="rId6"/>
    <p:sldMasterId id="2147484536" r:id="rId7"/>
    <p:sldMasterId id="2147485340" r:id="rId8"/>
  </p:sldMasterIdLst>
  <p:notesMasterIdLst>
    <p:notesMasterId r:id="rId46"/>
  </p:notesMasterIdLst>
  <p:sldIdLst>
    <p:sldId id="337" r:id="rId9"/>
    <p:sldId id="760" r:id="rId10"/>
    <p:sldId id="772" r:id="rId11"/>
    <p:sldId id="71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773" r:id="rId21"/>
    <p:sldId id="279" r:id="rId22"/>
    <p:sldId id="280" r:id="rId23"/>
    <p:sldId id="281" r:id="rId24"/>
    <p:sldId id="282" r:id="rId25"/>
    <p:sldId id="332" r:id="rId26"/>
    <p:sldId id="333" r:id="rId27"/>
    <p:sldId id="334" r:id="rId28"/>
    <p:sldId id="33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3" r:id="rId45"/>
  </p:sldIdLst>
  <p:sldSz cx="9144000" cy="6858000" type="screen4x3"/>
  <p:notesSz cx="6832600" cy="9979025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7FA4"/>
    <a:srgbClr val="99FF33"/>
    <a:srgbClr val="FEFEFE"/>
    <a:srgbClr val="3D83F5"/>
    <a:srgbClr val="3333FF"/>
    <a:srgbClr val="800080"/>
    <a:srgbClr val="303030"/>
    <a:srgbClr val="254B71"/>
    <a:srgbClr val="3886A2"/>
    <a:srgbClr val="078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AutoShape 1"/>
          <p:cNvSpPr>
            <a:spLocks noChangeArrowheads="1"/>
          </p:cNvSpPr>
          <p:nvPr/>
        </p:nvSpPr>
        <p:spPr bwMode="auto">
          <a:xfrm>
            <a:off x="0" y="0"/>
            <a:ext cx="6832600" cy="99790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45411" name="Text Box 2"/>
          <p:cNvSpPr txBox="1">
            <a:spLocks noChangeArrowheads="1"/>
          </p:cNvSpPr>
          <p:nvPr/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45412" name="Text Box 3"/>
          <p:cNvSpPr txBox="1">
            <a:spLocks noChangeArrowheads="1"/>
          </p:cNvSpPr>
          <p:nvPr/>
        </p:nvSpPr>
        <p:spPr bwMode="auto">
          <a:xfrm>
            <a:off x="3873500" y="0"/>
            <a:ext cx="29606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4541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22338" y="747713"/>
            <a:ext cx="4989512" cy="3741737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11225" y="4740275"/>
            <a:ext cx="5010150" cy="448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/>
          </a:p>
        </p:txBody>
      </p:sp>
      <p:sp>
        <p:nvSpPr>
          <p:cNvPr id="145415" name="Text Box 6"/>
          <p:cNvSpPr txBox="1">
            <a:spLocks noChangeArrowheads="1"/>
          </p:cNvSpPr>
          <p:nvPr/>
        </p:nvSpPr>
        <p:spPr bwMode="auto">
          <a:xfrm>
            <a:off x="0" y="9480550"/>
            <a:ext cx="29622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73500" y="9480550"/>
            <a:ext cx="29591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2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cs typeface="Segoe UI" charset="0"/>
              </a:defRPr>
            </a:lvl1pPr>
          </a:lstStyle>
          <a:p>
            <a:pPr>
              <a:defRPr/>
            </a:pPr>
            <a:fld id="{47AF66F9-7569-4860-BC36-A7DFD9CA263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759945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29FB6A7-E84C-46F0-BAEE-34DC6D82D227}" type="slidenum">
              <a:rPr lang="pt-BR" altLang="pt-BR" smtClean="0">
                <a:solidFill>
                  <a:srgbClr val="FFFFFF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178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8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C2D4621-B224-4862-B50E-00A1ABA6A723}" type="slidenum">
              <a:rPr lang="pt-BR" altLang="pt-BR" smtClean="0"/>
              <a:pPr eaLnBrk="1" hangingPunct="1">
                <a:spcBef>
                  <a:spcPct val="0"/>
                </a:spcBef>
              </a:pPr>
              <a:t>15</a:t>
            </a:fld>
            <a:endParaRPr lang="pt-BR" altLang="pt-BR"/>
          </a:p>
        </p:txBody>
      </p:sp>
      <p:sp>
        <p:nvSpPr>
          <p:cNvPr id="171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2B8804F-40C7-4143-A932-33C1A306C365}" type="slidenum">
              <a:rPr lang="pt-BR" altLang="pt-BR" smtClean="0"/>
              <a:pPr eaLnBrk="1" hangingPunct="1">
                <a:spcBef>
                  <a:spcPct val="0"/>
                </a:spcBef>
              </a:pPr>
              <a:t>16</a:t>
            </a:fld>
            <a:endParaRPr lang="pt-BR" altLang="pt-BR"/>
          </a:p>
        </p:txBody>
      </p:sp>
      <p:sp>
        <p:nvSpPr>
          <p:cNvPr id="172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1C9657-107A-4D13-A033-B86C6A610BDD}" type="slidenum">
              <a:rPr lang="pt-BR" altLang="pt-BR" smtClean="0"/>
              <a:pPr eaLnBrk="1" hangingPunct="1">
                <a:spcBef>
                  <a:spcPct val="0"/>
                </a:spcBef>
              </a:pPr>
              <a:t>17</a:t>
            </a:fld>
            <a:endParaRPr lang="pt-BR" altLang="pt-BR"/>
          </a:p>
        </p:txBody>
      </p:sp>
      <p:sp>
        <p:nvSpPr>
          <p:cNvPr id="173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A16C3C-6D5E-4B73-9D93-B81AF56F90A4}" type="slidenum">
              <a:rPr lang="pt-BR" altLang="pt-BR" smtClean="0">
                <a:solidFill>
                  <a:srgbClr val="FFFFFF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174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74788A1-EA7C-480A-9A8A-8927C3CF6EB5}" type="slidenum">
              <a:rPr lang="pt-BR" altLang="pt-BR" smtClean="0">
                <a:solidFill>
                  <a:srgbClr val="FFFFFF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175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5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0686030-7CEB-4B08-9238-E78DB2AAF3EB}" type="slidenum">
              <a:rPr lang="pt-BR" altLang="pt-BR" smtClean="0">
                <a:solidFill>
                  <a:srgbClr val="FFFFFF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176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6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CA0159-5186-49FE-8C8E-F80B7537FBED}" type="slidenum">
              <a:rPr lang="pt-BR" altLang="pt-BR" smtClean="0">
                <a:solidFill>
                  <a:srgbClr val="FFFFFF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177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7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146305C-1E8D-4507-846F-D6673271B850}" type="slidenum">
              <a:rPr lang="pt-BR" altLang="pt-BR" smtClean="0"/>
              <a:pPr eaLnBrk="1" hangingPunct="1">
                <a:spcBef>
                  <a:spcPct val="0"/>
                </a:spcBef>
              </a:pPr>
              <a:t>22</a:t>
            </a:fld>
            <a:endParaRPr lang="pt-BR" altLang="pt-BR"/>
          </a:p>
        </p:txBody>
      </p:sp>
      <p:sp>
        <p:nvSpPr>
          <p:cNvPr id="1976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76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543504-7F75-4EB9-AE6B-F2EFE7E6258D}" type="slidenum">
              <a:rPr lang="pt-BR" altLang="pt-BR" smtClean="0"/>
              <a:pPr eaLnBrk="1" hangingPunct="1">
                <a:spcBef>
                  <a:spcPct val="0"/>
                </a:spcBef>
              </a:pPr>
              <a:t>23</a:t>
            </a:fld>
            <a:endParaRPr lang="pt-BR" altLang="pt-BR"/>
          </a:p>
        </p:txBody>
      </p:sp>
      <p:sp>
        <p:nvSpPr>
          <p:cNvPr id="1986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8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80DE07B-A767-4F2A-9F85-52712514BE89}" type="slidenum">
              <a:rPr lang="pt-BR" altLang="pt-BR" smtClean="0"/>
              <a:pPr eaLnBrk="1" hangingPunct="1">
                <a:spcBef>
                  <a:spcPct val="0"/>
                </a:spcBef>
              </a:pPr>
              <a:t>24</a:t>
            </a:fld>
            <a:endParaRPr lang="pt-BR" altLang="pt-BR"/>
          </a:p>
        </p:txBody>
      </p:sp>
      <p:sp>
        <p:nvSpPr>
          <p:cNvPr id="1996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96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69294DA-AA00-4059-9397-AF53A91125A0}" type="slidenum">
              <a:rPr lang="pt-BR" altLang="pt-BR" smtClean="0">
                <a:solidFill>
                  <a:srgbClr val="FFFFFF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179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9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7A350F-D80B-4EC0-92B1-174B72E2ACFA}" type="slidenum">
              <a:rPr lang="pt-BR" altLang="pt-BR" smtClean="0"/>
              <a:pPr eaLnBrk="1" hangingPunct="1">
                <a:spcBef>
                  <a:spcPct val="0"/>
                </a:spcBef>
              </a:pPr>
              <a:t>25</a:t>
            </a:fld>
            <a:endParaRPr lang="pt-BR" altLang="pt-BR"/>
          </a:p>
        </p:txBody>
      </p:sp>
      <p:sp>
        <p:nvSpPr>
          <p:cNvPr id="2007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07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00CACF-67E2-411D-A6AC-14D322D62A0E}" type="slidenum">
              <a:rPr lang="pt-BR" altLang="pt-BR" smtClean="0"/>
              <a:pPr eaLnBrk="1" hangingPunct="1">
                <a:spcBef>
                  <a:spcPct val="0"/>
                </a:spcBef>
              </a:pPr>
              <a:t>26</a:t>
            </a:fld>
            <a:endParaRPr lang="pt-BR" altLang="pt-BR"/>
          </a:p>
        </p:txBody>
      </p:sp>
      <p:sp>
        <p:nvSpPr>
          <p:cNvPr id="2017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17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EA8E885-5DC0-4196-B83D-89632401BF4D}" type="slidenum">
              <a:rPr lang="pt-BR" altLang="pt-BR" smtClean="0"/>
              <a:pPr eaLnBrk="1" hangingPunct="1">
                <a:spcBef>
                  <a:spcPct val="0"/>
                </a:spcBef>
              </a:pPr>
              <a:t>27</a:t>
            </a:fld>
            <a:endParaRPr lang="pt-BR" altLang="pt-BR"/>
          </a:p>
        </p:txBody>
      </p:sp>
      <p:sp>
        <p:nvSpPr>
          <p:cNvPr id="202755" name="Text Box 1"/>
          <p:cNvSpPr txBox="1">
            <a:spLocks noChangeArrowheads="1"/>
          </p:cNvSpPr>
          <p:nvPr/>
        </p:nvSpPr>
        <p:spPr bwMode="auto">
          <a:xfrm>
            <a:off x="3873500" y="9480550"/>
            <a:ext cx="29606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E059CB9-F86B-45B4-BB8F-761C3C39B7B4}" type="slidenum">
              <a:rPr lang="pt-BR" altLang="pt-BR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pt-BR" altLang="pt-BR"/>
          </a:p>
        </p:txBody>
      </p:sp>
      <p:sp>
        <p:nvSpPr>
          <p:cNvPr id="202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83162" cy="373856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2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1C2C9A3-DE3C-426D-B3E4-A756A7D5A136}" type="slidenum">
              <a:rPr lang="pt-BR" altLang="pt-BR" smtClean="0"/>
              <a:pPr eaLnBrk="1" hangingPunct="1">
                <a:spcBef>
                  <a:spcPct val="0"/>
                </a:spcBef>
              </a:pPr>
              <a:t>28</a:t>
            </a:fld>
            <a:endParaRPr lang="pt-BR" altLang="pt-BR"/>
          </a:p>
        </p:txBody>
      </p:sp>
      <p:sp>
        <p:nvSpPr>
          <p:cNvPr id="203779" name="Text Box 1"/>
          <p:cNvSpPr txBox="1">
            <a:spLocks noChangeArrowheads="1"/>
          </p:cNvSpPr>
          <p:nvPr/>
        </p:nvSpPr>
        <p:spPr bwMode="auto">
          <a:xfrm>
            <a:off x="3873500" y="9480550"/>
            <a:ext cx="29606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C9CAF5-64C2-4504-BA44-65458B98CBAA}" type="slidenum">
              <a:rPr lang="pt-BR" altLang="pt-BR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pt-BR" altLang="pt-BR"/>
          </a:p>
        </p:txBody>
      </p:sp>
      <p:sp>
        <p:nvSpPr>
          <p:cNvPr id="203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55650"/>
            <a:ext cx="4970463" cy="3727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3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738688"/>
            <a:ext cx="5013325" cy="4492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6DBE1D-E028-4C06-B641-E467CC2AA733}" type="slidenum">
              <a:rPr lang="pt-BR" altLang="pt-BR" smtClean="0"/>
              <a:pPr eaLnBrk="1" hangingPunct="1">
                <a:spcBef>
                  <a:spcPct val="0"/>
                </a:spcBef>
              </a:pPr>
              <a:t>29</a:t>
            </a:fld>
            <a:endParaRPr lang="pt-BR" altLang="pt-BR"/>
          </a:p>
        </p:txBody>
      </p:sp>
      <p:sp>
        <p:nvSpPr>
          <p:cNvPr id="204803" name="Text Box 1"/>
          <p:cNvSpPr txBox="1">
            <a:spLocks noChangeArrowheads="1"/>
          </p:cNvSpPr>
          <p:nvPr/>
        </p:nvSpPr>
        <p:spPr bwMode="auto">
          <a:xfrm>
            <a:off x="3873500" y="9480550"/>
            <a:ext cx="29606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5DBEC3E-8609-4484-9AE8-2A0334049598}" type="slidenum">
              <a:rPr lang="pt-BR" altLang="pt-BR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pt-BR" altLang="pt-BR"/>
          </a:p>
        </p:txBody>
      </p:sp>
      <p:sp>
        <p:nvSpPr>
          <p:cNvPr id="204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55650"/>
            <a:ext cx="4970463" cy="3727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738688"/>
            <a:ext cx="5013325" cy="4492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239309-7811-4B01-9805-F37A021275E2}" type="slidenum">
              <a:rPr lang="pt-BR" altLang="pt-BR" smtClean="0"/>
              <a:pPr eaLnBrk="1" hangingPunct="1">
                <a:spcBef>
                  <a:spcPct val="0"/>
                </a:spcBef>
              </a:pPr>
              <a:t>30</a:t>
            </a:fld>
            <a:endParaRPr lang="pt-BR" altLang="pt-BR"/>
          </a:p>
        </p:txBody>
      </p:sp>
      <p:sp>
        <p:nvSpPr>
          <p:cNvPr id="205827" name="Text Box 1"/>
          <p:cNvSpPr txBox="1">
            <a:spLocks noChangeArrowheads="1"/>
          </p:cNvSpPr>
          <p:nvPr/>
        </p:nvSpPr>
        <p:spPr bwMode="auto">
          <a:xfrm>
            <a:off x="3873500" y="9480550"/>
            <a:ext cx="29606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60B6FBC-C8B1-4BDF-ABFA-D48E7F5E160B}" type="slidenum">
              <a:rPr lang="pt-BR" altLang="pt-BR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pt-BR" altLang="pt-BR"/>
          </a:p>
        </p:txBody>
      </p:sp>
      <p:sp>
        <p:nvSpPr>
          <p:cNvPr id="205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55650"/>
            <a:ext cx="4970463" cy="3727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5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738688"/>
            <a:ext cx="5013325" cy="4492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405BB31-7601-46C4-9C0D-F7B8B825E3EA}" type="slidenum">
              <a:rPr lang="pt-BR" altLang="pt-BR" smtClean="0"/>
              <a:pPr eaLnBrk="1" hangingPunct="1">
                <a:spcBef>
                  <a:spcPct val="0"/>
                </a:spcBef>
              </a:pPr>
              <a:t>31</a:t>
            </a:fld>
            <a:endParaRPr lang="pt-BR" altLang="pt-BR"/>
          </a:p>
        </p:txBody>
      </p:sp>
      <p:sp>
        <p:nvSpPr>
          <p:cNvPr id="206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6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5F6AE82-CACD-43EB-9C07-213FD73F5C96}" type="slidenum">
              <a:rPr lang="pt-BR" altLang="pt-BR" smtClean="0"/>
              <a:pPr eaLnBrk="1" hangingPunct="1">
                <a:spcBef>
                  <a:spcPct val="0"/>
                </a:spcBef>
              </a:pPr>
              <a:t>32</a:t>
            </a:fld>
            <a:endParaRPr lang="pt-BR" altLang="pt-BR"/>
          </a:p>
        </p:txBody>
      </p:sp>
      <p:sp>
        <p:nvSpPr>
          <p:cNvPr id="207875" name="Text Box 1"/>
          <p:cNvSpPr txBox="1">
            <a:spLocks noChangeArrowheads="1"/>
          </p:cNvSpPr>
          <p:nvPr/>
        </p:nvSpPr>
        <p:spPr bwMode="auto">
          <a:xfrm>
            <a:off x="3873500" y="9480550"/>
            <a:ext cx="29606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AEEDB89-C97D-43C1-A2A8-0516CD86894B}" type="slidenum">
              <a:rPr lang="pt-BR" altLang="pt-BR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pt-BR" altLang="pt-BR"/>
          </a:p>
        </p:txBody>
      </p:sp>
      <p:sp>
        <p:nvSpPr>
          <p:cNvPr id="207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55650"/>
            <a:ext cx="4970463" cy="3727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7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738688"/>
            <a:ext cx="5013325" cy="4492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9A55F3F-3F36-4491-9201-2E87035425FF}" type="slidenum">
              <a:rPr lang="pt-BR" altLang="pt-BR" smtClean="0"/>
              <a:pPr eaLnBrk="1" hangingPunct="1">
                <a:spcBef>
                  <a:spcPct val="0"/>
                </a:spcBef>
              </a:pPr>
              <a:t>33</a:t>
            </a:fld>
            <a:endParaRPr lang="pt-BR" altLang="pt-BR"/>
          </a:p>
        </p:txBody>
      </p:sp>
      <p:sp>
        <p:nvSpPr>
          <p:cNvPr id="208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8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B758987-20DB-4025-9CE1-529999306E14}" type="slidenum">
              <a:rPr lang="pt-BR" altLang="pt-BR" smtClean="0"/>
              <a:pPr eaLnBrk="1" hangingPunct="1">
                <a:spcBef>
                  <a:spcPct val="0"/>
                </a:spcBef>
              </a:pPr>
              <a:t>34</a:t>
            </a:fld>
            <a:endParaRPr lang="pt-BR" altLang="pt-BR"/>
          </a:p>
        </p:txBody>
      </p:sp>
      <p:sp>
        <p:nvSpPr>
          <p:cNvPr id="209923" name="Text Box 1"/>
          <p:cNvSpPr txBox="1">
            <a:spLocks noChangeArrowheads="1"/>
          </p:cNvSpPr>
          <p:nvPr/>
        </p:nvSpPr>
        <p:spPr bwMode="auto">
          <a:xfrm>
            <a:off x="3873500" y="9480550"/>
            <a:ext cx="29606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1210683-185F-4F2A-8E9A-72985B5283EF}" type="slidenum">
              <a:rPr lang="pt-BR" altLang="pt-BR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pt-BR" altLang="pt-BR"/>
          </a:p>
        </p:txBody>
      </p:sp>
      <p:sp>
        <p:nvSpPr>
          <p:cNvPr id="209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55650"/>
            <a:ext cx="4970463" cy="3727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9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738688"/>
            <a:ext cx="5013325" cy="4492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454F3E-39C3-4AD2-8FCB-1773A7ED50EF}" type="slidenum">
              <a:rPr lang="pt-BR" altLang="pt-BR" smtClean="0">
                <a:solidFill>
                  <a:srgbClr val="FFFFFF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180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0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4A2BA94-2713-44C6-9AAE-7CA5EAD4F9C9}" type="slidenum">
              <a:rPr lang="pt-BR" altLang="pt-BR" smtClean="0"/>
              <a:pPr eaLnBrk="1" hangingPunct="1">
                <a:spcBef>
                  <a:spcPct val="0"/>
                </a:spcBef>
              </a:pPr>
              <a:t>35</a:t>
            </a:fld>
            <a:endParaRPr lang="pt-BR" altLang="pt-BR"/>
          </a:p>
        </p:txBody>
      </p:sp>
      <p:sp>
        <p:nvSpPr>
          <p:cNvPr id="210947" name="Text Box 1"/>
          <p:cNvSpPr txBox="1">
            <a:spLocks noChangeArrowheads="1"/>
          </p:cNvSpPr>
          <p:nvPr/>
        </p:nvSpPr>
        <p:spPr bwMode="auto">
          <a:xfrm>
            <a:off x="3873500" y="9480550"/>
            <a:ext cx="29606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B16FA25-9834-48E7-8117-0E158BFADF5B}" type="slidenum">
              <a:rPr lang="pt-BR" altLang="pt-BR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pt-BR" altLang="pt-BR"/>
          </a:p>
        </p:txBody>
      </p:sp>
      <p:sp>
        <p:nvSpPr>
          <p:cNvPr id="210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55650"/>
            <a:ext cx="4970463" cy="3727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0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738688"/>
            <a:ext cx="5013325" cy="4492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45C31C1-9AB2-4F4C-B5FE-32076917F1AC}" type="slidenum">
              <a:rPr lang="pt-BR" altLang="pt-BR" smtClean="0"/>
              <a:pPr eaLnBrk="1" hangingPunct="1">
                <a:spcBef>
                  <a:spcPct val="0"/>
                </a:spcBef>
              </a:pPr>
              <a:t>36</a:t>
            </a:fld>
            <a:endParaRPr lang="pt-BR" altLang="pt-BR"/>
          </a:p>
        </p:txBody>
      </p:sp>
      <p:sp>
        <p:nvSpPr>
          <p:cNvPr id="211971" name="Text Box 1"/>
          <p:cNvSpPr txBox="1">
            <a:spLocks noChangeArrowheads="1"/>
          </p:cNvSpPr>
          <p:nvPr/>
        </p:nvSpPr>
        <p:spPr bwMode="auto">
          <a:xfrm>
            <a:off x="3873500" y="9480550"/>
            <a:ext cx="2960688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A25B347-6641-4D52-9D16-DEA75543BFD7}" type="slidenum">
              <a:rPr lang="pt-BR" altLang="pt-BR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pt-BR" altLang="pt-BR"/>
          </a:p>
        </p:txBody>
      </p:sp>
      <p:sp>
        <p:nvSpPr>
          <p:cNvPr id="211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0275" y="755650"/>
            <a:ext cx="4970463" cy="372745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1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738688"/>
            <a:ext cx="5013325" cy="4492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0819E41-B10B-4E97-BE46-CCF657E77E25}" type="slidenum">
              <a:rPr lang="pt-BR" altLang="pt-BR" smtClean="0"/>
              <a:pPr eaLnBrk="1" hangingPunct="1">
                <a:spcBef>
                  <a:spcPct val="0"/>
                </a:spcBef>
              </a:pPr>
              <a:t>37</a:t>
            </a:fld>
            <a:endParaRPr lang="pt-BR" altLang="pt-BR"/>
          </a:p>
        </p:txBody>
      </p:sp>
      <p:sp>
        <p:nvSpPr>
          <p:cNvPr id="215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3C0FCD9-B5EE-46C0-B834-11EB53423A24}" type="slidenum">
              <a:rPr lang="pt-BR" altLang="pt-BR" smtClean="0">
                <a:solidFill>
                  <a:srgbClr val="FFFFFF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181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1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8D6883-1665-48FE-9381-84D5269E9623}" type="slidenum">
              <a:rPr lang="pt-BR" altLang="pt-BR" smtClean="0">
                <a:solidFill>
                  <a:srgbClr val="FFFFFF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182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2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2ADBFBE-1A53-49E7-92D7-8A62D5A1F387}" type="slidenum">
              <a:rPr lang="pt-BR" altLang="pt-BR" smtClean="0">
                <a:solidFill>
                  <a:srgbClr val="FFFFFF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183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3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2E821C1-4ECC-45A7-BCB4-6196E62EF920}" type="slidenum">
              <a:rPr lang="pt-BR" altLang="pt-BR" smtClean="0">
                <a:solidFill>
                  <a:srgbClr val="FFFFFF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1843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E1C4737-C9AC-488A-8D92-83FA7A97FECF}" type="slidenum">
              <a:rPr lang="pt-BR" altLang="pt-BR" smtClean="0">
                <a:solidFill>
                  <a:srgbClr val="FFFFFF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1853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53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524615-586A-418C-9FEC-77760AFF258E}" type="slidenum">
              <a:rPr lang="pt-BR" altLang="pt-BR" smtClean="0"/>
              <a:pPr eaLnBrk="1" hangingPunct="1">
                <a:spcBef>
                  <a:spcPct val="0"/>
                </a:spcBef>
              </a:pPr>
              <a:t>14</a:t>
            </a:fld>
            <a:endParaRPr lang="pt-BR" altLang="pt-BR"/>
          </a:p>
        </p:txBody>
      </p:sp>
      <p:sp>
        <p:nvSpPr>
          <p:cNvPr id="169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47713"/>
            <a:ext cx="4991100" cy="374332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1225" y="4740275"/>
            <a:ext cx="5011738" cy="44910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0E1F3-10C1-46BA-A7CA-928A95BD31F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18738613"/>
      </p:ext>
    </p:extLst>
  </p:cSld>
  <p:clrMapOvr>
    <a:masterClrMapping/>
  </p:clrMapOvr>
  <p:transition spd="slow" advTm="4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8B1BF-4C46-4BA8-BE3D-16197B4D669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48732"/>
      </p:ext>
    </p:extLst>
  </p:cSld>
  <p:clrMapOvr>
    <a:masterClrMapping/>
  </p:clrMapOvr>
  <p:transition spd="slow" advTm="4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C2B68-FACC-458F-A962-5CC36123474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75252391"/>
      </p:ext>
    </p:extLst>
  </p:cSld>
  <p:clrMapOvr>
    <a:masterClrMapping/>
  </p:clrMapOvr>
  <p:transition spd="slow" advTm="4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10BF9-CADD-44CC-B64F-7E17B021258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70998597"/>
      </p:ext>
    </p:extLst>
  </p:cSld>
  <p:clrMapOvr>
    <a:masterClrMapping/>
  </p:clrMapOvr>
  <p:transition spd="slow" advTm="45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5C52B-F1CF-465F-8194-BA9EE148BE9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73717317"/>
      </p:ext>
    </p:extLst>
  </p:cSld>
  <p:clrMapOvr>
    <a:masterClrMapping/>
  </p:clrMapOvr>
  <p:transition spd="slow" advTm="45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A676FF-ED5F-4803-A94E-D3E0743198E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7891952"/>
      </p:ext>
    </p:extLst>
  </p:cSld>
  <p:clrMapOvr>
    <a:masterClrMapping/>
  </p:clrMapOvr>
  <p:transition spd="slow" advTm="450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3D164-3BDA-4F15-9A6C-447268AF2FC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74255198"/>
      </p:ext>
    </p:extLst>
  </p:cSld>
  <p:clrMapOvr>
    <a:masterClrMapping/>
  </p:clrMapOvr>
  <p:transition spd="slow" advTm="450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330D8-64CE-491F-AC09-5B2417D948D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09966000"/>
      </p:ext>
    </p:extLst>
  </p:cSld>
  <p:clrMapOvr>
    <a:masterClrMapping/>
  </p:clrMapOvr>
  <p:transition spd="slow" advTm="450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406D9-CEFB-443C-ADE6-CF736628783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65995780"/>
      </p:ext>
    </p:extLst>
  </p:cSld>
  <p:clrMapOvr>
    <a:masterClrMapping/>
  </p:clrMapOvr>
  <p:transition spd="slow" advTm="450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43BA3-D4D0-4467-8444-4F96EB226DD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76639781"/>
      </p:ext>
    </p:extLst>
  </p:cSld>
  <p:clrMapOvr>
    <a:masterClrMapping/>
  </p:clrMapOvr>
  <p:transition spd="slow" advTm="450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EE6BB-C1F3-4ECB-9CC7-9D6B4C77464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19957226"/>
      </p:ext>
    </p:extLst>
  </p:cSld>
  <p:clrMapOvr>
    <a:masterClrMapping/>
  </p:clrMapOvr>
  <p:transition spd="slow" advTm="4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E42B0-3D07-4198-8E2D-2376EB49310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9528566"/>
      </p:ext>
    </p:extLst>
  </p:cSld>
  <p:clrMapOvr>
    <a:masterClrMapping/>
  </p:clrMapOvr>
  <p:transition spd="slow" advTm="4500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C2E80-CB03-4033-A014-EA39355EB2B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67990184"/>
      </p:ext>
    </p:extLst>
  </p:cSld>
  <p:clrMapOvr>
    <a:masterClrMapping/>
  </p:clrMapOvr>
  <p:transition spd="slow" advTm="450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F58A0-3271-44B0-A702-0CDF64DA43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2268065"/>
      </p:ext>
    </p:extLst>
  </p:cSld>
  <p:clrMapOvr>
    <a:masterClrMapping/>
  </p:clrMapOvr>
  <p:transition spd="slow" advTm="450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7AE54-041B-47E5-B65A-0D43BD4CAD8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962619659"/>
      </p:ext>
    </p:extLst>
  </p:cSld>
  <p:clrMapOvr>
    <a:masterClrMapping/>
  </p:clrMapOvr>
  <p:transition spd="slow" advTm="450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A418D6-1494-420E-861F-03BC736E92D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17697266"/>
      </p:ext>
    </p:extLst>
  </p:cSld>
  <p:clrMapOvr>
    <a:masterClrMapping/>
  </p:clrMapOvr>
  <p:transition spd="slow" advTm="450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81379-E1D8-4476-AA3B-38056AD2D23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02856685"/>
      </p:ext>
    </p:extLst>
  </p:cSld>
  <p:clrMapOvr>
    <a:masterClrMapping/>
  </p:clrMapOvr>
  <p:transition spd="slow" advTm="4500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83AF2-CAB5-48B1-A647-E12F352857F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05826805"/>
      </p:ext>
    </p:extLst>
  </p:cSld>
  <p:clrMapOvr>
    <a:masterClrMapping/>
  </p:clrMapOvr>
  <p:transition spd="slow" advTm="4500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8494E-B559-4AA2-8FD3-49970A92895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66703044"/>
      </p:ext>
    </p:extLst>
  </p:cSld>
  <p:clrMapOvr>
    <a:masterClrMapping/>
  </p:clrMapOvr>
  <p:transition spd="slow" advTm="4500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8356C-6483-4066-945C-219E5D11412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7239831"/>
      </p:ext>
    </p:extLst>
  </p:cSld>
  <p:clrMapOvr>
    <a:masterClrMapping/>
  </p:clrMapOvr>
  <p:transition spd="slow" advTm="4500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6770A-F0F3-48C8-B899-4803AB2C6FE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5055816"/>
      </p:ext>
    </p:extLst>
  </p:cSld>
  <p:clrMapOvr>
    <a:masterClrMapping/>
  </p:clrMapOvr>
  <p:transition spd="slow" advTm="4500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A71965-468E-4E29-A2FE-C002B4B8B4E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58055512"/>
      </p:ext>
    </p:extLst>
  </p:cSld>
  <p:clrMapOvr>
    <a:masterClrMapping/>
  </p:clrMapOvr>
  <p:transition spd="slow" advTm="4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CFFC1A-5092-42A2-B879-D55B6E59C49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63073680"/>
      </p:ext>
    </p:extLst>
  </p:cSld>
  <p:clrMapOvr>
    <a:masterClrMapping/>
  </p:clrMapOvr>
  <p:transition spd="slow" advTm="4500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A0B2A-E84A-4391-A464-5F3DCF8000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28964013"/>
      </p:ext>
    </p:extLst>
  </p:cSld>
  <p:clrMapOvr>
    <a:masterClrMapping/>
  </p:clrMapOvr>
  <p:transition spd="slow" advTm="4500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BBBE9-1BC3-4FFA-9F5A-251402B670B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1766799"/>
      </p:ext>
    </p:extLst>
  </p:cSld>
  <p:clrMapOvr>
    <a:masterClrMapping/>
  </p:clrMapOvr>
  <p:transition spd="slow" advTm="4500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E3D87-56F7-447A-A387-65D8E857D21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23905593"/>
      </p:ext>
    </p:extLst>
  </p:cSld>
  <p:clrMapOvr>
    <a:masterClrMapping/>
  </p:clrMapOvr>
  <p:transition spd="slow" advTm="4500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FE1F2-83F8-4399-A1BB-AE54079FE02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17340181"/>
      </p:ext>
    </p:extLst>
  </p:cSld>
  <p:clrMapOvr>
    <a:masterClrMapping/>
  </p:clrMapOvr>
  <p:transition spd="slow" advTm="4500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EA7DB-3083-4C46-9093-EBED20EB523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98934500"/>
      </p:ext>
    </p:extLst>
  </p:cSld>
  <p:clrMapOvr>
    <a:masterClrMapping/>
  </p:clrMapOvr>
  <p:transition spd="slow" advTm="4500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EC914-D304-4657-9CB8-59066A7CB8B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97779434"/>
      </p:ext>
    </p:extLst>
  </p:cSld>
  <p:clrMapOvr>
    <a:masterClrMapping/>
  </p:clrMapOvr>
  <p:transition spd="slow" advTm="4500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D735A-EAE0-42B0-A72D-759DFDEF7C4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2071149"/>
      </p:ext>
    </p:extLst>
  </p:cSld>
  <p:clrMapOvr>
    <a:masterClrMapping/>
  </p:clrMapOvr>
  <p:transition spd="slow" advTm="4500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A280D-DD66-4921-90C9-61B20951426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36707875"/>
      </p:ext>
    </p:extLst>
  </p:cSld>
  <p:clrMapOvr>
    <a:masterClrMapping/>
  </p:clrMapOvr>
  <p:transition spd="slow" advTm="4500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7393C-FC4D-475B-A833-5E50C9633E1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89826563"/>
      </p:ext>
    </p:extLst>
  </p:cSld>
  <p:clrMapOvr>
    <a:masterClrMapping/>
  </p:clrMapOvr>
  <p:transition spd="slow" advTm="4500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D2C80-1800-40A2-B288-1C0240494C2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47303648"/>
      </p:ext>
    </p:extLst>
  </p:cSld>
  <p:clrMapOvr>
    <a:masterClrMapping/>
  </p:clrMapOvr>
  <p:transition spd="slow" advTm="4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842B4-C4F4-4FED-A8D3-127D0EA285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29951883"/>
      </p:ext>
    </p:extLst>
  </p:cSld>
  <p:clrMapOvr>
    <a:masterClrMapping/>
  </p:clrMapOvr>
  <p:transition spd="slow" advTm="4500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679F7-F502-4D99-A698-541C39F1BE9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75495925"/>
      </p:ext>
    </p:extLst>
  </p:cSld>
  <p:clrMapOvr>
    <a:masterClrMapping/>
  </p:clrMapOvr>
  <p:transition spd="slow" advTm="4500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501C0-163B-4FFC-96CE-0DABC14BE00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2314687"/>
      </p:ext>
    </p:extLst>
  </p:cSld>
  <p:clrMapOvr>
    <a:masterClrMapping/>
  </p:clrMapOvr>
  <p:transition spd="slow" advTm="4500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5FA72-1154-49D6-BD1B-4F324DF7843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31613078"/>
      </p:ext>
    </p:extLst>
  </p:cSld>
  <p:clrMapOvr>
    <a:masterClrMapping/>
  </p:clrMapOvr>
  <p:transition spd="slow" advTm="4500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24246-8C19-4B13-84AD-80437F467FA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4733071"/>
      </p:ext>
    </p:extLst>
  </p:cSld>
  <p:clrMapOvr>
    <a:masterClrMapping/>
  </p:clrMapOvr>
  <p:transition spd="slow" advTm="4500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61648-BC46-478E-BE66-8BDA41B9C62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98715423"/>
      </p:ext>
    </p:extLst>
  </p:cSld>
  <p:clrMapOvr>
    <a:masterClrMapping/>
  </p:clrMapOvr>
  <p:transition spd="slow" advTm="4500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C996D-42C4-4D80-8E0B-1D9D6A8C020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1887384"/>
      </p:ext>
    </p:extLst>
  </p:cSld>
  <p:clrMapOvr>
    <a:masterClrMapping/>
  </p:clrMapOvr>
  <p:transition spd="slow" advTm="4500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A0246-09BA-4FA7-9B35-B18F838B084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4678361"/>
      </p:ext>
    </p:extLst>
  </p:cSld>
  <p:clrMapOvr>
    <a:masterClrMapping/>
  </p:clrMapOvr>
  <p:transition spd="slow" advTm="4500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777B3-9921-4657-806E-84AFC566A97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86898318"/>
      </p:ext>
    </p:extLst>
  </p:cSld>
  <p:clrMapOvr>
    <a:masterClrMapping/>
  </p:clrMapOvr>
  <p:transition spd="slow" advTm="4500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96A86-3EAB-493A-949F-DA73BBCF10C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97777775"/>
      </p:ext>
    </p:extLst>
  </p:cSld>
  <p:clrMapOvr>
    <a:masterClrMapping/>
  </p:clrMapOvr>
  <p:transition spd="slow" advTm="4500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4EEAA-D151-4495-941C-CB6D6CE2320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35579545"/>
      </p:ext>
    </p:extLst>
  </p:cSld>
  <p:clrMapOvr>
    <a:masterClrMapping/>
  </p:clrMapOvr>
  <p:transition spd="slow" advTm="4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D6D32-4E71-440D-8521-883DF035C11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7050846"/>
      </p:ext>
    </p:extLst>
  </p:cSld>
  <p:clrMapOvr>
    <a:masterClrMapping/>
  </p:clrMapOvr>
  <p:transition spd="slow" advTm="4500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00B66-0288-43DA-B540-5FEA58445D8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53834092"/>
      </p:ext>
    </p:extLst>
  </p:cSld>
  <p:clrMapOvr>
    <a:masterClrMapping/>
  </p:clrMapOvr>
  <p:transition spd="slow" advTm="4500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955F9-ADCC-44F2-92C2-D6AD576C7A8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98724403"/>
      </p:ext>
    </p:extLst>
  </p:cSld>
  <p:clrMapOvr>
    <a:masterClrMapping/>
  </p:clrMapOvr>
  <p:transition spd="slow" advTm="4500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6017F-1C33-415A-86CE-75C38F755AB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96821153"/>
      </p:ext>
    </p:extLst>
  </p:cSld>
  <p:clrMapOvr>
    <a:masterClrMapping/>
  </p:clrMapOvr>
  <p:transition spd="slow" advTm="4500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C6E7A-A14B-49EA-B539-4FE0CCD7E9E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87848360"/>
      </p:ext>
    </p:extLst>
  </p:cSld>
  <p:clrMapOvr>
    <a:masterClrMapping/>
  </p:clrMapOvr>
  <p:transition spd="slow" advTm="4500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A216F-0957-4D1A-8738-364CBDE6A69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72781235"/>
      </p:ext>
    </p:extLst>
  </p:cSld>
  <p:clrMapOvr>
    <a:masterClrMapping/>
  </p:clrMapOvr>
  <p:transition spd="slow" advTm="4500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A7790-F409-470F-8D88-B45B15AC5FF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92465493"/>
      </p:ext>
    </p:extLst>
  </p:cSld>
  <p:clrMapOvr>
    <a:masterClrMapping/>
  </p:clrMapOvr>
  <p:transition spd="slow" advTm="4500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5534C-1F79-45EE-B88C-E3181B6F936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7738902"/>
      </p:ext>
    </p:extLst>
  </p:cSld>
  <p:clrMapOvr>
    <a:masterClrMapping/>
  </p:clrMapOvr>
  <p:transition spd="slow" advTm="4500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4047F-10F1-4AA4-AFDF-DC66569B127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101448"/>
      </p:ext>
    </p:extLst>
  </p:cSld>
  <p:clrMapOvr>
    <a:masterClrMapping/>
  </p:clrMapOvr>
  <p:transition spd="slow" advTm="4500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E3FCC-56EC-47BC-890E-EFE2482A9F4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1378555"/>
      </p:ext>
    </p:extLst>
  </p:cSld>
  <p:clrMapOvr>
    <a:masterClrMapping/>
  </p:clrMapOvr>
  <p:transition spd="slow" advTm="4500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41EB6-DF42-48E9-83CC-7D6131F4A55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61512377"/>
      </p:ext>
    </p:extLst>
  </p:cSld>
  <p:clrMapOvr>
    <a:masterClrMapping/>
  </p:clrMapOvr>
  <p:transition spd="slow" advTm="4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14631-CF06-477D-9866-2A7742DF291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78023846"/>
      </p:ext>
    </p:extLst>
  </p:cSld>
  <p:clrMapOvr>
    <a:masterClrMapping/>
  </p:clrMapOvr>
  <p:transition spd="slow" advTm="4500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AB096-8072-414D-821F-536B3D6809D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88343725"/>
      </p:ext>
    </p:extLst>
  </p:cSld>
  <p:clrMapOvr>
    <a:masterClrMapping/>
  </p:clrMapOvr>
  <p:transition spd="slow" advTm="4500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EEBC0-1E1C-42BE-A6BD-AE1B86FDC5B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13962518"/>
      </p:ext>
    </p:extLst>
  </p:cSld>
  <p:clrMapOvr>
    <a:masterClrMapping/>
  </p:clrMapOvr>
  <p:transition spd="slow" advTm="4500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243185-C13E-42DC-8308-95E5715C035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04402883"/>
      </p:ext>
    </p:extLst>
  </p:cSld>
  <p:clrMapOvr>
    <a:masterClrMapping/>
  </p:clrMapOvr>
  <p:transition spd="slow" advTm="4500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E0C1A-C63B-421B-94E0-13FE846E4B2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57830123"/>
      </p:ext>
    </p:extLst>
  </p:cSld>
  <p:clrMapOvr>
    <a:masterClrMapping/>
  </p:clrMapOvr>
  <p:transition spd="slow" advTm="4500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931CD-DE7B-41B7-BBDD-D10B4DE92E0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6121024"/>
      </p:ext>
    </p:extLst>
  </p:cSld>
  <p:clrMapOvr>
    <a:masterClrMapping/>
  </p:clrMapOvr>
  <p:transition spd="slow" advTm="4500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A5713-A5F0-492D-9235-82E628DAC95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68399258"/>
      </p:ext>
    </p:extLst>
  </p:cSld>
  <p:clrMapOvr>
    <a:masterClrMapping/>
  </p:clrMapOvr>
  <p:transition spd="slow" advTm="4500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38C18-1BE4-4C92-8A98-4C4CDD61B99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85350758"/>
      </p:ext>
    </p:extLst>
  </p:cSld>
  <p:clrMapOvr>
    <a:masterClrMapping/>
  </p:clrMapOvr>
  <p:transition spd="slow" advTm="4500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786E8-BBDA-4802-A391-183CEC3458B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43778665"/>
      </p:ext>
    </p:extLst>
  </p:cSld>
  <p:clrMapOvr>
    <a:masterClrMapping/>
  </p:clrMapOvr>
  <p:transition spd="slow" advTm="4500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43558-A3D0-4CD1-AD71-FBF6C765448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09796292"/>
      </p:ext>
    </p:extLst>
  </p:cSld>
  <p:clrMapOvr>
    <a:masterClrMapping/>
  </p:clrMapOvr>
  <p:transition spd="slow" advTm="4500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FA94B-814F-4F86-93D7-9F2DE83280A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58470011"/>
      </p:ext>
    </p:extLst>
  </p:cSld>
  <p:clrMapOvr>
    <a:masterClrMapping/>
  </p:clrMapOvr>
  <p:transition spd="slow" advTm="4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CE9FA-CEFF-40D1-BFB4-4E079E4335A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954940"/>
      </p:ext>
    </p:extLst>
  </p:cSld>
  <p:clrMapOvr>
    <a:masterClrMapping/>
  </p:clrMapOvr>
  <p:transition spd="slow" advTm="4500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8006B-3E26-4C27-A422-8AEAFB84A26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94508992"/>
      </p:ext>
    </p:extLst>
  </p:cSld>
  <p:clrMapOvr>
    <a:masterClrMapping/>
  </p:clrMapOvr>
  <p:transition spd="slow" advTm="4500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940B7-1A7F-4AEC-889A-23B770D0B2D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25142522"/>
      </p:ext>
    </p:extLst>
  </p:cSld>
  <p:clrMapOvr>
    <a:masterClrMapping/>
  </p:clrMapOvr>
  <p:transition spd="slow" advTm="4500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B20A2-6F99-4B6E-BA94-92D1BFF306C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94037537"/>
      </p:ext>
    </p:extLst>
  </p:cSld>
  <p:clrMapOvr>
    <a:masterClrMapping/>
  </p:clrMapOvr>
  <p:transition spd="slow" advTm="4500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EF49C-8598-42DF-8A71-9ABFECB7550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70462953"/>
      </p:ext>
    </p:extLst>
  </p:cSld>
  <p:clrMapOvr>
    <a:masterClrMapping/>
  </p:clrMapOvr>
  <p:transition spd="slow" advTm="4500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0E5AF-8C51-42EA-99CD-C8ACF50F3CF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5396132"/>
      </p:ext>
    </p:extLst>
  </p:cSld>
  <p:clrMapOvr>
    <a:masterClrMapping/>
  </p:clrMapOvr>
  <p:transition spd="slow" advTm="4500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26A40-11FE-42F0-8D7E-757BD1D955A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6532224"/>
      </p:ext>
    </p:extLst>
  </p:cSld>
  <p:clrMapOvr>
    <a:masterClrMapping/>
  </p:clrMapOvr>
  <p:transition spd="slow" advTm="4500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99EFE-AE0A-447C-97D7-C59853FF79D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43298359"/>
      </p:ext>
    </p:extLst>
  </p:cSld>
  <p:clrMapOvr>
    <a:masterClrMapping/>
  </p:clrMapOvr>
  <p:transition spd="slow" advTm="4500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1513" cy="548481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4813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96DD7-0317-4155-8588-3A0D41AB552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22791488"/>
      </p:ext>
    </p:extLst>
  </p:cSld>
  <p:clrMapOvr>
    <a:masterClrMapping/>
  </p:clrMapOvr>
  <p:transition spd="slow" advTm="4500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E3F41B-2EBA-024E-7A9F-1089FDD3C9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60928A-6F27-887A-0585-21A19AF2A5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415E95-9151-F3C1-BF89-7CECD9D86A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0DC72-2D8D-4786-913F-49A783C2A67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9647875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0C36BF-E389-E5D9-1496-B3275DCB8D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5D9ED6-48AA-D5D9-593A-937DB56004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DC4D40-0148-1441-B0FD-D873594436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B627B4-90D1-4966-A3C3-4E7EFECC668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317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5DEFB-2C05-47E5-846C-2F56F253717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14861292"/>
      </p:ext>
    </p:extLst>
  </p:cSld>
  <p:clrMapOvr>
    <a:masterClrMapping/>
  </p:clrMapOvr>
  <p:transition spd="slow" advTm="4500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7D7659-1AB4-B74E-84F6-C0C5892007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95B69B-893F-CE95-8090-27B5233EE9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A83F9F-F4D0-633F-93C7-D0A130B4F3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C9563B-B3E0-4D1F-AA76-B0BDE05BE73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5828461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D8413E-C1DB-9EA0-89E4-4A3FD4B639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FF9C76-545A-4FDE-01A2-2E95F1F94F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97231B-6AE9-6B86-BC7E-74C95C3D70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607CEC-946E-4C16-AF8E-7951B6931CF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7516845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D267DA3-6C2D-02E3-6BB5-801FD5CDAB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5AF96CC-B0D8-8F57-7A67-87AE2DEA8E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D1514CE-0BF2-D99A-AD96-64DE3AAECE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55E47C-50EA-4A55-B4E1-15EAC6C6612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0161605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08B542C-99B1-1ABE-C463-3260A76B6D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C7D1CB-53B5-5144-D10F-8CD67EE018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8DBD866-2A73-9719-318B-714D4BFE19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E10727-72BA-486F-A4BB-F06B87AFFBA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453396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3BF93A2-9733-8F35-5394-B68EBA40B5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C0903CF-C8D0-DA78-C486-F46F02A0A8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04719F1-69CE-4337-4931-CC9372C51C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1812C-5DC7-46F3-8C1B-A4B9B11ABFB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5918027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AA9A45-986B-1D8D-99D3-9850AA3A81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F6D893-2E85-C400-4E6E-9B987241BE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C3ED2C-B38F-949E-CA22-ACD5F065CE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8112FA-5E2A-4CB2-A957-4A8D28E45FD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8354259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D1ADFE-CCBF-098F-A639-84595BE4A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E119D2-0697-60CB-B0E1-29AAF4B2CF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5DF86A-4075-CACB-45C1-B895FBC41E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E1A60D-4611-4008-BF74-F140200C84E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5072075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133015-DEBC-02CF-B5CB-7774383AB4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3751A0-41FD-2F05-C910-CFAF8D645C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D60640-E413-390F-A03D-0390209CB3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64E8D6-4AF2-4E09-9767-CA88213EA895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5886311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4952BB-339B-E039-0614-76C341829C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6AD536-6958-2661-8E75-9F48E032F2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5ECAD3-BB9C-336D-9478-5526A6FEF6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5DD8CF-CD11-402E-830C-BE686BA01B07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78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BAE31-EE78-4155-894F-BC69F203DAA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06669837"/>
      </p:ext>
    </p:extLst>
  </p:cSld>
  <p:clrMapOvr>
    <a:masterClrMapping/>
  </p:clrMapOvr>
  <p:transition spd="slow" advTm="4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cs typeface="Segoe UI" charset="0"/>
              </a:defRPr>
            </a:lvl1pPr>
          </a:lstStyle>
          <a:p>
            <a:pPr>
              <a:defRPr/>
            </a:pPr>
            <a:fld id="{45353D46-CF67-484F-B471-82E1E1EF408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37" r:id="rId1"/>
    <p:sldLayoutId id="2147484538" r:id="rId2"/>
    <p:sldLayoutId id="2147484539" r:id="rId3"/>
    <p:sldLayoutId id="2147484540" r:id="rId4"/>
    <p:sldLayoutId id="2147484541" r:id="rId5"/>
    <p:sldLayoutId id="2147484542" r:id="rId6"/>
    <p:sldLayoutId id="2147484543" r:id="rId7"/>
    <p:sldLayoutId id="2147484544" r:id="rId8"/>
    <p:sldLayoutId id="2147484545" r:id="rId9"/>
    <p:sldLayoutId id="2147484546" r:id="rId10"/>
    <p:sldLayoutId id="2147484547" r:id="rId11"/>
  </p:sldLayoutIdLst>
  <p:transition spd="slow" advTm="4500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8C3D9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+mn-lt"/>
                <a:cs typeface="Segoe UI" charset="0"/>
              </a:defRPr>
            </a:lvl1pPr>
          </a:lstStyle>
          <a:p>
            <a:pPr>
              <a:defRPr/>
            </a:pPr>
            <a:fld id="{2C8F9F9D-7232-469C-BC25-71EAAAB6DDA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2" r:id="rId2"/>
    <p:sldLayoutId id="2147484583" r:id="rId3"/>
    <p:sldLayoutId id="2147484584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</p:sldLayoutIdLst>
  <p:transition spd="slow" advTm="4500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8C3D9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+mn-lt"/>
                <a:cs typeface="Segoe UI" charset="0"/>
              </a:defRPr>
            </a:lvl1pPr>
          </a:lstStyle>
          <a:p>
            <a:pPr>
              <a:defRPr/>
            </a:pPr>
            <a:fld id="{C156C3B5-4844-4886-B05D-E5BA4BC299C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transition spd="slow" advTm="4500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cs typeface="Segoe UI" charset="0"/>
              </a:defRPr>
            </a:lvl1pPr>
          </a:lstStyle>
          <a:p>
            <a:pPr>
              <a:defRPr/>
            </a:pPr>
            <a:fld id="{B9D66EEF-FBEB-44D1-8580-65FA5606E58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5" r:id="rId1"/>
    <p:sldLayoutId id="2147484736" r:id="rId2"/>
    <p:sldLayoutId id="2147484737" r:id="rId3"/>
    <p:sldLayoutId id="2147484738" r:id="rId4"/>
    <p:sldLayoutId id="2147484739" r:id="rId5"/>
    <p:sldLayoutId id="2147484740" r:id="rId6"/>
    <p:sldLayoutId id="2147484741" r:id="rId7"/>
    <p:sldLayoutId id="2147484742" r:id="rId8"/>
    <p:sldLayoutId id="2147484743" r:id="rId9"/>
    <p:sldLayoutId id="2147484744" r:id="rId10"/>
    <p:sldLayoutId id="2147484745" r:id="rId11"/>
  </p:sldLayoutIdLst>
  <p:transition spd="slow" advTm="4500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Arial" charset="0"/>
                <a:cs typeface="Segoe UI" charset="0"/>
              </a:defRPr>
            </a:lvl1pPr>
          </a:lstStyle>
          <a:p>
            <a:pPr>
              <a:defRPr/>
            </a:pPr>
            <a:fld id="{BA349A26-753F-4861-91A6-D44B32A8581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56" r:id="rId1"/>
    <p:sldLayoutId id="2147484857" r:id="rId2"/>
    <p:sldLayoutId id="2147484858" r:id="rId3"/>
    <p:sldLayoutId id="2147484859" r:id="rId4"/>
    <p:sldLayoutId id="2147484860" r:id="rId5"/>
    <p:sldLayoutId id="2147484861" r:id="rId6"/>
    <p:sldLayoutId id="2147484862" r:id="rId7"/>
    <p:sldLayoutId id="2147484863" r:id="rId8"/>
    <p:sldLayoutId id="2147484864" r:id="rId9"/>
    <p:sldLayoutId id="2147484865" r:id="rId10"/>
    <p:sldLayoutId id="2147484866" r:id="rId11"/>
  </p:sldLayoutIdLst>
  <p:transition spd="slow" advTm="4500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cs typeface="Segoe UI" charset="0"/>
              </a:defRPr>
            </a:lvl1pPr>
          </a:lstStyle>
          <a:p>
            <a:pPr>
              <a:defRPr/>
            </a:pPr>
            <a:fld id="{3A36F877-DA97-4400-B6C3-DB3BA1D047E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8" r:id="rId1"/>
    <p:sldLayoutId id="2147485319" r:id="rId2"/>
    <p:sldLayoutId id="2147485320" r:id="rId3"/>
    <p:sldLayoutId id="2147485321" r:id="rId4"/>
    <p:sldLayoutId id="2147485322" r:id="rId5"/>
    <p:sldLayoutId id="2147485323" r:id="rId6"/>
    <p:sldLayoutId id="2147485324" r:id="rId7"/>
    <p:sldLayoutId id="2147485325" r:id="rId8"/>
    <p:sldLayoutId id="2147485326" r:id="rId9"/>
    <p:sldLayoutId id="2147485327" r:id="rId10"/>
    <p:sldLayoutId id="2147485328" r:id="rId11"/>
  </p:sldLayoutIdLst>
  <p:transition spd="slow" advTm="4500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74757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cs typeface="Segoe UI" charset="0"/>
              </a:defRPr>
            </a:lvl1pPr>
          </a:lstStyle>
          <a:p>
            <a:pPr>
              <a:defRPr/>
            </a:pPr>
            <a:fld id="{1148D19F-F12C-4F36-B4FD-87D013FCEEF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29" r:id="rId1"/>
    <p:sldLayoutId id="2147485330" r:id="rId2"/>
    <p:sldLayoutId id="2147485331" r:id="rId3"/>
    <p:sldLayoutId id="2147485332" r:id="rId4"/>
    <p:sldLayoutId id="2147485333" r:id="rId5"/>
    <p:sldLayoutId id="2147485334" r:id="rId6"/>
    <p:sldLayoutId id="2147485335" r:id="rId7"/>
    <p:sldLayoutId id="2147485336" r:id="rId8"/>
    <p:sldLayoutId id="2147485337" r:id="rId9"/>
    <p:sldLayoutId id="2147485338" r:id="rId10"/>
    <p:sldLayoutId id="2147485339" r:id="rId11"/>
  </p:sldLayoutIdLst>
  <p:transition spd="slow" advTm="4500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074CFD5-13A1-F1CE-5F32-875CD71BF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8E4937B-7BC1-F837-296A-5FF86733C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92CF2D0-9455-FCCD-046E-04AA08F43B1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817BFC5-04A5-A158-87F9-3D0154A5F31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B2AD5F8-B9F7-1A50-C9E8-D3BF6BB50A3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437173D-B9E6-4B8D-A3C8-88377583D44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469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41" r:id="rId1"/>
    <p:sldLayoutId id="2147485342" r:id="rId2"/>
    <p:sldLayoutId id="2147485343" r:id="rId3"/>
    <p:sldLayoutId id="2147485344" r:id="rId4"/>
    <p:sldLayoutId id="2147485345" r:id="rId5"/>
    <p:sldLayoutId id="2147485346" r:id="rId6"/>
    <p:sldLayoutId id="2147485347" r:id="rId7"/>
    <p:sldLayoutId id="2147485348" r:id="rId8"/>
    <p:sldLayoutId id="2147485349" r:id="rId9"/>
    <p:sldLayoutId id="2147485350" r:id="rId10"/>
    <p:sldLayoutId id="214748535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64000">
              <a:srgbClr val="8F0040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 descr="C:\Users\VICTOR\Downloads\2022-1\CAD 163 - ADMINISTRAÇÃO DE RH\Imagens ERE 2022\IMAGENS 2022\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47" y="1271139"/>
            <a:ext cx="9154095" cy="431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328206"/>
      </p:ext>
    </p:extLst>
  </p:cSld>
  <p:clrMapOvr>
    <a:masterClrMapping/>
  </p:clrMapOvr>
  <p:transition spd="slow" advTm="4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42" name="Group 1"/>
          <p:cNvGrpSpPr>
            <a:grpSpLocks/>
          </p:cNvGrpSpPr>
          <p:nvPr/>
        </p:nvGrpSpPr>
        <p:grpSpPr bwMode="auto">
          <a:xfrm>
            <a:off x="179388" y="333375"/>
            <a:ext cx="8416925" cy="6592888"/>
            <a:chOff x="113" y="210"/>
            <a:chExt cx="5302" cy="4153"/>
          </a:xfrm>
        </p:grpSpPr>
        <p:sp>
          <p:nvSpPr>
            <p:cNvPr id="112643" name="Line 2"/>
            <p:cNvSpPr>
              <a:spLocks noChangeShapeType="1"/>
            </p:cNvSpPr>
            <p:nvPr/>
          </p:nvSpPr>
          <p:spPr bwMode="auto">
            <a:xfrm>
              <a:off x="4450" y="3385"/>
              <a:ext cx="0" cy="47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44" name="Line 3"/>
            <p:cNvSpPr>
              <a:spLocks noChangeShapeType="1"/>
            </p:cNvSpPr>
            <p:nvPr/>
          </p:nvSpPr>
          <p:spPr bwMode="auto">
            <a:xfrm>
              <a:off x="1406" y="2753"/>
              <a:ext cx="0" cy="47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45" name="Line 4"/>
            <p:cNvSpPr>
              <a:spLocks noChangeShapeType="1"/>
            </p:cNvSpPr>
            <p:nvPr/>
          </p:nvSpPr>
          <p:spPr bwMode="auto">
            <a:xfrm>
              <a:off x="2277" y="3078"/>
              <a:ext cx="887" cy="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46" name="Line 5"/>
            <p:cNvSpPr>
              <a:spLocks noChangeShapeType="1"/>
            </p:cNvSpPr>
            <p:nvPr/>
          </p:nvSpPr>
          <p:spPr bwMode="auto">
            <a:xfrm>
              <a:off x="2702" y="2752"/>
              <a:ext cx="0" cy="47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47" name="Line 6"/>
            <p:cNvSpPr>
              <a:spLocks noChangeShapeType="1"/>
            </p:cNvSpPr>
            <p:nvPr/>
          </p:nvSpPr>
          <p:spPr bwMode="auto">
            <a:xfrm>
              <a:off x="2277" y="3078"/>
              <a:ext cx="0" cy="18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48" name="Line 7"/>
            <p:cNvSpPr>
              <a:spLocks noChangeShapeType="1"/>
            </p:cNvSpPr>
            <p:nvPr/>
          </p:nvSpPr>
          <p:spPr bwMode="auto">
            <a:xfrm>
              <a:off x="3165" y="3078"/>
              <a:ext cx="0" cy="18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49" name="Line 8"/>
            <p:cNvSpPr>
              <a:spLocks noChangeShapeType="1"/>
            </p:cNvSpPr>
            <p:nvPr/>
          </p:nvSpPr>
          <p:spPr bwMode="auto">
            <a:xfrm>
              <a:off x="3583" y="3088"/>
              <a:ext cx="887" cy="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50" name="Line 9"/>
            <p:cNvSpPr>
              <a:spLocks noChangeShapeType="1"/>
            </p:cNvSpPr>
            <p:nvPr/>
          </p:nvSpPr>
          <p:spPr bwMode="auto">
            <a:xfrm>
              <a:off x="4008" y="2762"/>
              <a:ext cx="0" cy="47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51" name="Line 10"/>
            <p:cNvSpPr>
              <a:spLocks noChangeShapeType="1"/>
            </p:cNvSpPr>
            <p:nvPr/>
          </p:nvSpPr>
          <p:spPr bwMode="auto">
            <a:xfrm>
              <a:off x="3583" y="3088"/>
              <a:ext cx="0" cy="18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52" name="Line 11"/>
            <p:cNvSpPr>
              <a:spLocks noChangeShapeType="1"/>
            </p:cNvSpPr>
            <p:nvPr/>
          </p:nvSpPr>
          <p:spPr bwMode="auto">
            <a:xfrm>
              <a:off x="4471" y="3088"/>
              <a:ext cx="0" cy="18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53" name="Line 12"/>
            <p:cNvSpPr>
              <a:spLocks noChangeShapeType="1"/>
            </p:cNvSpPr>
            <p:nvPr/>
          </p:nvSpPr>
          <p:spPr bwMode="auto">
            <a:xfrm>
              <a:off x="981" y="3079"/>
              <a:ext cx="887" cy="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54" name="Line 13"/>
            <p:cNvSpPr>
              <a:spLocks noChangeShapeType="1"/>
            </p:cNvSpPr>
            <p:nvPr/>
          </p:nvSpPr>
          <p:spPr bwMode="auto">
            <a:xfrm>
              <a:off x="981" y="3079"/>
              <a:ext cx="0" cy="18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55" name="Line 14"/>
            <p:cNvSpPr>
              <a:spLocks noChangeShapeType="1"/>
            </p:cNvSpPr>
            <p:nvPr/>
          </p:nvSpPr>
          <p:spPr bwMode="auto">
            <a:xfrm>
              <a:off x="1869" y="3079"/>
              <a:ext cx="0" cy="18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56" name="Line 15"/>
            <p:cNvSpPr>
              <a:spLocks noChangeShapeType="1"/>
            </p:cNvSpPr>
            <p:nvPr/>
          </p:nvSpPr>
          <p:spPr bwMode="auto">
            <a:xfrm>
              <a:off x="4412" y="2061"/>
              <a:ext cx="0" cy="434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57" name="Line 16"/>
            <p:cNvSpPr>
              <a:spLocks noChangeShapeType="1"/>
            </p:cNvSpPr>
            <p:nvPr/>
          </p:nvSpPr>
          <p:spPr bwMode="auto">
            <a:xfrm>
              <a:off x="3949" y="2351"/>
              <a:ext cx="888" cy="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58" name="Line 17"/>
            <p:cNvSpPr>
              <a:spLocks noChangeShapeType="1"/>
            </p:cNvSpPr>
            <p:nvPr/>
          </p:nvSpPr>
          <p:spPr bwMode="auto">
            <a:xfrm>
              <a:off x="3949" y="2351"/>
              <a:ext cx="0" cy="144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59" name="Line 18"/>
            <p:cNvSpPr>
              <a:spLocks noChangeShapeType="1"/>
            </p:cNvSpPr>
            <p:nvPr/>
          </p:nvSpPr>
          <p:spPr bwMode="auto">
            <a:xfrm>
              <a:off x="4838" y="2351"/>
              <a:ext cx="0" cy="144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60" name="Line 19"/>
            <p:cNvSpPr>
              <a:spLocks noChangeShapeType="1"/>
            </p:cNvSpPr>
            <p:nvPr/>
          </p:nvSpPr>
          <p:spPr bwMode="auto">
            <a:xfrm>
              <a:off x="544" y="2375"/>
              <a:ext cx="887" cy="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61" name="Line 20"/>
            <p:cNvSpPr>
              <a:spLocks noChangeShapeType="1"/>
            </p:cNvSpPr>
            <p:nvPr/>
          </p:nvSpPr>
          <p:spPr bwMode="auto">
            <a:xfrm>
              <a:off x="969" y="2049"/>
              <a:ext cx="0" cy="47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62" name="Line 21"/>
            <p:cNvSpPr>
              <a:spLocks noChangeShapeType="1"/>
            </p:cNvSpPr>
            <p:nvPr/>
          </p:nvSpPr>
          <p:spPr bwMode="auto">
            <a:xfrm>
              <a:off x="2698" y="2061"/>
              <a:ext cx="0" cy="434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63" name="Line 22"/>
            <p:cNvSpPr>
              <a:spLocks noChangeShapeType="1"/>
            </p:cNvSpPr>
            <p:nvPr/>
          </p:nvSpPr>
          <p:spPr bwMode="auto">
            <a:xfrm>
              <a:off x="544" y="2375"/>
              <a:ext cx="0" cy="18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64" name="Line 23"/>
            <p:cNvSpPr>
              <a:spLocks noChangeShapeType="1"/>
            </p:cNvSpPr>
            <p:nvPr/>
          </p:nvSpPr>
          <p:spPr bwMode="auto">
            <a:xfrm>
              <a:off x="1432" y="2375"/>
              <a:ext cx="0" cy="18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65" name="Line 24"/>
            <p:cNvSpPr>
              <a:spLocks noChangeShapeType="1"/>
            </p:cNvSpPr>
            <p:nvPr/>
          </p:nvSpPr>
          <p:spPr bwMode="auto">
            <a:xfrm>
              <a:off x="2235" y="2351"/>
              <a:ext cx="888" cy="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66" name="Line 25"/>
            <p:cNvSpPr>
              <a:spLocks noChangeShapeType="1"/>
            </p:cNvSpPr>
            <p:nvPr/>
          </p:nvSpPr>
          <p:spPr bwMode="auto">
            <a:xfrm>
              <a:off x="2235" y="2351"/>
              <a:ext cx="0" cy="144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67" name="Line 26"/>
            <p:cNvSpPr>
              <a:spLocks noChangeShapeType="1"/>
            </p:cNvSpPr>
            <p:nvPr/>
          </p:nvSpPr>
          <p:spPr bwMode="auto">
            <a:xfrm>
              <a:off x="3124" y="2351"/>
              <a:ext cx="0" cy="144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68" name="Line 27"/>
            <p:cNvSpPr>
              <a:spLocks noChangeShapeType="1"/>
            </p:cNvSpPr>
            <p:nvPr/>
          </p:nvSpPr>
          <p:spPr bwMode="auto">
            <a:xfrm>
              <a:off x="3113" y="1640"/>
              <a:ext cx="887" cy="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69" name="Line 28"/>
            <p:cNvSpPr>
              <a:spLocks noChangeShapeType="1"/>
            </p:cNvSpPr>
            <p:nvPr/>
          </p:nvSpPr>
          <p:spPr bwMode="auto">
            <a:xfrm>
              <a:off x="3538" y="1314"/>
              <a:ext cx="0" cy="47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70" name="Line 29"/>
            <p:cNvSpPr>
              <a:spLocks noChangeShapeType="1"/>
            </p:cNvSpPr>
            <p:nvPr/>
          </p:nvSpPr>
          <p:spPr bwMode="auto">
            <a:xfrm>
              <a:off x="4816" y="1359"/>
              <a:ext cx="0" cy="434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71" name="Line 30"/>
            <p:cNvSpPr>
              <a:spLocks noChangeShapeType="1"/>
            </p:cNvSpPr>
            <p:nvPr/>
          </p:nvSpPr>
          <p:spPr bwMode="auto">
            <a:xfrm>
              <a:off x="3113" y="1640"/>
              <a:ext cx="0" cy="18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72" name="Line 31"/>
            <p:cNvSpPr>
              <a:spLocks noChangeShapeType="1"/>
            </p:cNvSpPr>
            <p:nvPr/>
          </p:nvSpPr>
          <p:spPr bwMode="auto">
            <a:xfrm>
              <a:off x="4001" y="1640"/>
              <a:ext cx="0" cy="18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73" name="Line 32"/>
            <p:cNvSpPr>
              <a:spLocks noChangeShapeType="1"/>
            </p:cNvSpPr>
            <p:nvPr/>
          </p:nvSpPr>
          <p:spPr bwMode="auto">
            <a:xfrm>
              <a:off x="4353" y="1649"/>
              <a:ext cx="888" cy="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74" name="Line 33"/>
            <p:cNvSpPr>
              <a:spLocks noChangeShapeType="1"/>
            </p:cNvSpPr>
            <p:nvPr/>
          </p:nvSpPr>
          <p:spPr bwMode="auto">
            <a:xfrm>
              <a:off x="4353" y="1649"/>
              <a:ext cx="0" cy="144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75" name="Line 34"/>
            <p:cNvSpPr>
              <a:spLocks noChangeShapeType="1"/>
            </p:cNvSpPr>
            <p:nvPr/>
          </p:nvSpPr>
          <p:spPr bwMode="auto">
            <a:xfrm>
              <a:off x="5242" y="1649"/>
              <a:ext cx="0" cy="144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76" name="Line 35"/>
            <p:cNvSpPr>
              <a:spLocks noChangeShapeType="1"/>
            </p:cNvSpPr>
            <p:nvPr/>
          </p:nvSpPr>
          <p:spPr bwMode="auto">
            <a:xfrm>
              <a:off x="544" y="1640"/>
              <a:ext cx="887" cy="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77" name="Line 36"/>
            <p:cNvSpPr>
              <a:spLocks noChangeShapeType="1"/>
            </p:cNvSpPr>
            <p:nvPr/>
          </p:nvSpPr>
          <p:spPr bwMode="auto">
            <a:xfrm>
              <a:off x="969" y="1314"/>
              <a:ext cx="0" cy="47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78" name="Line 37"/>
            <p:cNvSpPr>
              <a:spLocks noChangeShapeType="1"/>
            </p:cNvSpPr>
            <p:nvPr/>
          </p:nvSpPr>
          <p:spPr bwMode="auto">
            <a:xfrm>
              <a:off x="2265" y="1350"/>
              <a:ext cx="0" cy="434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79" name="Line 38"/>
            <p:cNvSpPr>
              <a:spLocks noChangeShapeType="1"/>
            </p:cNvSpPr>
            <p:nvPr/>
          </p:nvSpPr>
          <p:spPr bwMode="auto">
            <a:xfrm>
              <a:off x="544" y="1640"/>
              <a:ext cx="0" cy="18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80" name="Line 39"/>
            <p:cNvSpPr>
              <a:spLocks noChangeShapeType="1"/>
            </p:cNvSpPr>
            <p:nvPr/>
          </p:nvSpPr>
          <p:spPr bwMode="auto">
            <a:xfrm>
              <a:off x="1432" y="1640"/>
              <a:ext cx="0" cy="18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81" name="Line 40"/>
            <p:cNvSpPr>
              <a:spLocks noChangeShapeType="1"/>
            </p:cNvSpPr>
            <p:nvPr/>
          </p:nvSpPr>
          <p:spPr bwMode="auto">
            <a:xfrm>
              <a:off x="1802" y="1640"/>
              <a:ext cx="888" cy="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82" name="Line 41"/>
            <p:cNvSpPr>
              <a:spLocks noChangeShapeType="1"/>
            </p:cNvSpPr>
            <p:nvPr/>
          </p:nvSpPr>
          <p:spPr bwMode="auto">
            <a:xfrm>
              <a:off x="1802" y="1640"/>
              <a:ext cx="0" cy="144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83" name="Line 42"/>
            <p:cNvSpPr>
              <a:spLocks noChangeShapeType="1"/>
            </p:cNvSpPr>
            <p:nvPr/>
          </p:nvSpPr>
          <p:spPr bwMode="auto">
            <a:xfrm>
              <a:off x="2691" y="1640"/>
              <a:ext cx="0" cy="144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84" name="Line 43"/>
            <p:cNvSpPr>
              <a:spLocks noChangeShapeType="1"/>
            </p:cNvSpPr>
            <p:nvPr/>
          </p:nvSpPr>
          <p:spPr bwMode="auto">
            <a:xfrm>
              <a:off x="2893" y="553"/>
              <a:ext cx="0" cy="108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85" name="Rectangle 44"/>
            <p:cNvSpPr>
              <a:spLocks noChangeArrowheads="1"/>
            </p:cNvSpPr>
            <p:nvPr/>
          </p:nvSpPr>
          <p:spPr bwMode="auto">
            <a:xfrm>
              <a:off x="2713" y="300"/>
              <a:ext cx="333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686" name="Rectangle 45"/>
            <p:cNvSpPr>
              <a:spLocks noChangeArrowheads="1"/>
            </p:cNvSpPr>
            <p:nvPr/>
          </p:nvSpPr>
          <p:spPr bwMode="auto">
            <a:xfrm>
              <a:off x="2713" y="662"/>
              <a:ext cx="333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687" name="Rectangle 46"/>
            <p:cNvSpPr>
              <a:spLocks noChangeArrowheads="1"/>
            </p:cNvSpPr>
            <p:nvPr/>
          </p:nvSpPr>
          <p:spPr bwMode="auto">
            <a:xfrm>
              <a:off x="3379" y="1097"/>
              <a:ext cx="332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688" name="Rectangle 47"/>
            <p:cNvSpPr>
              <a:spLocks noChangeArrowheads="1"/>
            </p:cNvSpPr>
            <p:nvPr/>
          </p:nvSpPr>
          <p:spPr bwMode="auto">
            <a:xfrm>
              <a:off x="4657" y="1106"/>
              <a:ext cx="332" cy="252"/>
            </a:xfrm>
            <a:prstGeom prst="rect">
              <a:avLst/>
            </a:prstGeom>
            <a:solidFill>
              <a:srgbClr val="B2B2B2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689" name="Rectangle 48"/>
            <p:cNvSpPr>
              <a:spLocks noChangeArrowheads="1"/>
            </p:cNvSpPr>
            <p:nvPr/>
          </p:nvSpPr>
          <p:spPr bwMode="auto">
            <a:xfrm>
              <a:off x="3379" y="1785"/>
              <a:ext cx="332" cy="252"/>
            </a:xfrm>
            <a:prstGeom prst="rect">
              <a:avLst/>
            </a:prstGeom>
            <a:solidFill>
              <a:srgbClr val="B2B2B2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690" name="Rectangle 49"/>
            <p:cNvSpPr>
              <a:spLocks noChangeArrowheads="1"/>
            </p:cNvSpPr>
            <p:nvPr/>
          </p:nvSpPr>
          <p:spPr bwMode="auto">
            <a:xfrm>
              <a:off x="4657" y="1794"/>
              <a:ext cx="332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691" name="Rectangle 50"/>
            <p:cNvSpPr>
              <a:spLocks noChangeArrowheads="1"/>
            </p:cNvSpPr>
            <p:nvPr/>
          </p:nvSpPr>
          <p:spPr bwMode="auto">
            <a:xfrm>
              <a:off x="3805" y="1785"/>
              <a:ext cx="332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692" name="Rectangle 51"/>
            <p:cNvSpPr>
              <a:spLocks noChangeArrowheads="1"/>
            </p:cNvSpPr>
            <p:nvPr/>
          </p:nvSpPr>
          <p:spPr bwMode="auto">
            <a:xfrm>
              <a:off x="2954" y="1785"/>
              <a:ext cx="332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693" name="Rectangle 52"/>
            <p:cNvSpPr>
              <a:spLocks noChangeArrowheads="1"/>
            </p:cNvSpPr>
            <p:nvPr/>
          </p:nvSpPr>
          <p:spPr bwMode="auto">
            <a:xfrm>
              <a:off x="5083" y="1794"/>
              <a:ext cx="332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694" name="Rectangle 53"/>
            <p:cNvSpPr>
              <a:spLocks noChangeArrowheads="1"/>
            </p:cNvSpPr>
            <p:nvPr/>
          </p:nvSpPr>
          <p:spPr bwMode="auto">
            <a:xfrm>
              <a:off x="4232" y="1794"/>
              <a:ext cx="332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695" name="Line 54"/>
            <p:cNvSpPr>
              <a:spLocks noChangeShapeType="1"/>
            </p:cNvSpPr>
            <p:nvPr/>
          </p:nvSpPr>
          <p:spPr bwMode="auto">
            <a:xfrm>
              <a:off x="2893" y="915"/>
              <a:ext cx="0" cy="108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696" name="Rectangle 55"/>
            <p:cNvSpPr>
              <a:spLocks noChangeArrowheads="1"/>
            </p:cNvSpPr>
            <p:nvPr/>
          </p:nvSpPr>
          <p:spPr bwMode="auto">
            <a:xfrm>
              <a:off x="810" y="1097"/>
              <a:ext cx="332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697" name="Rectangle 56"/>
            <p:cNvSpPr>
              <a:spLocks noChangeArrowheads="1"/>
            </p:cNvSpPr>
            <p:nvPr/>
          </p:nvSpPr>
          <p:spPr bwMode="auto">
            <a:xfrm>
              <a:off x="2106" y="1097"/>
              <a:ext cx="332" cy="252"/>
            </a:xfrm>
            <a:prstGeom prst="rect">
              <a:avLst/>
            </a:prstGeom>
            <a:solidFill>
              <a:srgbClr val="B2B2B2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698" name="Rectangle 57"/>
            <p:cNvSpPr>
              <a:spLocks noChangeArrowheads="1"/>
            </p:cNvSpPr>
            <p:nvPr/>
          </p:nvSpPr>
          <p:spPr bwMode="auto">
            <a:xfrm>
              <a:off x="810" y="1785"/>
              <a:ext cx="332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699" name="Rectangle 58"/>
            <p:cNvSpPr>
              <a:spLocks noChangeArrowheads="1"/>
            </p:cNvSpPr>
            <p:nvPr/>
          </p:nvSpPr>
          <p:spPr bwMode="auto">
            <a:xfrm>
              <a:off x="2106" y="1785"/>
              <a:ext cx="332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00" name="Rectangle 59"/>
            <p:cNvSpPr>
              <a:spLocks noChangeArrowheads="1"/>
            </p:cNvSpPr>
            <p:nvPr/>
          </p:nvSpPr>
          <p:spPr bwMode="auto">
            <a:xfrm>
              <a:off x="1236" y="1785"/>
              <a:ext cx="332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01" name="Rectangle 60"/>
            <p:cNvSpPr>
              <a:spLocks noChangeArrowheads="1"/>
            </p:cNvSpPr>
            <p:nvPr/>
          </p:nvSpPr>
          <p:spPr bwMode="auto">
            <a:xfrm>
              <a:off x="385" y="1785"/>
              <a:ext cx="332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02" name="Rectangle 61"/>
            <p:cNvSpPr>
              <a:spLocks noChangeArrowheads="1"/>
            </p:cNvSpPr>
            <p:nvPr/>
          </p:nvSpPr>
          <p:spPr bwMode="auto">
            <a:xfrm>
              <a:off x="2532" y="1785"/>
              <a:ext cx="332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03" name="Rectangle 62"/>
            <p:cNvSpPr>
              <a:spLocks noChangeArrowheads="1"/>
            </p:cNvSpPr>
            <p:nvPr/>
          </p:nvSpPr>
          <p:spPr bwMode="auto">
            <a:xfrm>
              <a:off x="1681" y="1785"/>
              <a:ext cx="332" cy="252"/>
            </a:xfrm>
            <a:prstGeom prst="rect">
              <a:avLst/>
            </a:prstGeom>
            <a:solidFill>
              <a:srgbClr val="B2B2B2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04" name="Line 63"/>
            <p:cNvSpPr>
              <a:spLocks noChangeShapeType="1"/>
            </p:cNvSpPr>
            <p:nvPr/>
          </p:nvSpPr>
          <p:spPr bwMode="auto">
            <a:xfrm>
              <a:off x="979" y="1033"/>
              <a:ext cx="0" cy="35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705" name="Line 64"/>
            <p:cNvSpPr>
              <a:spLocks noChangeShapeType="1"/>
            </p:cNvSpPr>
            <p:nvPr/>
          </p:nvSpPr>
          <p:spPr bwMode="auto">
            <a:xfrm>
              <a:off x="976" y="1017"/>
              <a:ext cx="3840" cy="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706" name="Line 65"/>
            <p:cNvSpPr>
              <a:spLocks noChangeShapeType="1"/>
            </p:cNvSpPr>
            <p:nvPr/>
          </p:nvSpPr>
          <p:spPr bwMode="auto">
            <a:xfrm>
              <a:off x="2268" y="1027"/>
              <a:ext cx="0" cy="35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707" name="Line 66"/>
            <p:cNvSpPr>
              <a:spLocks noChangeShapeType="1"/>
            </p:cNvSpPr>
            <p:nvPr/>
          </p:nvSpPr>
          <p:spPr bwMode="auto">
            <a:xfrm>
              <a:off x="3536" y="1040"/>
              <a:ext cx="0" cy="35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708" name="Line 67"/>
            <p:cNvSpPr>
              <a:spLocks noChangeShapeType="1"/>
            </p:cNvSpPr>
            <p:nvPr/>
          </p:nvSpPr>
          <p:spPr bwMode="auto">
            <a:xfrm>
              <a:off x="4816" y="1049"/>
              <a:ext cx="0" cy="35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709" name="Rectangle 68"/>
            <p:cNvSpPr>
              <a:spLocks noChangeArrowheads="1"/>
            </p:cNvSpPr>
            <p:nvPr/>
          </p:nvSpPr>
          <p:spPr bwMode="auto">
            <a:xfrm>
              <a:off x="2543" y="3223"/>
              <a:ext cx="332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10" name="Rectangle 69"/>
            <p:cNvSpPr>
              <a:spLocks noChangeArrowheads="1"/>
            </p:cNvSpPr>
            <p:nvPr/>
          </p:nvSpPr>
          <p:spPr bwMode="auto">
            <a:xfrm>
              <a:off x="4253" y="2496"/>
              <a:ext cx="332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11" name="Rectangle 70"/>
            <p:cNvSpPr>
              <a:spLocks noChangeArrowheads="1"/>
            </p:cNvSpPr>
            <p:nvPr/>
          </p:nvSpPr>
          <p:spPr bwMode="auto">
            <a:xfrm>
              <a:off x="2969" y="3223"/>
              <a:ext cx="332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12" name="Rectangle 71"/>
            <p:cNvSpPr>
              <a:spLocks noChangeArrowheads="1"/>
            </p:cNvSpPr>
            <p:nvPr/>
          </p:nvSpPr>
          <p:spPr bwMode="auto">
            <a:xfrm>
              <a:off x="2118" y="3223"/>
              <a:ext cx="332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13" name="Rectangle 72"/>
            <p:cNvSpPr>
              <a:spLocks noChangeArrowheads="1"/>
            </p:cNvSpPr>
            <p:nvPr/>
          </p:nvSpPr>
          <p:spPr bwMode="auto">
            <a:xfrm>
              <a:off x="4679" y="2496"/>
              <a:ext cx="332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14" name="Rectangle 73"/>
            <p:cNvSpPr>
              <a:spLocks noChangeArrowheads="1"/>
            </p:cNvSpPr>
            <p:nvPr/>
          </p:nvSpPr>
          <p:spPr bwMode="auto">
            <a:xfrm>
              <a:off x="3828" y="2496"/>
              <a:ext cx="332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15" name="Rectangle 74"/>
            <p:cNvSpPr>
              <a:spLocks noChangeArrowheads="1"/>
            </p:cNvSpPr>
            <p:nvPr/>
          </p:nvSpPr>
          <p:spPr bwMode="auto">
            <a:xfrm>
              <a:off x="810" y="2520"/>
              <a:ext cx="332" cy="252"/>
            </a:xfrm>
            <a:prstGeom prst="rect">
              <a:avLst/>
            </a:prstGeom>
            <a:solidFill>
              <a:srgbClr val="B2B2B2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16" name="Rectangle 75"/>
            <p:cNvSpPr>
              <a:spLocks noChangeArrowheads="1"/>
            </p:cNvSpPr>
            <p:nvPr/>
          </p:nvSpPr>
          <p:spPr bwMode="auto">
            <a:xfrm>
              <a:off x="2539" y="2496"/>
              <a:ext cx="332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17" name="Rectangle 76"/>
            <p:cNvSpPr>
              <a:spLocks noChangeArrowheads="1"/>
            </p:cNvSpPr>
            <p:nvPr/>
          </p:nvSpPr>
          <p:spPr bwMode="auto">
            <a:xfrm>
              <a:off x="1236" y="2520"/>
              <a:ext cx="332" cy="252"/>
            </a:xfrm>
            <a:prstGeom prst="rect">
              <a:avLst/>
            </a:prstGeom>
            <a:solidFill>
              <a:srgbClr val="B2B2B2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18" name="Rectangle 77"/>
            <p:cNvSpPr>
              <a:spLocks noChangeArrowheads="1"/>
            </p:cNvSpPr>
            <p:nvPr/>
          </p:nvSpPr>
          <p:spPr bwMode="auto">
            <a:xfrm>
              <a:off x="385" y="2520"/>
              <a:ext cx="332" cy="252"/>
            </a:xfrm>
            <a:prstGeom prst="rect">
              <a:avLst/>
            </a:prstGeom>
            <a:solidFill>
              <a:srgbClr val="B2B2B2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19" name="Rectangle 78"/>
            <p:cNvSpPr>
              <a:spLocks noChangeArrowheads="1"/>
            </p:cNvSpPr>
            <p:nvPr/>
          </p:nvSpPr>
          <p:spPr bwMode="auto">
            <a:xfrm>
              <a:off x="2965" y="2496"/>
              <a:ext cx="332" cy="252"/>
            </a:xfrm>
            <a:prstGeom prst="rect">
              <a:avLst/>
            </a:prstGeom>
            <a:solidFill>
              <a:srgbClr val="B2B2B2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20" name="Rectangle 79"/>
            <p:cNvSpPr>
              <a:spLocks noChangeArrowheads="1"/>
            </p:cNvSpPr>
            <p:nvPr/>
          </p:nvSpPr>
          <p:spPr bwMode="auto">
            <a:xfrm>
              <a:off x="2114" y="2496"/>
              <a:ext cx="332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21" name="Rectangle 80"/>
            <p:cNvSpPr>
              <a:spLocks noChangeArrowheads="1"/>
            </p:cNvSpPr>
            <p:nvPr/>
          </p:nvSpPr>
          <p:spPr bwMode="auto">
            <a:xfrm>
              <a:off x="3849" y="3233"/>
              <a:ext cx="332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22" name="Rectangle 81"/>
            <p:cNvSpPr>
              <a:spLocks noChangeArrowheads="1"/>
            </p:cNvSpPr>
            <p:nvPr/>
          </p:nvSpPr>
          <p:spPr bwMode="auto">
            <a:xfrm>
              <a:off x="4275" y="3233"/>
              <a:ext cx="332" cy="252"/>
            </a:xfrm>
            <a:prstGeom prst="rect">
              <a:avLst/>
            </a:prstGeom>
            <a:solidFill>
              <a:srgbClr val="B2B2B2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23" name="Rectangle 82"/>
            <p:cNvSpPr>
              <a:spLocks noChangeArrowheads="1"/>
            </p:cNvSpPr>
            <p:nvPr/>
          </p:nvSpPr>
          <p:spPr bwMode="auto">
            <a:xfrm>
              <a:off x="3424" y="3233"/>
              <a:ext cx="332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24" name="Rectangle 83"/>
            <p:cNvSpPr>
              <a:spLocks noChangeArrowheads="1"/>
            </p:cNvSpPr>
            <p:nvPr/>
          </p:nvSpPr>
          <p:spPr bwMode="auto">
            <a:xfrm>
              <a:off x="1247" y="3224"/>
              <a:ext cx="332" cy="252"/>
            </a:xfrm>
            <a:prstGeom prst="rect">
              <a:avLst/>
            </a:prstGeom>
            <a:solidFill>
              <a:srgbClr val="B2B2B2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25" name="Rectangle 84"/>
            <p:cNvSpPr>
              <a:spLocks noChangeArrowheads="1"/>
            </p:cNvSpPr>
            <p:nvPr/>
          </p:nvSpPr>
          <p:spPr bwMode="auto">
            <a:xfrm>
              <a:off x="1673" y="3224"/>
              <a:ext cx="332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26" name="Rectangle 85"/>
            <p:cNvSpPr>
              <a:spLocks noChangeArrowheads="1"/>
            </p:cNvSpPr>
            <p:nvPr/>
          </p:nvSpPr>
          <p:spPr bwMode="auto">
            <a:xfrm>
              <a:off x="822" y="3224"/>
              <a:ext cx="332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27" name="Line 86"/>
            <p:cNvSpPr>
              <a:spLocks noChangeShapeType="1"/>
            </p:cNvSpPr>
            <p:nvPr/>
          </p:nvSpPr>
          <p:spPr bwMode="auto">
            <a:xfrm>
              <a:off x="4025" y="3711"/>
              <a:ext cx="887" cy="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728" name="Line 87"/>
            <p:cNvSpPr>
              <a:spLocks noChangeShapeType="1"/>
            </p:cNvSpPr>
            <p:nvPr/>
          </p:nvSpPr>
          <p:spPr bwMode="auto">
            <a:xfrm>
              <a:off x="4025" y="3711"/>
              <a:ext cx="0" cy="18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729" name="Line 88"/>
            <p:cNvSpPr>
              <a:spLocks noChangeShapeType="1"/>
            </p:cNvSpPr>
            <p:nvPr/>
          </p:nvSpPr>
          <p:spPr bwMode="auto">
            <a:xfrm>
              <a:off x="4913" y="3711"/>
              <a:ext cx="0" cy="180"/>
            </a:xfrm>
            <a:prstGeom prst="line">
              <a:avLst/>
            </a:prstGeom>
            <a:noFill/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730" name="Rectangle 89"/>
            <p:cNvSpPr>
              <a:spLocks noChangeArrowheads="1"/>
            </p:cNvSpPr>
            <p:nvPr/>
          </p:nvSpPr>
          <p:spPr bwMode="auto">
            <a:xfrm>
              <a:off x="4291" y="3856"/>
              <a:ext cx="332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31" name="Rectangle 90"/>
            <p:cNvSpPr>
              <a:spLocks noChangeArrowheads="1"/>
            </p:cNvSpPr>
            <p:nvPr/>
          </p:nvSpPr>
          <p:spPr bwMode="auto">
            <a:xfrm>
              <a:off x="4717" y="3856"/>
              <a:ext cx="332" cy="252"/>
            </a:xfrm>
            <a:prstGeom prst="rect">
              <a:avLst/>
            </a:prstGeom>
            <a:solidFill>
              <a:srgbClr val="FF3300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32" name="Rectangle 91"/>
            <p:cNvSpPr>
              <a:spLocks noChangeArrowheads="1"/>
            </p:cNvSpPr>
            <p:nvPr/>
          </p:nvSpPr>
          <p:spPr bwMode="auto">
            <a:xfrm>
              <a:off x="3866" y="3856"/>
              <a:ext cx="332" cy="252"/>
            </a:xfrm>
            <a:prstGeom prst="rect">
              <a:avLst/>
            </a:prstGeom>
            <a:solidFill>
              <a:srgbClr val="B2B2B2"/>
            </a:solidFill>
            <a:ln w="19080" cap="sq">
              <a:solidFill>
                <a:srgbClr val="FFFF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33" name="Oval 92"/>
            <p:cNvSpPr>
              <a:spLocks noChangeArrowheads="1"/>
            </p:cNvSpPr>
            <p:nvPr/>
          </p:nvSpPr>
          <p:spPr bwMode="auto">
            <a:xfrm>
              <a:off x="1144" y="2341"/>
              <a:ext cx="544" cy="1315"/>
            </a:xfrm>
            <a:prstGeom prst="ellipse">
              <a:avLst/>
            </a:prstGeom>
            <a:noFill/>
            <a:ln w="28440" cap="sq">
              <a:solidFill>
                <a:srgbClr val="FF99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34" name="Oval 93"/>
            <p:cNvSpPr>
              <a:spLocks noChangeArrowheads="1"/>
            </p:cNvSpPr>
            <p:nvPr/>
          </p:nvSpPr>
          <p:spPr bwMode="auto">
            <a:xfrm rot="1920000">
              <a:off x="1517" y="820"/>
              <a:ext cx="676" cy="2189"/>
            </a:xfrm>
            <a:prstGeom prst="ellipse">
              <a:avLst/>
            </a:prstGeom>
            <a:noFill/>
            <a:ln w="28440" cap="sq">
              <a:solidFill>
                <a:srgbClr val="FF99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35" name="Oval 94"/>
            <p:cNvSpPr>
              <a:spLocks noChangeArrowheads="1"/>
            </p:cNvSpPr>
            <p:nvPr/>
          </p:nvSpPr>
          <p:spPr bwMode="auto">
            <a:xfrm rot="1920000">
              <a:off x="3969" y="3004"/>
              <a:ext cx="544" cy="1315"/>
            </a:xfrm>
            <a:prstGeom prst="ellipse">
              <a:avLst/>
            </a:prstGeom>
            <a:noFill/>
            <a:ln w="28440" cap="sq">
              <a:solidFill>
                <a:srgbClr val="FF99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36" name="Oval 95"/>
            <p:cNvSpPr>
              <a:spLocks noChangeArrowheads="1"/>
            </p:cNvSpPr>
            <p:nvPr/>
          </p:nvSpPr>
          <p:spPr bwMode="auto">
            <a:xfrm rot="1920000">
              <a:off x="3073" y="1616"/>
              <a:ext cx="544" cy="1315"/>
            </a:xfrm>
            <a:prstGeom prst="ellipse">
              <a:avLst/>
            </a:prstGeom>
            <a:noFill/>
            <a:ln w="28440" cap="sq">
              <a:solidFill>
                <a:srgbClr val="FF99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37" name="Oval 96"/>
            <p:cNvSpPr>
              <a:spLocks noChangeArrowheads="1"/>
            </p:cNvSpPr>
            <p:nvPr/>
          </p:nvSpPr>
          <p:spPr bwMode="auto">
            <a:xfrm rot="17820000" flipH="1">
              <a:off x="2557" y="529"/>
              <a:ext cx="668" cy="2040"/>
            </a:xfrm>
            <a:prstGeom prst="ellipse">
              <a:avLst/>
            </a:prstGeom>
            <a:noFill/>
            <a:ln w="28440" cap="sq">
              <a:solidFill>
                <a:srgbClr val="FF99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38" name="Oval 97"/>
            <p:cNvSpPr>
              <a:spLocks noChangeArrowheads="1"/>
            </p:cNvSpPr>
            <p:nvPr/>
          </p:nvSpPr>
          <p:spPr bwMode="auto">
            <a:xfrm rot="17820000" flipH="1">
              <a:off x="3463" y="1985"/>
              <a:ext cx="668" cy="2040"/>
            </a:xfrm>
            <a:prstGeom prst="ellipse">
              <a:avLst/>
            </a:prstGeom>
            <a:noFill/>
            <a:ln w="28440" cap="sq">
              <a:solidFill>
                <a:srgbClr val="FF99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39" name="Oval 98"/>
            <p:cNvSpPr>
              <a:spLocks noChangeArrowheads="1"/>
            </p:cNvSpPr>
            <p:nvPr/>
          </p:nvSpPr>
          <p:spPr bwMode="auto">
            <a:xfrm rot="3780000">
              <a:off x="3885" y="579"/>
              <a:ext cx="668" cy="2040"/>
            </a:xfrm>
            <a:prstGeom prst="ellipse">
              <a:avLst/>
            </a:prstGeom>
            <a:noFill/>
            <a:ln w="28440" cap="sq">
              <a:solidFill>
                <a:srgbClr val="FF99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6835" name="Text Box 99"/>
            <p:cNvSpPr txBox="1">
              <a:spLocks noChangeArrowheads="1"/>
            </p:cNvSpPr>
            <p:nvPr/>
          </p:nvSpPr>
          <p:spPr bwMode="auto">
            <a:xfrm>
              <a:off x="113" y="210"/>
              <a:ext cx="25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  <a:defRPr/>
              </a:pPr>
              <a:r>
                <a:rPr lang="pt-BR" altLang="pt-BR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  <a:cs typeface="Arial" charset="0"/>
                </a:rPr>
                <a:t>Organização formal e informal</a:t>
              </a:r>
            </a:p>
          </p:txBody>
        </p:sp>
        <p:sp>
          <p:nvSpPr>
            <p:cNvPr id="112741" name="Line 100"/>
            <p:cNvSpPr>
              <a:spLocks noChangeShapeType="1"/>
            </p:cNvSpPr>
            <p:nvPr/>
          </p:nvSpPr>
          <p:spPr bwMode="auto">
            <a:xfrm>
              <a:off x="3061" y="799"/>
              <a:ext cx="816" cy="0"/>
            </a:xfrm>
            <a:prstGeom prst="line">
              <a:avLst/>
            </a:prstGeom>
            <a:noFill/>
            <a:ln w="38160" cap="sq">
              <a:solidFill>
                <a:srgbClr val="FFFFFF"/>
              </a:solidFill>
              <a:prstDash val="dash"/>
              <a:miter lim="800000"/>
              <a:headEnd/>
              <a:tailEnd/>
            </a:ln>
            <a:effectLst>
              <a:outerShdw dist="17819" dir="27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742" name="Text Box 101"/>
            <p:cNvSpPr txBox="1">
              <a:spLocks noChangeArrowheads="1"/>
            </p:cNvSpPr>
            <p:nvPr/>
          </p:nvSpPr>
          <p:spPr bwMode="auto">
            <a:xfrm>
              <a:off x="3833" y="681"/>
              <a:ext cx="316" cy="236"/>
            </a:xfrm>
            <a:prstGeom prst="rect">
              <a:avLst/>
            </a:prstGeom>
            <a:solidFill>
              <a:srgbClr val="FF0066"/>
            </a:solidFill>
            <a:ln w="9360" cap="sq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2743" name="Oval 102"/>
            <p:cNvSpPr>
              <a:spLocks noChangeArrowheads="1"/>
            </p:cNvSpPr>
            <p:nvPr/>
          </p:nvSpPr>
          <p:spPr bwMode="auto">
            <a:xfrm rot="5400000">
              <a:off x="704" y="1935"/>
              <a:ext cx="544" cy="1450"/>
            </a:xfrm>
            <a:prstGeom prst="ellipse">
              <a:avLst/>
            </a:prstGeom>
            <a:noFill/>
            <a:ln w="28440" cap="sq">
              <a:solidFill>
                <a:srgbClr val="FF99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8F004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1"/>
          <p:cNvSpPr txBox="1">
            <a:spLocks noChangeArrowheads="1"/>
          </p:cNvSpPr>
          <p:nvPr/>
        </p:nvSpPr>
        <p:spPr bwMode="auto">
          <a:xfrm>
            <a:off x="323404" y="620924"/>
            <a:ext cx="8497193" cy="5616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80975" indent="-180975" eaLnBrk="0" hangingPunct="0">
              <a:spcBef>
                <a:spcPts val="800"/>
              </a:spcBef>
              <a:tabLst>
                <a:tab pos="750888" algn="l"/>
                <a:tab pos="1665288" algn="l"/>
                <a:tab pos="2579688" algn="l"/>
                <a:tab pos="3494088" algn="l"/>
                <a:tab pos="4408488" algn="l"/>
                <a:tab pos="5322888" algn="l"/>
                <a:tab pos="6237288" algn="l"/>
                <a:tab pos="7151688" algn="l"/>
                <a:tab pos="8066088" algn="l"/>
                <a:tab pos="8980488" algn="l"/>
                <a:tab pos="9894888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750888" algn="l"/>
                <a:tab pos="1665288" algn="l"/>
                <a:tab pos="2579688" algn="l"/>
                <a:tab pos="3494088" algn="l"/>
                <a:tab pos="4408488" algn="l"/>
                <a:tab pos="5322888" algn="l"/>
                <a:tab pos="6237288" algn="l"/>
                <a:tab pos="7151688" algn="l"/>
                <a:tab pos="8066088" algn="l"/>
                <a:tab pos="8980488" algn="l"/>
                <a:tab pos="9894888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750888" algn="l"/>
                <a:tab pos="1665288" algn="l"/>
                <a:tab pos="2579688" algn="l"/>
                <a:tab pos="3494088" algn="l"/>
                <a:tab pos="4408488" algn="l"/>
                <a:tab pos="5322888" algn="l"/>
                <a:tab pos="6237288" algn="l"/>
                <a:tab pos="7151688" algn="l"/>
                <a:tab pos="8066088" algn="l"/>
                <a:tab pos="8980488" algn="l"/>
                <a:tab pos="9894888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750888" algn="l"/>
                <a:tab pos="1665288" algn="l"/>
                <a:tab pos="2579688" algn="l"/>
                <a:tab pos="3494088" algn="l"/>
                <a:tab pos="4408488" algn="l"/>
                <a:tab pos="5322888" algn="l"/>
                <a:tab pos="6237288" algn="l"/>
                <a:tab pos="7151688" algn="l"/>
                <a:tab pos="8066088" algn="l"/>
                <a:tab pos="8980488" algn="l"/>
                <a:tab pos="989488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750888" algn="l"/>
                <a:tab pos="1665288" algn="l"/>
                <a:tab pos="2579688" algn="l"/>
                <a:tab pos="3494088" algn="l"/>
                <a:tab pos="4408488" algn="l"/>
                <a:tab pos="5322888" algn="l"/>
                <a:tab pos="6237288" algn="l"/>
                <a:tab pos="7151688" algn="l"/>
                <a:tab pos="8066088" algn="l"/>
                <a:tab pos="8980488" algn="l"/>
                <a:tab pos="989488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50888" algn="l"/>
                <a:tab pos="1665288" algn="l"/>
                <a:tab pos="2579688" algn="l"/>
                <a:tab pos="3494088" algn="l"/>
                <a:tab pos="4408488" algn="l"/>
                <a:tab pos="5322888" algn="l"/>
                <a:tab pos="6237288" algn="l"/>
                <a:tab pos="7151688" algn="l"/>
                <a:tab pos="8066088" algn="l"/>
                <a:tab pos="8980488" algn="l"/>
                <a:tab pos="989488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50888" algn="l"/>
                <a:tab pos="1665288" algn="l"/>
                <a:tab pos="2579688" algn="l"/>
                <a:tab pos="3494088" algn="l"/>
                <a:tab pos="4408488" algn="l"/>
                <a:tab pos="5322888" algn="l"/>
                <a:tab pos="6237288" algn="l"/>
                <a:tab pos="7151688" algn="l"/>
                <a:tab pos="8066088" algn="l"/>
                <a:tab pos="8980488" algn="l"/>
                <a:tab pos="989488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50888" algn="l"/>
                <a:tab pos="1665288" algn="l"/>
                <a:tab pos="2579688" algn="l"/>
                <a:tab pos="3494088" algn="l"/>
                <a:tab pos="4408488" algn="l"/>
                <a:tab pos="5322888" algn="l"/>
                <a:tab pos="6237288" algn="l"/>
                <a:tab pos="7151688" algn="l"/>
                <a:tab pos="8066088" algn="l"/>
                <a:tab pos="8980488" algn="l"/>
                <a:tab pos="989488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50888" algn="l"/>
                <a:tab pos="1665288" algn="l"/>
                <a:tab pos="2579688" algn="l"/>
                <a:tab pos="3494088" algn="l"/>
                <a:tab pos="4408488" algn="l"/>
                <a:tab pos="5322888" algn="l"/>
                <a:tab pos="6237288" algn="l"/>
                <a:tab pos="7151688" algn="l"/>
                <a:tab pos="8066088" algn="l"/>
                <a:tab pos="8980488" algn="l"/>
                <a:tab pos="9894888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Wingdings" charset="2"/>
              <a:buChar char=""/>
              <a:tabLst>
                <a:tab pos="8980488" algn="l"/>
                <a:tab pos="9894888" algn="l"/>
              </a:tabLst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Portanto, de um lado, </a:t>
            </a:r>
            <a:r>
              <a:rPr lang="pt-BR" altLang="pt-BR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os níveis hierárquicos vão compor uma estrutura formal 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que cria direitos, deveres, regras e limites de decisão e de poder.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Wingdings" charset="2"/>
              <a:buChar char=""/>
              <a:tabLst>
                <a:tab pos="8980488" algn="l"/>
                <a:tab pos="9894888" algn="l"/>
              </a:tabLst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De outro lado, </a:t>
            </a:r>
            <a:r>
              <a:rPr lang="pt-BR" altLang="pt-BR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a estrutura formal vai ter que conviver e se mesclar com uma rede de relacionamentos pessoais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, interesses individuais, emoções, expectativas, percepções, motivações, etc. produzindo uma complexa rede de relações humanas informais.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Wingdings" charset="2"/>
              <a:buChar char=""/>
              <a:tabLst>
                <a:tab pos="8980488" algn="l"/>
                <a:tab pos="9894888" algn="l"/>
              </a:tabLst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Assim, a própria organização social e humana que constitui a organização vai </a:t>
            </a:r>
            <a:r>
              <a:rPr lang="pt-BR" altLang="pt-BR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gerar situações de comparação, disputa e controle do poder e dos recursos organizacionais segundo os seus próprios interesses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, produzindo, também, inveja, conflitos no trabalho, disputas por cargos, controle de verbas, equipamentos, informações, prazos, etc.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Wingdings" charset="2"/>
              <a:buChar char=""/>
              <a:tabLst>
                <a:tab pos="8980488" algn="l"/>
                <a:tab pos="9894888" algn="l"/>
              </a:tabLst>
            </a:pPr>
            <a:r>
              <a:rPr lang="pt-BR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Por tudo isso, a ARH deve atuar para </a:t>
            </a:r>
            <a:r>
              <a:rPr lang="pt-BR" altLang="pt-BR" sz="1800" b="1" dirty="0">
                <a:solidFill>
                  <a:srgbClr val="FFFF00"/>
                </a:solidFill>
                <a:latin typeface="Arial" charset="0"/>
              </a:rPr>
              <a:t>favorecer a obtenção do trabalho em quantidade e qualidade suficientes para a manutenção da cooperação na empresa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</a:rPr>
              <a:t>, assim como, </a:t>
            </a:r>
            <a:r>
              <a:rPr lang="pt-BR" altLang="pt-BR" sz="1800" b="1" dirty="0">
                <a:solidFill>
                  <a:srgbClr val="FFFF00"/>
                </a:solidFill>
                <a:latin typeface="Arial" charset="0"/>
              </a:rPr>
              <a:t>garantir a estabilidade das relações sociais 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</a:rPr>
              <a:t>e, em última instância, </a:t>
            </a:r>
            <a:r>
              <a:rPr lang="pt-PT" altLang="pt-BR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transformar o máximo de energia individual em força de trabalho</a:t>
            </a: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, visando 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</a:rPr>
              <a:t>assegurar o alcance dos objetivos organizacionais e, ao mesmo tempo, contribuir para a realização profissional e para a satisfação das pessoas ao longo do tempo.</a:t>
            </a:r>
          </a:p>
        </p:txBody>
      </p:sp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181CC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1"/>
          <p:cNvSpPr txBox="1">
            <a:spLocks noChangeArrowheads="1"/>
          </p:cNvSpPr>
          <p:nvPr/>
        </p:nvSpPr>
        <p:spPr bwMode="auto">
          <a:xfrm>
            <a:off x="251520" y="332656"/>
            <a:ext cx="864096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60350" indent="-260350" eaLnBrk="0" hangingPunct="0">
              <a:spcBef>
                <a:spcPts val="800"/>
              </a:spcBef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marL="185738" indent="-185738" eaLnBrk="1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"/>
              <a:tabLst>
                <a:tab pos="9059863" algn="l"/>
                <a:tab pos="9974263" algn="l"/>
              </a:tabLst>
            </a:pPr>
            <a:r>
              <a:rPr lang="pt-BR" altLang="pt-BR" sz="1700" b="1" dirty="0">
                <a:solidFill>
                  <a:schemeClr val="bg1"/>
                </a:solidFill>
                <a:latin typeface="Arial" charset="0"/>
                <a:cs typeface="Arial" charset="0"/>
              </a:rPr>
              <a:t>Quando se concebe que a estrutura formal vai ter que conviver e se mesclar com uma rede de relacionamentos pessoais informais, isso implica que a ARH deve considerar que </a:t>
            </a:r>
            <a:r>
              <a:rPr lang="pt-BR" altLang="pt-BR" sz="1700" b="1" dirty="0">
                <a:solidFill>
                  <a:srgbClr val="FFFF00"/>
                </a:solidFill>
                <a:latin typeface="Arial" charset="0"/>
                <a:cs typeface="Arial" charset="0"/>
              </a:rPr>
              <a:t>todo evento que ocorre dentro de uma organização torna-se objeto de um sistema de interpretações, emoções, sentimentos, crenças, expectativas, e racionalizações dos indivíduos e grupos, construindo sentidos e crenças sobre os fatos diários</a:t>
            </a:r>
            <a:r>
              <a:rPr lang="pt-BR" altLang="pt-BR" sz="1700" b="1" dirty="0">
                <a:solidFill>
                  <a:srgbClr val="FFFFFF"/>
                </a:solidFill>
                <a:latin typeface="Arial" charset="0"/>
                <a:cs typeface="Arial" charset="0"/>
              </a:rPr>
              <a:t>, gerando percepções de "bom" ou de “ruim”, de “certo” ou de “errado”, ou de “legítimo” ou de “ilegítimo’, etc., que afetam o comportamento das pessoas em relação a diversos aspectos do ambiente organizacional.</a:t>
            </a:r>
          </a:p>
          <a:p>
            <a:pPr marL="185738" indent="-185738" eaLnBrk="1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"/>
              <a:tabLst>
                <a:tab pos="9059863" algn="l"/>
                <a:tab pos="9974263" algn="l"/>
              </a:tabLst>
            </a:pPr>
            <a:r>
              <a:rPr lang="pt-BR" altLang="pt-BR" sz="1700" b="1" dirty="0">
                <a:solidFill>
                  <a:srgbClr val="FFFFFF"/>
                </a:solidFill>
                <a:latin typeface="Arial" charset="0"/>
                <a:cs typeface="Arial" charset="0"/>
              </a:rPr>
              <a:t>Assim, </a:t>
            </a:r>
            <a:r>
              <a:rPr lang="pt-BR" altLang="pt-BR" sz="1700" b="1" dirty="0">
                <a:solidFill>
                  <a:srgbClr val="FFFF00"/>
                </a:solidFill>
                <a:latin typeface="Arial" charset="0"/>
                <a:cs typeface="Arial" charset="0"/>
              </a:rPr>
              <a:t>cada fato, atitude ou decisão se torna objeto de um processo cognitivo coletivo</a:t>
            </a:r>
            <a:r>
              <a:rPr lang="pt-BR" altLang="pt-BR" sz="1700" b="1" dirty="0">
                <a:solidFill>
                  <a:srgbClr val="FFFFFF"/>
                </a:solidFill>
                <a:latin typeface="Arial" charset="0"/>
                <a:cs typeface="Arial" charset="0"/>
              </a:rPr>
              <a:t>: de aceitação, aprovação, de concordância, ou, ao contrário, de rejeição, oposição, discordância, resistência, etc.</a:t>
            </a:r>
          </a:p>
          <a:p>
            <a:pPr marL="185738" indent="-185738" eaLnBrk="1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charset="2"/>
              <a:buChar char=""/>
              <a:tabLst>
                <a:tab pos="9059863" algn="l"/>
                <a:tab pos="9974263" algn="l"/>
              </a:tabLst>
            </a:pPr>
            <a:r>
              <a:rPr lang="pt-BR" altLang="pt-BR" sz="1700" b="1" dirty="0">
                <a:solidFill>
                  <a:srgbClr val="FFFFFF"/>
                </a:solidFill>
                <a:latin typeface="Arial" charset="0"/>
                <a:cs typeface="Arial" charset="0"/>
              </a:rPr>
              <a:t>Essa cognição </a:t>
            </a:r>
            <a:r>
              <a:rPr lang="pt-BR" altLang="pt-BR" sz="1700" b="1" dirty="0">
                <a:solidFill>
                  <a:srgbClr val="FFFF00"/>
                </a:solidFill>
                <a:latin typeface="Arial" charset="0"/>
                <a:cs typeface="Arial" charset="0"/>
              </a:rPr>
              <a:t>orienta o comportamento das pessoas</a:t>
            </a:r>
            <a:r>
              <a:rPr lang="pt-BR" altLang="pt-BR" sz="1700" b="1" dirty="0">
                <a:solidFill>
                  <a:srgbClr val="FFFFFF"/>
                </a:solidFill>
                <a:latin typeface="Arial" charset="0"/>
                <a:cs typeface="Arial" charset="0"/>
              </a:rPr>
              <a:t>, no sentido da cooperação, da adesão às normas, do compromisso com o trabalho, ou, ao contrário, orientam as pessoas à oposição, à indiferença, ou mesmo à rebelião, dependendo da forma como são interpretados e simbolizados.</a:t>
            </a:r>
          </a:p>
        </p:txBody>
      </p:sp>
      <p:pic>
        <p:nvPicPr>
          <p:cNvPr id="137218" name="Picture 2" descr="C:\Users\VICTOR\Downloads\2022-1\CAD 163 - ADMINISTRAÇÃO DE RH\Imagens ERE 2022\IMAGENS 2022\images (14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565" y="5157193"/>
            <a:ext cx="5090871" cy="16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00000"/>
            </a:gs>
            <a:gs pos="74001">
              <a:srgbClr val="800000"/>
            </a:gs>
            <a:gs pos="100000">
              <a:srgbClr val="CC00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>
            <a:extLst>
              <a:ext uri="{FF2B5EF4-FFF2-40B4-BE49-F238E27FC236}">
                <a16:creationId xmlns:a16="http://schemas.microsoft.com/office/drawing/2014/main" id="{8D4711A5-83EB-2C5C-5B87-2CF8BFCEA6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75643" y="2201367"/>
            <a:ext cx="7592715" cy="2455267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Os Fundamentos da Administração de Recursos Humanos</a:t>
            </a:r>
          </a:p>
        </p:txBody>
      </p:sp>
    </p:spTree>
    <p:extLst>
      <p:ext uri="{BB962C8B-B14F-4D97-AF65-F5344CB8AC3E}">
        <p14:creationId xmlns:p14="http://schemas.microsoft.com/office/powerpoint/2010/main" val="4049141720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66003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1"/>
          <p:cNvSpPr txBox="1">
            <a:spLocks noChangeArrowheads="1"/>
          </p:cNvSpPr>
          <p:nvPr/>
        </p:nvSpPr>
        <p:spPr bwMode="auto">
          <a:xfrm>
            <a:off x="215603" y="404664"/>
            <a:ext cx="8712795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73038" indent="-173038" eaLnBrk="0" hangingPunct="0">
              <a:spcBef>
                <a:spcPts val="800"/>
              </a:spcBef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800"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400"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400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  <a:tabLst>
                <a:tab pos="8972550" algn="l"/>
                <a:tab pos="9886950" algn="l"/>
              </a:tabLst>
            </a:pPr>
            <a:r>
              <a:rPr lang="pt-BR" altLang="pt-BR" sz="1750" b="1" dirty="0">
                <a:solidFill>
                  <a:srgbClr val="FFFFFF"/>
                </a:solidFill>
              </a:rPr>
              <a:t>A ARH, em sua perspectiva tradicional, teve sua origem na Administração Clássica (Taylor, Fayol, e Ford) e se tornou a perspectiva predominante da ARH no século XX, e ainda prevalece nas organizações contemporâneas.</a:t>
            </a:r>
          </a:p>
          <a:p>
            <a:pPr eaLnBrk="1" hangingPunct="1">
              <a:spcBef>
                <a:spcPts val="400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  <a:tabLst>
                <a:tab pos="8972550" algn="l"/>
                <a:tab pos="9886950" algn="l"/>
              </a:tabLst>
            </a:pPr>
            <a:r>
              <a:rPr lang="pt-BR" altLang="pt-BR" sz="1750" b="1" dirty="0">
                <a:solidFill>
                  <a:srgbClr val="FFFFFF"/>
                </a:solidFill>
              </a:rPr>
              <a:t>Essa perspectiva tradicional da ARH está fundamentada no chamado “</a:t>
            </a:r>
            <a:r>
              <a:rPr lang="pt-BR" altLang="pt-BR" sz="1750" b="1" dirty="0">
                <a:solidFill>
                  <a:srgbClr val="FFFF00"/>
                </a:solidFill>
              </a:rPr>
              <a:t>Paradigma da adequação indivíduo-cargo</a:t>
            </a:r>
            <a:r>
              <a:rPr lang="pt-BR" altLang="pt-BR" sz="1750" b="1" dirty="0">
                <a:solidFill>
                  <a:srgbClr val="FFFFFF"/>
                </a:solidFill>
              </a:rPr>
              <a:t>”.</a:t>
            </a:r>
          </a:p>
          <a:p>
            <a:pPr eaLnBrk="1" hangingPunct="1">
              <a:spcBef>
                <a:spcPts val="400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  <a:tabLst>
                <a:tab pos="8972550" algn="l"/>
                <a:tab pos="9886950" algn="l"/>
              </a:tabLst>
            </a:pPr>
            <a:r>
              <a:rPr lang="pt-BR" altLang="pt-BR" sz="1750" b="1" dirty="0">
                <a:solidFill>
                  <a:srgbClr val="FFFFFF"/>
                </a:solidFill>
              </a:rPr>
              <a:t>Essa perspectiva baseia-se em: </a:t>
            </a:r>
            <a:r>
              <a:rPr lang="pt-BR" altLang="pt-BR" sz="1750" b="1" dirty="0">
                <a:solidFill>
                  <a:srgbClr val="FFC000"/>
                </a:solidFill>
              </a:rPr>
              <a:t>a)</a:t>
            </a:r>
            <a:r>
              <a:rPr lang="pt-BR" altLang="pt-BR" sz="1750" b="1" dirty="0">
                <a:solidFill>
                  <a:srgbClr val="FFFFFF"/>
                </a:solidFill>
              </a:rPr>
              <a:t> </a:t>
            </a:r>
            <a:r>
              <a:rPr lang="pt-BR" altLang="pt-BR" sz="1750" b="1" dirty="0">
                <a:solidFill>
                  <a:srgbClr val="FFFF00"/>
                </a:solidFill>
              </a:rPr>
              <a:t>princípios de divisão racional do trabalho; </a:t>
            </a:r>
            <a:r>
              <a:rPr lang="pt-BR" altLang="pt-BR" sz="1750" b="1" dirty="0">
                <a:solidFill>
                  <a:srgbClr val="FFC000"/>
                </a:solidFill>
              </a:rPr>
              <a:t>b)</a:t>
            </a:r>
            <a:r>
              <a:rPr lang="pt-BR" altLang="pt-BR" sz="1750" b="1" dirty="0">
                <a:solidFill>
                  <a:srgbClr val="FFFF00"/>
                </a:solidFill>
              </a:rPr>
              <a:t> especialização do trabalhador; </a:t>
            </a:r>
            <a:r>
              <a:rPr lang="pt-BR" altLang="pt-BR" sz="1750" b="1" dirty="0">
                <a:solidFill>
                  <a:srgbClr val="FFC000"/>
                </a:solidFill>
              </a:rPr>
              <a:t>c)</a:t>
            </a:r>
            <a:r>
              <a:rPr lang="pt-BR" altLang="pt-BR" sz="1750" b="1" dirty="0">
                <a:solidFill>
                  <a:srgbClr val="FFFF00"/>
                </a:solidFill>
              </a:rPr>
              <a:t> uso do controle e da autoridade impessoal; </a:t>
            </a:r>
            <a:r>
              <a:rPr lang="pt-BR" altLang="pt-BR" sz="1750" b="1" dirty="0">
                <a:solidFill>
                  <a:srgbClr val="FFC000"/>
                </a:solidFill>
              </a:rPr>
              <a:t>d)</a:t>
            </a:r>
            <a:r>
              <a:rPr lang="pt-BR" altLang="pt-BR" sz="1750" b="1" dirty="0">
                <a:solidFill>
                  <a:srgbClr val="FFFF00"/>
                </a:solidFill>
              </a:rPr>
              <a:t> controle dos custos com a força de trabalho.</a:t>
            </a:r>
          </a:p>
          <a:p>
            <a:pPr eaLnBrk="1" hangingPunct="1">
              <a:spcBef>
                <a:spcPts val="400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  <a:tabLst>
                <a:tab pos="8972550" algn="l"/>
                <a:tab pos="9886950" algn="l"/>
              </a:tabLst>
            </a:pPr>
            <a:r>
              <a:rPr lang="pt-BR" altLang="pt-BR" sz="1750" b="1" dirty="0">
                <a:solidFill>
                  <a:srgbClr val="FFFFFF"/>
                </a:solidFill>
              </a:rPr>
              <a:t>Esses princípios buscam gerar: </a:t>
            </a:r>
            <a:r>
              <a:rPr lang="pt-BR" altLang="pt-BR" sz="1750" b="1" dirty="0">
                <a:solidFill>
                  <a:srgbClr val="99FF33"/>
                </a:solidFill>
              </a:rPr>
              <a:t>1)</a:t>
            </a:r>
            <a:r>
              <a:rPr lang="pt-BR" altLang="pt-BR" sz="1750" b="1" dirty="0">
                <a:solidFill>
                  <a:srgbClr val="FFFFFF"/>
                </a:solidFill>
              </a:rPr>
              <a:t> </a:t>
            </a:r>
            <a:r>
              <a:rPr lang="pt-BR" altLang="pt-BR" sz="1750" b="1" dirty="0">
                <a:solidFill>
                  <a:srgbClr val="FFFF00"/>
                </a:solidFill>
              </a:rPr>
              <a:t>a</a:t>
            </a:r>
            <a:r>
              <a:rPr lang="pt-BR" altLang="pt-BR" sz="1750" b="1" dirty="0">
                <a:solidFill>
                  <a:srgbClr val="FFFFFF"/>
                </a:solidFill>
              </a:rPr>
              <a:t> </a:t>
            </a:r>
            <a:r>
              <a:rPr lang="pt-BR" altLang="pt-BR" sz="1750" b="1" dirty="0">
                <a:solidFill>
                  <a:srgbClr val="FFFF00"/>
                </a:solidFill>
              </a:rPr>
              <a:t>adequação do indivíduo às condições gerais da organização; </a:t>
            </a:r>
            <a:r>
              <a:rPr lang="pt-BR" altLang="pt-BR" sz="1750" b="1" dirty="0">
                <a:solidFill>
                  <a:srgbClr val="99FF33"/>
                </a:solidFill>
              </a:rPr>
              <a:t>2)</a:t>
            </a:r>
            <a:r>
              <a:rPr lang="pt-BR" altLang="pt-BR" sz="1750" b="1" dirty="0">
                <a:solidFill>
                  <a:srgbClr val="FFFF00"/>
                </a:solidFill>
              </a:rPr>
              <a:t> o controle do seu comportamento; </a:t>
            </a:r>
            <a:r>
              <a:rPr lang="pt-BR" altLang="pt-BR" sz="1750" b="1" dirty="0">
                <a:solidFill>
                  <a:srgbClr val="99FF33"/>
                </a:solidFill>
              </a:rPr>
              <a:t>3)</a:t>
            </a:r>
            <a:r>
              <a:rPr lang="pt-BR" altLang="pt-BR" sz="1750" b="1" dirty="0">
                <a:solidFill>
                  <a:srgbClr val="FFFF00"/>
                </a:solidFill>
              </a:rPr>
              <a:t> a aceitação do ritmo produtivo pelo trabalhador; </a:t>
            </a:r>
            <a:r>
              <a:rPr lang="pt-BR" altLang="pt-BR" sz="1750" b="1" dirty="0">
                <a:solidFill>
                  <a:srgbClr val="99FF33"/>
                </a:solidFill>
              </a:rPr>
              <a:t>4)</a:t>
            </a:r>
            <a:r>
              <a:rPr lang="pt-BR" altLang="pt-BR" sz="1750" b="1" dirty="0">
                <a:solidFill>
                  <a:srgbClr val="FFFF00"/>
                </a:solidFill>
              </a:rPr>
              <a:t> a aceitação da organização do trabalho, definida pela direção. </a:t>
            </a:r>
            <a:r>
              <a:rPr lang="pt-BR" altLang="pt-BR" sz="1750" b="1" dirty="0">
                <a:solidFill>
                  <a:srgbClr val="FFFFFF"/>
                </a:solidFill>
              </a:rPr>
              <a:t>Tudo isso, visando obter a redução dos custos com pessoal e manter sua produtividade elevada e perene.</a:t>
            </a:r>
          </a:p>
          <a:p>
            <a:pPr eaLnBrk="1" hangingPunct="1">
              <a:spcBef>
                <a:spcPts val="400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  <a:tabLst>
                <a:tab pos="8972550" algn="l"/>
                <a:tab pos="9886950" algn="l"/>
              </a:tabLst>
            </a:pPr>
            <a:r>
              <a:rPr lang="pt-BR" altLang="pt-BR" sz="1750" b="1" dirty="0">
                <a:solidFill>
                  <a:srgbClr val="FFFFFF"/>
                </a:solidFill>
              </a:rPr>
              <a:t>Assim, </a:t>
            </a:r>
            <a:r>
              <a:rPr lang="pt-BR" altLang="pt-BR" sz="1750" b="1" dirty="0">
                <a:solidFill>
                  <a:srgbClr val="FFFF00"/>
                </a:solidFill>
              </a:rPr>
              <a:t>o trabalhador é visto como uma “peça na engrenagem”</a:t>
            </a:r>
            <a:r>
              <a:rPr lang="pt-BR" altLang="pt-BR" sz="1750" b="1" dirty="0">
                <a:solidFill>
                  <a:srgbClr val="FFFFFF"/>
                </a:solidFill>
              </a:rPr>
              <a:t>, tendo suas tarefas e seu comportamento determinados rigidamente, em função do processo produtivo.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C910025-BBAF-F66C-3D21-7D1467A87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19" y="5373216"/>
            <a:ext cx="2856762" cy="1488088"/>
          </a:xfrm>
          <a:prstGeom prst="rect">
            <a:avLst/>
          </a:prstGeom>
        </p:spPr>
      </p:pic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1"/>
          <p:cNvSpPr txBox="1">
            <a:spLocks noChangeArrowheads="1"/>
          </p:cNvSpPr>
          <p:nvPr/>
        </p:nvSpPr>
        <p:spPr bwMode="auto">
          <a:xfrm>
            <a:off x="215739" y="188640"/>
            <a:ext cx="8712522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73038" indent="-173038" eaLnBrk="0" hangingPunct="0">
              <a:spcBef>
                <a:spcPts val="800"/>
              </a:spcBef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800"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400"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charset="2"/>
              <a:buChar char=""/>
            </a:pPr>
            <a:r>
              <a:rPr lang="pt-BR" altLang="pt-BR" sz="1800" b="1" dirty="0">
                <a:solidFill>
                  <a:srgbClr val="262673"/>
                </a:solidFill>
              </a:rPr>
              <a:t>A noção central que orientou — e ainda orienta — boa parte das práticas de Administração de RH </a:t>
            </a:r>
            <a:r>
              <a:rPr lang="pt-BR" altLang="pt-BR" sz="1800" b="1" dirty="0">
                <a:solidFill>
                  <a:srgbClr val="3333FF"/>
                </a:solidFill>
              </a:rPr>
              <a:t>evolve o ajuste entre três elementos</a:t>
            </a:r>
            <a:r>
              <a:rPr lang="pt-BR" altLang="pt-BR" sz="1800" b="1" dirty="0">
                <a:solidFill>
                  <a:srgbClr val="262673"/>
                </a:solidFill>
              </a:rPr>
              <a:t>:</a:t>
            </a:r>
          </a:p>
          <a:p>
            <a:pPr marL="542925" lvl="1" indent="-279400"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arenR"/>
              <a:tabLst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</a:pPr>
            <a:r>
              <a:rPr lang="pt-BR" altLang="pt-BR" sz="1800" b="1" dirty="0">
                <a:solidFill>
                  <a:srgbClr val="C00000"/>
                </a:solidFill>
              </a:rPr>
              <a:t>A definição dos </a:t>
            </a:r>
            <a:r>
              <a:rPr lang="pt-BR" altLang="pt-BR" sz="1800" b="1" i="1" dirty="0">
                <a:solidFill>
                  <a:srgbClr val="002060"/>
                </a:solidFill>
              </a:rPr>
              <a:t>requisitos</a:t>
            </a:r>
            <a:r>
              <a:rPr lang="pt-BR" altLang="pt-BR" sz="1800" b="1" dirty="0">
                <a:solidFill>
                  <a:srgbClr val="002060"/>
                </a:solidFill>
              </a:rPr>
              <a:t> dos postos de trabalho </a:t>
            </a:r>
            <a:r>
              <a:rPr lang="pt-BR" altLang="pt-BR" sz="1800" b="1" dirty="0">
                <a:solidFill>
                  <a:srgbClr val="C00000"/>
                </a:solidFill>
              </a:rPr>
              <a:t>(desenho dos cargos);</a:t>
            </a:r>
          </a:p>
          <a:p>
            <a:pPr marL="542925" lvl="1" indent="-279400"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arenR"/>
              <a:tabLst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</a:pPr>
            <a:r>
              <a:rPr lang="pt-BR" altLang="pt-BR" sz="1800" b="1" dirty="0">
                <a:solidFill>
                  <a:srgbClr val="C00000"/>
                </a:solidFill>
              </a:rPr>
              <a:t>As </a:t>
            </a:r>
            <a:r>
              <a:rPr lang="pt-BR" altLang="pt-BR" sz="1800" b="1" i="1" dirty="0">
                <a:solidFill>
                  <a:srgbClr val="002060"/>
                </a:solidFill>
              </a:rPr>
              <a:t>posições hierárquicas </a:t>
            </a:r>
            <a:r>
              <a:rPr lang="pt-BR" altLang="pt-BR" sz="1800" b="1" dirty="0">
                <a:solidFill>
                  <a:srgbClr val="C00000"/>
                </a:solidFill>
              </a:rPr>
              <a:t>(hierarquia da cadeia de comando);</a:t>
            </a:r>
          </a:p>
          <a:p>
            <a:pPr marL="542925" lvl="1" indent="-279400"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+mj-lt"/>
              <a:buAutoNum type="arabicParenR"/>
              <a:tabLst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</a:pPr>
            <a:r>
              <a:rPr lang="pt-BR" altLang="pt-BR" sz="1800" b="1" dirty="0">
                <a:solidFill>
                  <a:srgbClr val="C00000"/>
                </a:solidFill>
              </a:rPr>
              <a:t>O </a:t>
            </a:r>
            <a:r>
              <a:rPr lang="pt-BR" altLang="pt-BR" sz="1800" b="1" i="1" dirty="0">
                <a:solidFill>
                  <a:srgbClr val="002060"/>
                </a:solidFill>
              </a:rPr>
              <a:t>perfil dos indivíduos</a:t>
            </a:r>
            <a:r>
              <a:rPr lang="pt-BR" altLang="pt-BR" sz="1800" b="1" dirty="0">
                <a:solidFill>
                  <a:srgbClr val="002060"/>
                </a:solidFill>
              </a:rPr>
              <a:t> </a:t>
            </a:r>
            <a:r>
              <a:rPr lang="pt-BR" altLang="pt-BR" sz="1800" b="1" dirty="0">
                <a:solidFill>
                  <a:srgbClr val="C00000"/>
                </a:solidFill>
              </a:rPr>
              <a:t>que ocupam essas posições (características físicas e mentais dos trabalhadores)</a:t>
            </a:r>
            <a:r>
              <a:rPr lang="pt-BR" altLang="pt-BR" sz="1800" b="1" dirty="0">
                <a:solidFill>
                  <a:srgbClr val="262673"/>
                </a:solidFill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charset="2"/>
              <a:buChar char=""/>
            </a:pPr>
            <a:r>
              <a:rPr lang="pt-BR" altLang="pt-BR" sz="1800" b="1" dirty="0">
                <a:solidFill>
                  <a:srgbClr val="262673"/>
                </a:solidFill>
              </a:rPr>
              <a:t>Nesse sentido, os princípios da Administração Clássica, como a </a:t>
            </a:r>
            <a:r>
              <a:rPr lang="pt-BR" altLang="pt-BR" sz="1800" b="1" dirty="0">
                <a:solidFill>
                  <a:srgbClr val="C00000"/>
                </a:solidFill>
              </a:rPr>
              <a:t>divisão do trabalho </a:t>
            </a:r>
            <a:r>
              <a:rPr lang="pt-BR" altLang="pt-BR" sz="1800" b="1" dirty="0">
                <a:solidFill>
                  <a:srgbClr val="262673"/>
                </a:solidFill>
              </a:rPr>
              <a:t>em tarefas e responsabilidades, </a:t>
            </a:r>
            <a:r>
              <a:rPr lang="pt-BR" altLang="pt-BR" sz="1800" b="1" dirty="0">
                <a:solidFill>
                  <a:srgbClr val="C00000"/>
                </a:solidFill>
              </a:rPr>
              <a:t>a padronização das atividades</a:t>
            </a:r>
            <a:r>
              <a:rPr lang="pt-BR" altLang="pt-BR" sz="1800" b="1" dirty="0">
                <a:solidFill>
                  <a:srgbClr val="262673"/>
                </a:solidFill>
              </a:rPr>
              <a:t>, a </a:t>
            </a:r>
            <a:r>
              <a:rPr lang="pt-BR" altLang="pt-BR" sz="1800" b="1" dirty="0">
                <a:solidFill>
                  <a:srgbClr val="C00000"/>
                </a:solidFill>
              </a:rPr>
              <a:t>especialização funcional </a:t>
            </a:r>
            <a:r>
              <a:rPr lang="pt-BR" altLang="pt-BR" sz="1800" b="1" dirty="0">
                <a:solidFill>
                  <a:srgbClr val="262673"/>
                </a:solidFill>
              </a:rPr>
              <a:t>do empregado, e </a:t>
            </a:r>
            <a:r>
              <a:rPr lang="pt-BR" altLang="pt-BR" sz="1800" b="1" dirty="0">
                <a:solidFill>
                  <a:srgbClr val="C00000"/>
                </a:solidFill>
              </a:rPr>
              <a:t>a redução e controle dos custos </a:t>
            </a:r>
            <a:r>
              <a:rPr lang="pt-BR" altLang="pt-BR" sz="1800" b="1" dirty="0">
                <a:solidFill>
                  <a:srgbClr val="262673"/>
                </a:solidFill>
              </a:rPr>
              <a:t>com a remuneração e a manutenção dos indivíduos, </a:t>
            </a:r>
            <a:r>
              <a:rPr lang="pt-BR" altLang="pt-BR" sz="1800" b="1" dirty="0">
                <a:solidFill>
                  <a:srgbClr val="C00000"/>
                </a:solidFill>
              </a:rPr>
              <a:t>se tornaram os principais parâmetros de funcionamento das práticas e dos processos de RH</a:t>
            </a:r>
            <a:r>
              <a:rPr lang="pt-BR" altLang="pt-BR" sz="1800" b="1" dirty="0">
                <a:solidFill>
                  <a:srgbClr val="262673"/>
                </a:solidFill>
              </a:rPr>
              <a:t>, no decorrer do século XX.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charset="2"/>
              <a:buChar char=""/>
            </a:pPr>
            <a:r>
              <a:rPr lang="pt-BR" altLang="pt-BR" sz="1800" b="1" dirty="0">
                <a:solidFill>
                  <a:srgbClr val="262673"/>
                </a:solidFill>
              </a:rPr>
              <a:t>Assim, as atividades do Departamento de RH, como recrutamento e seleção, descrição de cargos, treinamentos, remuneração, avaliação de desempenho, planos de carreiras, etc., foram criados e desenvolvidos segundo essa lógica.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91C687-F709-4FB5-5462-135D375F6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3" y="5550912"/>
            <a:ext cx="3533775" cy="1295400"/>
          </a:xfrm>
          <a:prstGeom prst="rect">
            <a:avLst/>
          </a:prstGeom>
        </p:spPr>
      </p:pic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33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ext Box 1"/>
          <p:cNvSpPr txBox="1">
            <a:spLocks noChangeArrowheads="1"/>
          </p:cNvSpPr>
          <p:nvPr/>
        </p:nvSpPr>
        <p:spPr bwMode="auto">
          <a:xfrm>
            <a:off x="250825" y="512676"/>
            <a:ext cx="8642350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73038" indent="-173038" eaLnBrk="0" hangingPunct="0">
              <a:spcBef>
                <a:spcPts val="800"/>
              </a:spcBef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800"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400"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400"/>
              </a:spcBef>
              <a:spcAft>
                <a:spcPts val="400"/>
              </a:spcAft>
              <a:buClr>
                <a:srgbClr val="FFFF00"/>
              </a:buClr>
              <a:buFont typeface="Wingdings" charset="2"/>
              <a:buChar char=""/>
              <a:tabLst>
                <a:tab pos="8972550" algn="l"/>
                <a:tab pos="9886950" algn="l"/>
              </a:tabLst>
            </a:pPr>
            <a:r>
              <a:rPr lang="pt-BR" altLang="pt-BR" sz="1700" b="1" dirty="0">
                <a:solidFill>
                  <a:srgbClr val="FFFFFF"/>
                </a:solidFill>
              </a:rPr>
              <a:t>O </a:t>
            </a:r>
            <a:r>
              <a:rPr lang="pt-BR" altLang="pt-BR" sz="1700" b="1" dirty="0">
                <a:solidFill>
                  <a:srgbClr val="FFFF00"/>
                </a:solidFill>
              </a:rPr>
              <a:t>sistema tradicional de RH </a:t>
            </a:r>
            <a:r>
              <a:rPr lang="pt-BR" altLang="pt-BR" sz="1700" b="1" dirty="0">
                <a:solidFill>
                  <a:srgbClr val="FFFFFF"/>
                </a:solidFill>
              </a:rPr>
              <a:t>adota uma filosofia gerencial que</a:t>
            </a:r>
            <a:r>
              <a:rPr lang="pt-BR" altLang="pt-BR" sz="1700" b="1" dirty="0">
                <a:solidFill>
                  <a:srgbClr val="FFFF00"/>
                </a:solidFill>
              </a:rPr>
              <a:t> privilegia o comando e o controle</a:t>
            </a:r>
            <a:r>
              <a:rPr lang="pt-BR" altLang="pt-BR" sz="1700" b="1" dirty="0">
                <a:solidFill>
                  <a:srgbClr val="FFFFFF"/>
                </a:solidFill>
              </a:rPr>
              <a:t>, filosofia essa que </a:t>
            </a:r>
            <a:r>
              <a:rPr lang="pt-BR" altLang="pt-BR" sz="1700" b="1" dirty="0">
                <a:solidFill>
                  <a:srgbClr val="FFFF00"/>
                </a:solidFill>
              </a:rPr>
              <a:t>considera os empregados como um tipo de recurso ou mercadoria</a:t>
            </a:r>
            <a:r>
              <a:rPr lang="pt-BR" altLang="pt-BR" sz="1700" b="1" dirty="0">
                <a:solidFill>
                  <a:srgbClr val="FFFFFF"/>
                </a:solidFill>
              </a:rPr>
              <a:t> (</a:t>
            </a:r>
            <a:r>
              <a:rPr lang="pt-BR" altLang="pt-BR" sz="1700" b="1" i="1" dirty="0">
                <a:solidFill>
                  <a:srgbClr val="FFFFFF"/>
                </a:solidFill>
              </a:rPr>
              <a:t>commodities</a:t>
            </a:r>
            <a:r>
              <a:rPr lang="pt-BR" altLang="pt-BR" sz="1700" b="1" dirty="0">
                <a:solidFill>
                  <a:srgbClr val="FFFFFF"/>
                </a:solidFill>
              </a:rPr>
              <a:t>), que poderá ser usada da mesma forma que matéria-prima, dinheiro, máquinas, etc.</a:t>
            </a:r>
          </a:p>
          <a:p>
            <a:pPr eaLnBrk="1" hangingPunct="1">
              <a:spcBef>
                <a:spcPts val="400"/>
              </a:spcBef>
              <a:spcAft>
                <a:spcPts val="400"/>
              </a:spcAft>
              <a:buClr>
                <a:srgbClr val="FFFF00"/>
              </a:buClr>
              <a:buFont typeface="Wingdings" charset="2"/>
              <a:buChar char=""/>
              <a:tabLst>
                <a:tab pos="8972550" algn="l"/>
                <a:tab pos="9886950" algn="l"/>
              </a:tabLst>
            </a:pPr>
            <a:r>
              <a:rPr lang="pt-BR" altLang="pt-BR" sz="1700" b="1" dirty="0">
                <a:solidFill>
                  <a:srgbClr val="FFFFFF"/>
                </a:solidFill>
              </a:rPr>
              <a:t>Dessa maneira, </a:t>
            </a:r>
            <a:r>
              <a:rPr lang="pt-BR" altLang="pt-BR" sz="1700" b="1" dirty="0">
                <a:solidFill>
                  <a:srgbClr val="FFFF00"/>
                </a:solidFill>
              </a:rPr>
              <a:t>as pessoas são consideradas como tendo maior ou menor valor para a organização, de acordo com a maior ou menor necessidade do negócio em utilizar capacidades humanas, tornando o papel e a gestão da ARH mais ou menos relevante</a:t>
            </a:r>
            <a:r>
              <a:rPr lang="pt-BR" altLang="pt-BR" sz="1700" b="1" dirty="0">
                <a:solidFill>
                  <a:srgbClr val="FFFFFF"/>
                </a:solidFill>
              </a:rPr>
              <a:t> na organização.</a:t>
            </a:r>
          </a:p>
          <a:p>
            <a:pPr eaLnBrk="1" hangingPunct="1">
              <a:spcBef>
                <a:spcPts val="400"/>
              </a:spcBef>
              <a:spcAft>
                <a:spcPts val="400"/>
              </a:spcAft>
              <a:buClr>
                <a:srgbClr val="FFFF00"/>
              </a:buClr>
              <a:buFont typeface="Wingdings" charset="2"/>
              <a:buChar char=""/>
              <a:tabLst>
                <a:tab pos="8972550" algn="l"/>
                <a:tab pos="9886950" algn="l"/>
              </a:tabLst>
            </a:pPr>
            <a:r>
              <a:rPr lang="pt-BR" altLang="pt-BR" sz="1700" b="1" dirty="0">
                <a:solidFill>
                  <a:srgbClr val="FFFFFF"/>
                </a:solidFill>
              </a:rPr>
              <a:t>Nessa perspectiva, </a:t>
            </a:r>
            <a:r>
              <a:rPr lang="pt-BR" altLang="pt-BR" sz="1700" b="1" dirty="0">
                <a:solidFill>
                  <a:srgbClr val="FFFF00"/>
                </a:solidFill>
              </a:rPr>
              <a:t>o </a:t>
            </a:r>
            <a:r>
              <a:rPr lang="pt-BR" altLang="pt-BR" sz="1700" b="1" i="1" dirty="0">
                <a:solidFill>
                  <a:srgbClr val="FFFF00"/>
                </a:solidFill>
              </a:rPr>
              <a:t>status,</a:t>
            </a:r>
            <a:r>
              <a:rPr lang="pt-BR" altLang="pt-BR" sz="1700" b="1" dirty="0">
                <a:solidFill>
                  <a:srgbClr val="FFFF00"/>
                </a:solidFill>
              </a:rPr>
              <a:t> e o papel da ARH, estão intimamente ligados à relevância que a organização atribui aos indivíduos no seu processo produtivo.</a:t>
            </a:r>
          </a:p>
          <a:p>
            <a:pPr eaLnBrk="1" hangingPunct="1">
              <a:spcBef>
                <a:spcPts val="400"/>
              </a:spcBef>
              <a:spcAft>
                <a:spcPts val="400"/>
              </a:spcAft>
              <a:buClr>
                <a:srgbClr val="FFFF00"/>
              </a:buClr>
              <a:buFont typeface="Wingdings" charset="2"/>
              <a:buChar char=""/>
              <a:tabLst>
                <a:tab pos="8972550" algn="l"/>
                <a:tab pos="9886950" algn="l"/>
              </a:tabLst>
            </a:pPr>
            <a:r>
              <a:rPr lang="pt-BR" altLang="pt-BR" sz="1700" b="1" dirty="0">
                <a:solidFill>
                  <a:schemeClr val="bg1"/>
                </a:solidFill>
              </a:rPr>
              <a:t>Assim, </a:t>
            </a:r>
            <a:r>
              <a:rPr lang="pt-BR" altLang="pt-BR" sz="1700" b="1" dirty="0">
                <a:solidFill>
                  <a:srgbClr val="FFC000"/>
                </a:solidFill>
              </a:rPr>
              <a:t>ARH, na perspectiva do “Paradigma da adequação indivíduo-cargo”:</a:t>
            </a:r>
          </a:p>
          <a:p>
            <a:pPr marL="542925" lvl="1" indent="-279400" eaLnBrk="1" hangingPunct="1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+mj-lt"/>
              <a:buAutoNum type="alphaLcParenR"/>
              <a:tabLst>
                <a:tab pos="8972550" algn="l"/>
                <a:tab pos="9886950" algn="l"/>
              </a:tabLst>
            </a:pPr>
            <a:r>
              <a:rPr lang="pt-BR" altLang="pt-BR" sz="1700" b="1" dirty="0">
                <a:solidFill>
                  <a:schemeClr val="bg1"/>
                </a:solidFill>
              </a:rPr>
              <a:t>Atua a partir de um Departamento de RH, fixo na hierarquia organizacional;</a:t>
            </a:r>
          </a:p>
          <a:p>
            <a:pPr marL="542925" lvl="1" indent="-279400" eaLnBrk="1" hangingPunct="1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+mj-lt"/>
              <a:buAutoNum type="alphaLcParenR"/>
              <a:tabLst>
                <a:tab pos="8972550" algn="l"/>
                <a:tab pos="9886950" algn="l"/>
              </a:tabLst>
            </a:pPr>
            <a:r>
              <a:rPr lang="pt-BR" altLang="pt-BR" sz="1700" b="1" dirty="0">
                <a:solidFill>
                  <a:schemeClr val="bg1"/>
                </a:solidFill>
              </a:rPr>
              <a:t>Assume uma atribuição técnica-administrativa passiva;</a:t>
            </a:r>
          </a:p>
          <a:p>
            <a:pPr marL="542925" lvl="1" indent="-279400" eaLnBrk="1" hangingPunct="1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+mj-lt"/>
              <a:buAutoNum type="alphaLcParenR"/>
              <a:tabLst>
                <a:tab pos="8972550" algn="l"/>
                <a:tab pos="9886950" algn="l"/>
              </a:tabLst>
            </a:pPr>
            <a:r>
              <a:rPr lang="pt-BR" altLang="pt-BR" sz="1700" b="1" dirty="0">
                <a:solidFill>
                  <a:schemeClr val="bg1"/>
                </a:solidFill>
              </a:rPr>
              <a:t>Está encarregada de realizar operações técnicas e rotineiras de RH;</a:t>
            </a:r>
          </a:p>
          <a:p>
            <a:pPr marL="542925" lvl="1" indent="-279400" eaLnBrk="1" hangingPunct="1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+mj-lt"/>
              <a:buAutoNum type="alphaLcParenR"/>
              <a:tabLst>
                <a:tab pos="8972550" algn="l"/>
                <a:tab pos="9886950" algn="l"/>
              </a:tabLst>
            </a:pPr>
            <a:r>
              <a:rPr lang="pt-BR" altLang="pt-BR" sz="1700" b="1" dirty="0">
                <a:solidFill>
                  <a:schemeClr val="bg1"/>
                </a:solidFill>
              </a:rPr>
              <a:t>Não participa das decisões estratégicas da organização;</a:t>
            </a:r>
          </a:p>
          <a:p>
            <a:pPr marL="542925" lvl="1" indent="-279400" eaLnBrk="1" hangingPunct="1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+mj-lt"/>
              <a:buAutoNum type="alphaLcParenR"/>
              <a:tabLst>
                <a:tab pos="8972550" algn="l"/>
                <a:tab pos="9886950" algn="l"/>
              </a:tabLst>
            </a:pPr>
            <a:r>
              <a:rPr lang="pt-BR" altLang="pt-BR" sz="1700" b="1" dirty="0">
                <a:solidFill>
                  <a:schemeClr val="bg1"/>
                </a:solidFill>
              </a:rPr>
              <a:t>Preocupa-se em controlar os custos com pessoal, cuidar da manutenção da força de trabalho, e gerenciar conflitos internos e externos (sindicatos), contribuindo para a estabilidade social e para a continuidade dos processos organizacionais.</a:t>
            </a:r>
          </a:p>
        </p:txBody>
      </p:sp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26267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5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391795"/>
              </p:ext>
            </p:extLst>
          </p:nvPr>
        </p:nvGraphicFramePr>
        <p:xfrm>
          <a:off x="682625" y="643757"/>
          <a:ext cx="7780338" cy="5343525"/>
        </p:xfrm>
        <a:graphic>
          <a:graphicData uri="http://schemas.openxmlformats.org/drawingml/2006/table">
            <a:tbl>
              <a:tblPr/>
              <a:tblGrid>
                <a:gridCol w="338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5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Aspectos</a:t>
                      </a:r>
                    </a:p>
                  </a:txBody>
                  <a:tcPr marL="36360" marR="36360" marT="0" marB="0" anchor="ctr" horzOverflow="overflow">
                    <a:lnL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Paradigma adequação </a:t>
                      </a:r>
                      <a:r>
                        <a:rPr kumimoji="0" lang="pt-BR" altLang="pt-B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indivíduo-cargo</a:t>
                      </a:r>
                      <a:endParaRPr kumimoji="0" lang="pt-BR" altLang="pt-B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icrosoft YaHei" charset="-122"/>
                      </a:endParaRPr>
                    </a:p>
                  </a:txBody>
                  <a:tcPr marL="36360" marR="36360" marT="0" marB="0" anchor="ctr" horzOverflow="overflow">
                    <a:lnL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23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Vetores da gestão de RH</a:t>
                      </a:r>
                    </a:p>
                  </a:txBody>
                  <a:tcPr marL="36360" marR="36360" marT="0" marB="0" anchor="ctr" horzOverflow="overflow">
                    <a:lnL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173038" indent="-173038" eaLnBrk="0" hangingPunct="0">
                        <a:spcBef>
                          <a:spcPts val="800"/>
                        </a:spcBef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173038" marR="0" lvl="0" indent="-173038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Wingdings" charset="2"/>
                        <a:buChar char="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Integração vertical</a:t>
                      </a:r>
                    </a:p>
                    <a:p>
                      <a:pPr marL="173038" marR="0" lvl="0" indent="-173038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Wingdings" charset="2"/>
                        <a:buChar char="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Economias de escala</a:t>
                      </a:r>
                    </a:p>
                    <a:p>
                      <a:pPr marL="173038" marR="0" lvl="0" indent="-173038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Wingdings" charset="2"/>
                        <a:buChar char="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Eficiência e produtividade</a:t>
                      </a:r>
                    </a:p>
                  </a:txBody>
                  <a:tcPr marL="36360" marR="36360" marT="0" marB="0" anchor="ctr" horzOverflow="overflow">
                    <a:lnL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238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Ênfase da estratégia de RH</a:t>
                      </a:r>
                    </a:p>
                  </a:txBody>
                  <a:tcPr marL="36360" marR="36360" marT="0" marB="0" anchor="ctr" horzOverflow="overflow">
                    <a:lnL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173038" indent="-173038" eaLnBrk="0" hangingPunct="0">
                        <a:spcBef>
                          <a:spcPts val="800"/>
                        </a:spcBef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173038" marR="0" lvl="0" indent="-173038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Wingdings" charset="2"/>
                        <a:buChar char="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Administração do pessoal</a:t>
                      </a:r>
                    </a:p>
                    <a:p>
                      <a:pPr marL="173038" marR="0" lvl="0" indent="-173038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Wingdings" charset="2"/>
                        <a:buChar char="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Tarefas</a:t>
                      </a:r>
                    </a:p>
                    <a:p>
                      <a:pPr marL="173038" marR="0" lvl="0" indent="-173038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Wingdings" charset="2"/>
                        <a:buChar char="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</a:pPr>
                      <a:r>
                        <a:rPr kumimoji="0" lang="pt-BR" alt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Cargos</a:t>
                      </a:r>
                    </a:p>
                  </a:txBody>
                  <a:tcPr marL="36360" marR="36360" marT="0" marB="0" anchor="ctr" horzOverflow="overflow">
                    <a:lnL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308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Parâmetros de planejamento do RH</a:t>
                      </a:r>
                    </a:p>
                  </a:txBody>
                  <a:tcPr marL="36360" marR="36360" marT="0" marB="0" anchor="ctr" horzOverflow="overflow">
                    <a:lnL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173038" indent="-173038" eaLnBrk="0" hangingPunct="0">
                        <a:spcBef>
                          <a:spcPts val="800"/>
                        </a:spcBef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173038" marR="0" lvl="0" indent="-173038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Wingdings" charset="2"/>
                        <a:buChar char="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</a:pPr>
                      <a:r>
                        <a:rPr kumimoji="0" lang="pt-BR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Divisão de tarefas</a:t>
                      </a:r>
                    </a:p>
                    <a:p>
                      <a:pPr marL="173038" marR="0" lvl="0" indent="-173038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Wingdings" charset="2"/>
                        <a:buChar char="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</a:pPr>
                      <a:r>
                        <a:rPr kumimoji="0" lang="pt-BR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Padronização do trabalho</a:t>
                      </a:r>
                    </a:p>
                    <a:p>
                      <a:pPr marL="173038" marR="0" lvl="0" indent="-173038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Wingdings" charset="2"/>
                        <a:buChar char="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</a:pPr>
                      <a:r>
                        <a:rPr kumimoji="0" lang="pt-BR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Estabilidade no emprego</a:t>
                      </a:r>
                    </a:p>
                    <a:p>
                      <a:pPr marL="173038" marR="0" lvl="0" indent="-173038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Wingdings" charset="2"/>
                        <a:buChar char="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</a:pPr>
                      <a:r>
                        <a:rPr kumimoji="0" lang="pt-BR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Eficiência</a:t>
                      </a:r>
                    </a:p>
                    <a:p>
                      <a:pPr marL="173038" marR="0" lvl="0" indent="-173038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Wingdings" charset="2"/>
                        <a:buChar char="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</a:pPr>
                      <a:r>
                        <a:rPr kumimoji="0" lang="pt-BR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Facilidade de substituição de empregados</a:t>
                      </a:r>
                    </a:p>
                    <a:p>
                      <a:pPr marL="173038" marR="0" lvl="0" indent="-173038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Wingdings" charset="2"/>
                        <a:buChar char="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</a:pPr>
                      <a:r>
                        <a:rPr kumimoji="0" lang="pt-BR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Minimização dos investimentos</a:t>
                      </a:r>
                    </a:p>
                  </a:txBody>
                  <a:tcPr marL="36360" marR="36360" marT="0" marB="0" anchor="ctr" horzOverflow="overflow">
                    <a:lnL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2999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Preocupações da gestão de RH e da avaliação de resultados</a:t>
                      </a:r>
                    </a:p>
                  </a:txBody>
                  <a:tcPr marL="36360" marR="36360" marT="0" marB="0" anchor="ctr" horzOverflow="overflow">
                    <a:lnL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173038" indent="-173038" eaLnBrk="0" hangingPunct="0">
                        <a:spcBef>
                          <a:spcPts val="800"/>
                        </a:spcBef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Microsoft YaHei" charset="-122"/>
                        </a:defRPr>
                      </a:lvl9pPr>
                    </a:lstStyle>
                    <a:p>
                      <a:pPr marL="173038" marR="0" lvl="0" indent="-173038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Wingdings" charset="2"/>
                        <a:buChar char="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</a:pPr>
                      <a:r>
                        <a:rPr kumimoji="0" lang="pt-BR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Eficiência (custo por empregado)</a:t>
                      </a:r>
                    </a:p>
                    <a:p>
                      <a:pPr marL="173038" marR="0" lvl="0" indent="-173038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Wingdings" charset="2"/>
                        <a:buChar char="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</a:pPr>
                      <a:r>
                        <a:rPr kumimoji="0" lang="pt-BR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Rotatividade e absenteísmo</a:t>
                      </a:r>
                    </a:p>
                    <a:p>
                      <a:pPr marL="173038" marR="0" lvl="0" indent="-173038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ct val="100000"/>
                        <a:buFont typeface="Wingdings" charset="2"/>
                        <a:buChar char=""/>
                        <a:tabLst>
                          <a:tab pos="173038" algn="l"/>
                          <a:tab pos="1087438" algn="l"/>
                          <a:tab pos="2001838" algn="l"/>
                          <a:tab pos="2916238" algn="l"/>
                          <a:tab pos="3830638" algn="l"/>
                          <a:tab pos="4745038" algn="l"/>
                          <a:tab pos="5659438" algn="l"/>
                          <a:tab pos="6573838" algn="l"/>
                          <a:tab pos="7488238" algn="l"/>
                          <a:tab pos="8402638" algn="l"/>
                          <a:tab pos="9317038" algn="l"/>
                          <a:tab pos="10231438" algn="l"/>
                        </a:tabLst>
                      </a:pPr>
                      <a:r>
                        <a:rPr kumimoji="0" lang="pt-BR" alt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icrosoft YaHei" charset="-122"/>
                        </a:rPr>
                        <a:t>Tamanho do quadro de pessoal e do próprio Departamento de RH</a:t>
                      </a:r>
                    </a:p>
                  </a:txBody>
                  <a:tcPr marL="36360" marR="36360" marT="0" marB="0" anchor="ctr" horzOverflow="overflow">
                    <a:lnL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2425" name="Text Box 46"/>
          <p:cNvSpPr txBox="1">
            <a:spLocks noChangeArrowheads="1"/>
          </p:cNvSpPr>
          <p:nvPr/>
        </p:nvSpPr>
        <p:spPr bwMode="auto">
          <a:xfrm>
            <a:off x="689435" y="6119391"/>
            <a:ext cx="2735262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100" b="1" dirty="0">
                <a:solidFill>
                  <a:srgbClr val="FFFFFF"/>
                </a:solidFill>
              </a:rPr>
              <a:t>Fonte: Adaptado de Snell </a:t>
            </a:r>
            <a:r>
              <a:rPr lang="pt-BR" altLang="pt-BR" sz="1100" b="1" i="1" dirty="0">
                <a:solidFill>
                  <a:srgbClr val="FFFFFF"/>
                </a:solidFill>
              </a:rPr>
              <a:t>et al</a:t>
            </a:r>
            <a:r>
              <a:rPr lang="pt-BR" altLang="pt-BR" sz="1100" b="1" dirty="0">
                <a:solidFill>
                  <a:srgbClr val="FFFFFF"/>
                </a:solidFill>
              </a:rPr>
              <a:t>. (2005)</a:t>
            </a:r>
          </a:p>
        </p:txBody>
      </p:sp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53000">
              <a:srgbClr val="000040"/>
            </a:gs>
            <a:gs pos="91000">
              <a:srgbClr val="40004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827088" y="2420938"/>
            <a:ext cx="7561262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pt-BR" altLang="pt-BR" sz="4000" b="1" dirty="0">
                <a:solidFill>
                  <a:srgbClr val="FFFF00"/>
                </a:solidFill>
                <a:latin typeface="Arial" charset="0"/>
              </a:rPr>
              <a:t>Departamento de RH Tradicional</a:t>
            </a:r>
          </a:p>
        </p:txBody>
      </p:sp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1"/>
          <p:cNvSpPr txBox="1">
            <a:spLocks noChangeArrowheads="1"/>
          </p:cNvSpPr>
          <p:nvPr/>
        </p:nvSpPr>
        <p:spPr bwMode="auto">
          <a:xfrm>
            <a:off x="179388" y="188913"/>
            <a:ext cx="8785225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tabLst>
                <a:tab pos="9144000" algn="l"/>
                <a:tab pos="10058400" algn="l"/>
              </a:tabLst>
            </a:pPr>
            <a:r>
              <a:rPr lang="pt-BR" altLang="pt-BR" sz="1800" b="1" dirty="0">
                <a:latin typeface="Arial" charset="0"/>
                <a:cs typeface="Times New Roman" pitchFamily="16" charset="0"/>
              </a:rPr>
              <a:t>Tradicionalmente, a ARH nas organizações está colocado na estrutura como um departamento, chamado de </a:t>
            </a:r>
            <a:r>
              <a:rPr lang="pt-BR" altLang="pt-BR" sz="1800" b="1" dirty="0">
                <a:solidFill>
                  <a:srgbClr val="FF0000"/>
                </a:solidFill>
                <a:latin typeface="Arial" charset="0"/>
                <a:cs typeface="Times New Roman" pitchFamily="16" charset="0"/>
              </a:rPr>
              <a:t>Departamento de Recursos Humanos (DRH)</a:t>
            </a:r>
            <a:r>
              <a:rPr lang="pt-BR" altLang="pt-BR" sz="1800" b="1" dirty="0">
                <a:latin typeface="Arial" charset="0"/>
                <a:cs typeface="Times New Roman" pitchFamily="16" charset="0"/>
              </a:rPr>
              <a:t>, que tem uma função basicamente administrativa e operacional, atuando sob demanda e solicitação dos demais departamentos da empresa.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pt-BR" altLang="pt-BR" sz="1800" b="1" dirty="0">
                <a:latin typeface="Arial" charset="0"/>
              </a:rPr>
              <a:t>O </a:t>
            </a:r>
            <a:r>
              <a:rPr lang="pt-BR" altLang="pt-BR" sz="1800" b="1" dirty="0" err="1">
                <a:latin typeface="Arial" charset="0"/>
              </a:rPr>
              <a:t>Depto</a:t>
            </a:r>
            <a:r>
              <a:rPr lang="pt-BR" altLang="pt-BR" sz="1800" b="1" dirty="0">
                <a:latin typeface="Arial" charset="0"/>
              </a:rPr>
              <a:t>. de RH aqui está situado estruturalmente no mesmo nível dos outros departamentos e cargos da empresa e, realiza suas atividades a partir da mesma linha hierárquica comum.</a:t>
            </a:r>
          </a:p>
        </p:txBody>
      </p:sp>
      <p:grpSp>
        <p:nvGrpSpPr>
          <p:cNvPr id="104451" name="Group 2"/>
          <p:cNvGrpSpPr>
            <a:grpSpLocks/>
          </p:cNvGrpSpPr>
          <p:nvPr/>
        </p:nvGrpSpPr>
        <p:grpSpPr bwMode="auto">
          <a:xfrm>
            <a:off x="1258888" y="2589213"/>
            <a:ext cx="7343775" cy="4003675"/>
            <a:chOff x="793" y="1631"/>
            <a:chExt cx="4626" cy="2522"/>
          </a:xfrm>
        </p:grpSpPr>
        <p:sp>
          <p:nvSpPr>
            <p:cNvPr id="104452" name="Text Box 3"/>
            <p:cNvSpPr txBox="1">
              <a:spLocks noChangeArrowheads="1"/>
            </p:cNvSpPr>
            <p:nvPr/>
          </p:nvSpPr>
          <p:spPr bwMode="auto">
            <a:xfrm>
              <a:off x="1953" y="1631"/>
              <a:ext cx="895" cy="27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pt-BR" altLang="pt-BR" sz="1200">
                  <a:latin typeface="Arial" charset="0"/>
                  <a:cs typeface="Times New Roman" pitchFamily="16" charset="0"/>
                </a:rPr>
                <a:t>Presidência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pt-BR" altLang="pt-BR" sz="1200">
                  <a:latin typeface="Arial" charset="0"/>
                  <a:cs typeface="Times New Roman" pitchFamily="16" charset="0"/>
                </a:rPr>
                <a:t>Conselho Diretor</a:t>
              </a:r>
            </a:p>
          </p:txBody>
        </p:sp>
        <p:sp>
          <p:nvSpPr>
            <p:cNvPr id="104453" name="Text Box 4"/>
            <p:cNvSpPr txBox="1">
              <a:spLocks noChangeArrowheads="1"/>
            </p:cNvSpPr>
            <p:nvPr/>
          </p:nvSpPr>
          <p:spPr bwMode="auto">
            <a:xfrm>
              <a:off x="1446" y="2239"/>
              <a:ext cx="583" cy="27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pt-BR" altLang="pt-BR" sz="1200">
                  <a:latin typeface="Arial" charset="0"/>
                  <a:cs typeface="Times New Roman" pitchFamily="16" charset="0"/>
                </a:rPr>
                <a:t>Diretor Financeiro</a:t>
              </a:r>
            </a:p>
          </p:txBody>
        </p:sp>
        <p:sp>
          <p:nvSpPr>
            <p:cNvPr id="104454" name="Text Box 5"/>
            <p:cNvSpPr txBox="1">
              <a:spLocks noChangeArrowheads="1"/>
            </p:cNvSpPr>
            <p:nvPr/>
          </p:nvSpPr>
          <p:spPr bwMode="auto">
            <a:xfrm>
              <a:off x="2099" y="2239"/>
              <a:ext cx="583" cy="27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pt-BR" altLang="pt-BR" sz="1200">
                  <a:latin typeface="Arial" charset="0"/>
                  <a:cs typeface="Times New Roman" pitchFamily="16" charset="0"/>
                </a:rPr>
                <a:t>Diretor Comercial</a:t>
              </a:r>
            </a:p>
          </p:txBody>
        </p:sp>
        <p:sp>
          <p:nvSpPr>
            <p:cNvPr id="104455" name="Text Box 6"/>
            <p:cNvSpPr txBox="1">
              <a:spLocks noChangeArrowheads="1"/>
            </p:cNvSpPr>
            <p:nvPr/>
          </p:nvSpPr>
          <p:spPr bwMode="auto">
            <a:xfrm>
              <a:off x="2745" y="2239"/>
              <a:ext cx="583" cy="27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pt-BR" altLang="pt-BR" sz="1200">
                  <a:latin typeface="Arial" charset="0"/>
                  <a:cs typeface="Times New Roman" pitchFamily="16" charset="0"/>
                </a:rPr>
                <a:t>Diretor de Produção</a:t>
              </a:r>
            </a:p>
          </p:txBody>
        </p:sp>
        <p:sp>
          <p:nvSpPr>
            <p:cNvPr id="104456" name="Text Box 7"/>
            <p:cNvSpPr txBox="1">
              <a:spLocks noChangeArrowheads="1"/>
            </p:cNvSpPr>
            <p:nvPr/>
          </p:nvSpPr>
          <p:spPr bwMode="auto">
            <a:xfrm>
              <a:off x="3383" y="2239"/>
              <a:ext cx="583" cy="27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pt-BR" altLang="pt-BR" sz="1200">
                  <a:solidFill>
                    <a:srgbClr val="FF0000"/>
                  </a:solidFill>
                  <a:latin typeface="Arial" charset="0"/>
                  <a:cs typeface="Times New Roman" pitchFamily="16" charset="0"/>
                </a:rPr>
                <a:t>Diretor de RH</a:t>
              </a:r>
            </a:p>
          </p:txBody>
        </p:sp>
        <p:sp>
          <p:nvSpPr>
            <p:cNvPr id="104457" name="Text Box 8"/>
            <p:cNvSpPr txBox="1">
              <a:spLocks noChangeArrowheads="1"/>
            </p:cNvSpPr>
            <p:nvPr/>
          </p:nvSpPr>
          <p:spPr bwMode="auto">
            <a:xfrm>
              <a:off x="793" y="2239"/>
              <a:ext cx="583" cy="27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pt-BR" altLang="pt-BR" sz="1200">
                  <a:latin typeface="Arial" charset="0"/>
                  <a:cs typeface="Times New Roman" pitchFamily="16" charset="0"/>
                </a:rPr>
                <a:t>Diretor Adm.</a:t>
              </a:r>
            </a:p>
          </p:txBody>
        </p:sp>
        <p:sp>
          <p:nvSpPr>
            <p:cNvPr id="104458" name="Text Box 9"/>
            <p:cNvSpPr txBox="1">
              <a:spLocks noChangeArrowheads="1"/>
            </p:cNvSpPr>
            <p:nvPr/>
          </p:nvSpPr>
          <p:spPr bwMode="auto">
            <a:xfrm>
              <a:off x="793" y="2634"/>
              <a:ext cx="583" cy="27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pt-BR" altLang="pt-BR" sz="1200">
                  <a:latin typeface="Arial" charset="0"/>
                  <a:cs typeface="Times New Roman" pitchFamily="16" charset="0"/>
                </a:rPr>
                <a:t>Gerente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pt-BR" altLang="pt-BR" sz="1200">
                  <a:latin typeface="Arial" charset="0"/>
                  <a:cs typeface="Times New Roman" pitchFamily="16" charset="0"/>
                </a:rPr>
                <a:t>Adm.</a:t>
              </a:r>
            </a:p>
          </p:txBody>
        </p:sp>
        <p:sp>
          <p:nvSpPr>
            <p:cNvPr id="104459" name="Text Box 10"/>
            <p:cNvSpPr txBox="1">
              <a:spLocks noChangeArrowheads="1"/>
            </p:cNvSpPr>
            <p:nvPr/>
          </p:nvSpPr>
          <p:spPr bwMode="auto">
            <a:xfrm>
              <a:off x="1446" y="2634"/>
              <a:ext cx="583" cy="27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pt-BR" altLang="pt-BR" sz="1200">
                  <a:latin typeface="Arial" charset="0"/>
                  <a:cs typeface="Times New Roman" pitchFamily="16" charset="0"/>
                </a:rPr>
                <a:t>Gerente Financeiro</a:t>
              </a:r>
            </a:p>
          </p:txBody>
        </p:sp>
        <p:sp>
          <p:nvSpPr>
            <p:cNvPr id="104460" name="Text Box 11"/>
            <p:cNvSpPr txBox="1">
              <a:spLocks noChangeArrowheads="1"/>
            </p:cNvSpPr>
            <p:nvPr/>
          </p:nvSpPr>
          <p:spPr bwMode="auto">
            <a:xfrm>
              <a:off x="793" y="3029"/>
              <a:ext cx="583" cy="27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pt-BR" altLang="pt-BR" sz="1200">
                  <a:latin typeface="Arial" charset="0"/>
                  <a:cs typeface="Times New Roman" pitchFamily="16" charset="0"/>
                </a:rPr>
                <a:t>Analista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pt-BR" altLang="pt-BR" sz="1200">
                  <a:latin typeface="Arial" charset="0"/>
                  <a:cs typeface="Times New Roman" pitchFamily="16" charset="0"/>
                </a:rPr>
                <a:t>Adm.</a:t>
              </a:r>
            </a:p>
          </p:txBody>
        </p:sp>
        <p:sp>
          <p:nvSpPr>
            <p:cNvPr id="104461" name="Text Box 12"/>
            <p:cNvSpPr txBox="1">
              <a:spLocks noChangeArrowheads="1"/>
            </p:cNvSpPr>
            <p:nvPr/>
          </p:nvSpPr>
          <p:spPr bwMode="auto">
            <a:xfrm>
              <a:off x="2100" y="2634"/>
              <a:ext cx="583" cy="27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pt-BR" altLang="pt-BR" sz="1200">
                  <a:latin typeface="Arial" charset="0"/>
                  <a:cs typeface="Times New Roman" pitchFamily="16" charset="0"/>
                </a:rPr>
                <a:t>Gerente Comercial</a:t>
              </a:r>
            </a:p>
          </p:txBody>
        </p:sp>
        <p:sp>
          <p:nvSpPr>
            <p:cNvPr id="104462" name="Text Box 13"/>
            <p:cNvSpPr txBox="1">
              <a:spLocks noChangeArrowheads="1"/>
            </p:cNvSpPr>
            <p:nvPr/>
          </p:nvSpPr>
          <p:spPr bwMode="auto">
            <a:xfrm>
              <a:off x="2745" y="2634"/>
              <a:ext cx="583" cy="27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pt-BR" altLang="pt-BR" sz="1200">
                  <a:latin typeface="Arial" charset="0"/>
                  <a:cs typeface="Times New Roman" pitchFamily="16" charset="0"/>
                </a:rPr>
                <a:t>Gerente  Produção</a:t>
              </a:r>
            </a:p>
          </p:txBody>
        </p:sp>
        <p:sp>
          <p:nvSpPr>
            <p:cNvPr id="104463" name="Text Box 14"/>
            <p:cNvSpPr txBox="1">
              <a:spLocks noChangeArrowheads="1"/>
            </p:cNvSpPr>
            <p:nvPr/>
          </p:nvSpPr>
          <p:spPr bwMode="auto">
            <a:xfrm>
              <a:off x="3383" y="2634"/>
              <a:ext cx="583" cy="27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pt-BR" altLang="pt-BR" sz="1200">
                  <a:solidFill>
                    <a:srgbClr val="FF0000"/>
                  </a:solidFill>
                  <a:latin typeface="Arial" charset="0"/>
                  <a:cs typeface="Times New Roman" pitchFamily="16" charset="0"/>
                </a:rPr>
                <a:t>Gerente de RH</a:t>
              </a:r>
            </a:p>
          </p:txBody>
        </p:sp>
        <p:sp>
          <p:nvSpPr>
            <p:cNvPr id="104464" name="Text Box 15"/>
            <p:cNvSpPr txBox="1">
              <a:spLocks noChangeArrowheads="1"/>
            </p:cNvSpPr>
            <p:nvPr/>
          </p:nvSpPr>
          <p:spPr bwMode="auto">
            <a:xfrm>
              <a:off x="1446" y="3029"/>
              <a:ext cx="583" cy="27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pt-BR" altLang="pt-BR" sz="1200">
                  <a:latin typeface="Arial" charset="0"/>
                  <a:cs typeface="Times New Roman" pitchFamily="16" charset="0"/>
                </a:rPr>
                <a:t>Analista Financeiro</a:t>
              </a:r>
            </a:p>
          </p:txBody>
        </p:sp>
        <p:sp>
          <p:nvSpPr>
            <p:cNvPr id="104465" name="Text Box 16"/>
            <p:cNvSpPr txBox="1">
              <a:spLocks noChangeArrowheads="1"/>
            </p:cNvSpPr>
            <p:nvPr/>
          </p:nvSpPr>
          <p:spPr bwMode="auto">
            <a:xfrm>
              <a:off x="2745" y="3439"/>
              <a:ext cx="583" cy="27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pt-BR" altLang="pt-BR" sz="1200">
                  <a:latin typeface="Arial" charset="0"/>
                  <a:cs typeface="Times New Roman" pitchFamily="16" charset="0"/>
                </a:rPr>
                <a:t>Supervisor Produção</a:t>
              </a:r>
            </a:p>
          </p:txBody>
        </p:sp>
        <p:sp>
          <p:nvSpPr>
            <p:cNvPr id="104466" name="Text Box 17"/>
            <p:cNvSpPr txBox="1">
              <a:spLocks noChangeArrowheads="1"/>
            </p:cNvSpPr>
            <p:nvPr/>
          </p:nvSpPr>
          <p:spPr bwMode="auto">
            <a:xfrm>
              <a:off x="2099" y="3439"/>
              <a:ext cx="583" cy="27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pt-BR" altLang="pt-BR" sz="1200">
                  <a:latin typeface="Arial" charset="0"/>
                  <a:cs typeface="Times New Roman" pitchFamily="16" charset="0"/>
                </a:rPr>
                <a:t>Vendedor</a:t>
              </a:r>
            </a:p>
          </p:txBody>
        </p:sp>
        <p:sp>
          <p:nvSpPr>
            <p:cNvPr id="104467" name="Text Box 18"/>
            <p:cNvSpPr txBox="1">
              <a:spLocks noChangeArrowheads="1"/>
            </p:cNvSpPr>
            <p:nvPr/>
          </p:nvSpPr>
          <p:spPr bwMode="auto">
            <a:xfrm>
              <a:off x="3383" y="3029"/>
              <a:ext cx="583" cy="27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pt-BR" altLang="pt-BR" sz="1200">
                  <a:solidFill>
                    <a:srgbClr val="FF0000"/>
                  </a:solidFill>
                  <a:latin typeface="Arial" charset="0"/>
                  <a:cs typeface="Times New Roman" pitchFamily="16" charset="0"/>
                </a:rPr>
                <a:t>Analista de RH</a:t>
              </a:r>
            </a:p>
          </p:txBody>
        </p:sp>
        <p:sp>
          <p:nvSpPr>
            <p:cNvPr id="104468" name="Text Box 19"/>
            <p:cNvSpPr txBox="1">
              <a:spLocks noChangeArrowheads="1"/>
            </p:cNvSpPr>
            <p:nvPr/>
          </p:nvSpPr>
          <p:spPr bwMode="auto">
            <a:xfrm>
              <a:off x="793" y="3858"/>
              <a:ext cx="583" cy="27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pt-BR" altLang="pt-BR" sz="1200">
                  <a:latin typeface="Arial" charset="0"/>
                  <a:cs typeface="Times New Roman" pitchFamily="16" charset="0"/>
                </a:rPr>
                <a:t>Auxiliar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pt-BR" altLang="pt-BR" sz="1200">
                  <a:latin typeface="Arial" charset="0"/>
                  <a:cs typeface="Times New Roman" pitchFamily="16" charset="0"/>
                </a:rPr>
                <a:t>Adm.</a:t>
              </a:r>
            </a:p>
          </p:txBody>
        </p:sp>
        <p:sp>
          <p:nvSpPr>
            <p:cNvPr id="104469" name="Text Box 20"/>
            <p:cNvSpPr txBox="1">
              <a:spLocks noChangeArrowheads="1"/>
            </p:cNvSpPr>
            <p:nvPr/>
          </p:nvSpPr>
          <p:spPr bwMode="auto">
            <a:xfrm>
              <a:off x="1446" y="3858"/>
              <a:ext cx="583" cy="27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pt-BR" altLang="pt-BR" sz="1200">
                  <a:latin typeface="Arial" charset="0"/>
                  <a:cs typeface="Times New Roman" pitchFamily="16" charset="0"/>
                </a:rPr>
                <a:t>Auxiliar Financeiro</a:t>
              </a:r>
            </a:p>
          </p:txBody>
        </p:sp>
        <p:sp>
          <p:nvSpPr>
            <p:cNvPr id="104470" name="Text Box 21"/>
            <p:cNvSpPr txBox="1">
              <a:spLocks noChangeArrowheads="1"/>
            </p:cNvSpPr>
            <p:nvPr/>
          </p:nvSpPr>
          <p:spPr bwMode="auto">
            <a:xfrm>
              <a:off x="2745" y="3862"/>
              <a:ext cx="583" cy="27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pt-BR" altLang="pt-BR" sz="1200">
                  <a:latin typeface="Arial" charset="0"/>
                  <a:cs typeface="Times New Roman" pitchFamily="16" charset="0"/>
                </a:rPr>
                <a:t>Técnico de Produção</a:t>
              </a:r>
            </a:p>
          </p:txBody>
        </p:sp>
        <p:sp>
          <p:nvSpPr>
            <p:cNvPr id="104471" name="Text Box 22"/>
            <p:cNvSpPr txBox="1">
              <a:spLocks noChangeArrowheads="1"/>
            </p:cNvSpPr>
            <p:nvPr/>
          </p:nvSpPr>
          <p:spPr bwMode="auto">
            <a:xfrm>
              <a:off x="3383" y="3862"/>
              <a:ext cx="583" cy="27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pt-BR" altLang="pt-BR" sz="1200">
                  <a:solidFill>
                    <a:srgbClr val="FF0000"/>
                  </a:solidFill>
                  <a:latin typeface="Arial" charset="0"/>
                  <a:cs typeface="Times New Roman" pitchFamily="16" charset="0"/>
                </a:rPr>
                <a:t>Auxiliar de RH</a:t>
              </a:r>
            </a:p>
          </p:txBody>
        </p:sp>
        <p:cxnSp>
          <p:nvCxnSpPr>
            <p:cNvPr id="104472" name="AutoShape 23"/>
            <p:cNvCxnSpPr>
              <a:cxnSpLocks noChangeShapeType="1"/>
            </p:cNvCxnSpPr>
            <p:nvPr/>
          </p:nvCxnSpPr>
          <p:spPr bwMode="auto">
            <a:xfrm>
              <a:off x="2400" y="1916"/>
              <a:ext cx="0" cy="318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4473" name="AutoShape 24"/>
            <p:cNvCxnSpPr>
              <a:cxnSpLocks noChangeShapeType="1"/>
            </p:cNvCxnSpPr>
            <p:nvPr/>
          </p:nvCxnSpPr>
          <p:spPr bwMode="auto">
            <a:xfrm>
              <a:off x="1075" y="3307"/>
              <a:ext cx="0" cy="554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4474" name="AutoShape 25"/>
            <p:cNvCxnSpPr>
              <a:cxnSpLocks noChangeShapeType="1"/>
            </p:cNvCxnSpPr>
            <p:nvPr/>
          </p:nvCxnSpPr>
          <p:spPr bwMode="auto">
            <a:xfrm>
              <a:off x="1728" y="3307"/>
              <a:ext cx="0" cy="554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4475" name="AutoShape 26"/>
            <p:cNvCxnSpPr>
              <a:cxnSpLocks noChangeShapeType="1"/>
            </p:cNvCxnSpPr>
            <p:nvPr/>
          </p:nvCxnSpPr>
          <p:spPr bwMode="auto">
            <a:xfrm>
              <a:off x="2400" y="2912"/>
              <a:ext cx="0" cy="526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4476" name="AutoShape 27"/>
            <p:cNvCxnSpPr>
              <a:cxnSpLocks noChangeShapeType="1"/>
            </p:cNvCxnSpPr>
            <p:nvPr/>
          </p:nvCxnSpPr>
          <p:spPr bwMode="auto">
            <a:xfrm>
              <a:off x="3025" y="2912"/>
              <a:ext cx="0" cy="526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4477" name="AutoShape 28"/>
            <p:cNvCxnSpPr>
              <a:cxnSpLocks noChangeShapeType="1"/>
            </p:cNvCxnSpPr>
            <p:nvPr/>
          </p:nvCxnSpPr>
          <p:spPr bwMode="auto">
            <a:xfrm>
              <a:off x="1075" y="2530"/>
              <a:ext cx="0" cy="103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4478" name="AutoShape 29"/>
            <p:cNvCxnSpPr>
              <a:cxnSpLocks noChangeShapeType="1"/>
            </p:cNvCxnSpPr>
            <p:nvPr/>
          </p:nvCxnSpPr>
          <p:spPr bwMode="auto">
            <a:xfrm>
              <a:off x="1728" y="2517"/>
              <a:ext cx="0" cy="103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4479" name="AutoShape 30"/>
            <p:cNvCxnSpPr>
              <a:cxnSpLocks noChangeShapeType="1"/>
            </p:cNvCxnSpPr>
            <p:nvPr/>
          </p:nvCxnSpPr>
          <p:spPr bwMode="auto">
            <a:xfrm>
              <a:off x="2400" y="2523"/>
              <a:ext cx="0" cy="103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4480" name="AutoShape 31"/>
            <p:cNvCxnSpPr>
              <a:cxnSpLocks noChangeShapeType="1"/>
            </p:cNvCxnSpPr>
            <p:nvPr/>
          </p:nvCxnSpPr>
          <p:spPr bwMode="auto">
            <a:xfrm>
              <a:off x="3025" y="2530"/>
              <a:ext cx="0" cy="103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4481" name="AutoShape 32"/>
            <p:cNvCxnSpPr>
              <a:cxnSpLocks noChangeShapeType="1"/>
            </p:cNvCxnSpPr>
            <p:nvPr/>
          </p:nvCxnSpPr>
          <p:spPr bwMode="auto">
            <a:xfrm>
              <a:off x="3678" y="2517"/>
              <a:ext cx="0" cy="116"/>
            </a:xfrm>
            <a:prstGeom prst="straightConnector1">
              <a:avLst/>
            </a:prstGeom>
            <a:noFill/>
            <a:ln w="9360" cap="sq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4482" name="AutoShape 33"/>
            <p:cNvCxnSpPr>
              <a:cxnSpLocks noChangeShapeType="1"/>
            </p:cNvCxnSpPr>
            <p:nvPr/>
          </p:nvCxnSpPr>
          <p:spPr bwMode="auto">
            <a:xfrm>
              <a:off x="1075" y="2912"/>
              <a:ext cx="0" cy="116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4483" name="AutoShape 34"/>
            <p:cNvCxnSpPr>
              <a:cxnSpLocks noChangeShapeType="1"/>
            </p:cNvCxnSpPr>
            <p:nvPr/>
          </p:nvCxnSpPr>
          <p:spPr bwMode="auto">
            <a:xfrm>
              <a:off x="1728" y="2912"/>
              <a:ext cx="0" cy="116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4484" name="AutoShape 35"/>
            <p:cNvCxnSpPr>
              <a:cxnSpLocks noChangeShapeType="1"/>
            </p:cNvCxnSpPr>
            <p:nvPr/>
          </p:nvCxnSpPr>
          <p:spPr bwMode="auto">
            <a:xfrm>
              <a:off x="3678" y="2912"/>
              <a:ext cx="0" cy="116"/>
            </a:xfrm>
            <a:prstGeom prst="straightConnector1">
              <a:avLst/>
            </a:prstGeom>
            <a:noFill/>
            <a:ln w="9360" cap="sq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4485" name="AutoShape 36"/>
            <p:cNvCxnSpPr>
              <a:cxnSpLocks noChangeShapeType="1"/>
            </p:cNvCxnSpPr>
            <p:nvPr/>
          </p:nvCxnSpPr>
          <p:spPr bwMode="auto">
            <a:xfrm>
              <a:off x="1075" y="2120"/>
              <a:ext cx="2602" cy="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4486" name="AutoShape 37"/>
            <p:cNvCxnSpPr>
              <a:cxnSpLocks noChangeShapeType="1"/>
            </p:cNvCxnSpPr>
            <p:nvPr/>
          </p:nvCxnSpPr>
          <p:spPr bwMode="auto">
            <a:xfrm>
              <a:off x="1075" y="2126"/>
              <a:ext cx="0" cy="103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4487" name="AutoShape 38"/>
            <p:cNvCxnSpPr>
              <a:cxnSpLocks noChangeShapeType="1"/>
            </p:cNvCxnSpPr>
            <p:nvPr/>
          </p:nvCxnSpPr>
          <p:spPr bwMode="auto">
            <a:xfrm>
              <a:off x="1728" y="2126"/>
              <a:ext cx="0" cy="103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4488" name="AutoShape 39"/>
            <p:cNvCxnSpPr>
              <a:cxnSpLocks noChangeShapeType="1"/>
            </p:cNvCxnSpPr>
            <p:nvPr/>
          </p:nvCxnSpPr>
          <p:spPr bwMode="auto">
            <a:xfrm>
              <a:off x="3025" y="2126"/>
              <a:ext cx="0" cy="103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4489" name="AutoShape 40"/>
            <p:cNvCxnSpPr>
              <a:cxnSpLocks noChangeShapeType="1"/>
            </p:cNvCxnSpPr>
            <p:nvPr/>
          </p:nvCxnSpPr>
          <p:spPr bwMode="auto">
            <a:xfrm>
              <a:off x="3678" y="2126"/>
              <a:ext cx="0" cy="103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4490" name="AutoShape 41"/>
            <p:cNvCxnSpPr>
              <a:cxnSpLocks noChangeShapeType="1"/>
            </p:cNvCxnSpPr>
            <p:nvPr/>
          </p:nvCxnSpPr>
          <p:spPr bwMode="auto">
            <a:xfrm>
              <a:off x="3678" y="3307"/>
              <a:ext cx="0" cy="554"/>
            </a:xfrm>
            <a:prstGeom prst="straightConnector1">
              <a:avLst/>
            </a:prstGeom>
            <a:noFill/>
            <a:ln w="9360" cap="sq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04491" name="AutoShape 42"/>
            <p:cNvCxnSpPr>
              <a:cxnSpLocks noChangeShapeType="1"/>
            </p:cNvCxnSpPr>
            <p:nvPr/>
          </p:nvCxnSpPr>
          <p:spPr bwMode="auto">
            <a:xfrm>
              <a:off x="3025" y="3717"/>
              <a:ext cx="0" cy="145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04492" name="AutoShape 43"/>
            <p:cNvSpPr>
              <a:spLocks/>
            </p:cNvSpPr>
            <p:nvPr/>
          </p:nvSpPr>
          <p:spPr bwMode="auto">
            <a:xfrm>
              <a:off x="1155" y="2053"/>
              <a:ext cx="2448" cy="181"/>
            </a:xfrm>
            <a:prstGeom prst="curvedDownArrow">
              <a:avLst>
                <a:gd name="adj1" fmla="val 25171"/>
                <a:gd name="adj2" fmla="val 116965"/>
                <a:gd name="adj3" fmla="val 25000"/>
              </a:avLst>
            </a:prstGeom>
            <a:solidFill>
              <a:srgbClr val="FF0000"/>
            </a:solidFill>
            <a:ln w="25560" cap="sq">
              <a:solidFill>
                <a:srgbClr val="FF3300"/>
              </a:solidFill>
              <a:miter lim="800000"/>
              <a:headEnd type="arrow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04493" name="AutoShape 44"/>
            <p:cNvSpPr>
              <a:spLocks/>
            </p:cNvSpPr>
            <p:nvPr/>
          </p:nvSpPr>
          <p:spPr bwMode="auto">
            <a:xfrm>
              <a:off x="1790" y="2053"/>
              <a:ext cx="1768" cy="181"/>
            </a:xfrm>
            <a:prstGeom prst="curvedDownArrow">
              <a:avLst>
                <a:gd name="adj1" fmla="val 25098"/>
                <a:gd name="adj2" fmla="val 116899"/>
                <a:gd name="adj3" fmla="val 25000"/>
              </a:avLst>
            </a:prstGeom>
            <a:solidFill>
              <a:srgbClr val="FF0000"/>
            </a:solidFill>
            <a:ln w="25560" cap="sq">
              <a:solidFill>
                <a:srgbClr val="FF3300"/>
              </a:solidFill>
              <a:miter lim="800000"/>
              <a:headEnd type="arrow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04494" name="AutoShape 45"/>
            <p:cNvSpPr>
              <a:spLocks/>
            </p:cNvSpPr>
            <p:nvPr/>
          </p:nvSpPr>
          <p:spPr bwMode="auto">
            <a:xfrm>
              <a:off x="2470" y="2053"/>
              <a:ext cx="1088" cy="181"/>
            </a:xfrm>
            <a:prstGeom prst="curvedDownArrow">
              <a:avLst>
                <a:gd name="adj1" fmla="val 25102"/>
                <a:gd name="adj2" fmla="val 116882"/>
                <a:gd name="adj3" fmla="val 25000"/>
              </a:avLst>
            </a:prstGeom>
            <a:solidFill>
              <a:srgbClr val="FF0000"/>
            </a:solidFill>
            <a:ln w="25560" cap="sq">
              <a:solidFill>
                <a:srgbClr val="FF3300"/>
              </a:solidFill>
              <a:miter lim="800000"/>
              <a:headEnd type="arrow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04495" name="AutoShape 46"/>
            <p:cNvSpPr>
              <a:spLocks/>
            </p:cNvSpPr>
            <p:nvPr/>
          </p:nvSpPr>
          <p:spPr bwMode="auto">
            <a:xfrm>
              <a:off x="3060" y="2053"/>
              <a:ext cx="498" cy="181"/>
            </a:xfrm>
            <a:prstGeom prst="curvedDownArrow">
              <a:avLst>
                <a:gd name="adj1" fmla="val 25094"/>
                <a:gd name="adj2" fmla="val 116755"/>
                <a:gd name="adj3" fmla="val 25000"/>
              </a:avLst>
            </a:prstGeom>
            <a:solidFill>
              <a:srgbClr val="FF0000"/>
            </a:solidFill>
            <a:ln w="25560" cap="sq">
              <a:solidFill>
                <a:srgbClr val="FF3300"/>
              </a:solidFill>
              <a:miter lim="800000"/>
              <a:headEnd type="arrow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04496" name="Freeform 47"/>
            <p:cNvSpPr>
              <a:spLocks noChangeArrowheads="1"/>
            </p:cNvSpPr>
            <p:nvPr/>
          </p:nvSpPr>
          <p:spPr bwMode="auto">
            <a:xfrm rot="16200000" flipH="1">
              <a:off x="3468" y="2878"/>
              <a:ext cx="90" cy="180"/>
            </a:xfrm>
            <a:custGeom>
              <a:avLst/>
              <a:gdLst>
                <a:gd name="T0" fmla="*/ 0 w 144452"/>
                <a:gd name="T1" fmla="*/ 0 h 287321"/>
                <a:gd name="T2" fmla="*/ 0 w 144452"/>
                <a:gd name="T3" fmla="*/ 0 h 287321"/>
                <a:gd name="T4" fmla="*/ 0 w 144452"/>
                <a:gd name="T5" fmla="*/ 0 h 287321"/>
                <a:gd name="T6" fmla="*/ 0 w 144452"/>
                <a:gd name="T7" fmla="*/ 0 h 287321"/>
                <a:gd name="T8" fmla="*/ 0 w 144452"/>
                <a:gd name="T9" fmla="*/ 0 h 287321"/>
                <a:gd name="T10" fmla="*/ 0 w 144452"/>
                <a:gd name="T11" fmla="*/ 0 h 287321"/>
                <a:gd name="T12" fmla="*/ 0 w 144452"/>
                <a:gd name="T13" fmla="*/ 0 h 287321"/>
                <a:gd name="T14" fmla="*/ 0 w 144452"/>
                <a:gd name="T15" fmla="*/ 0 h 287321"/>
                <a:gd name="T16" fmla="*/ 0 w 144452"/>
                <a:gd name="T17" fmla="*/ 0 h 287321"/>
                <a:gd name="T18" fmla="*/ 0 w 144452"/>
                <a:gd name="T19" fmla="*/ 0 h 287321"/>
                <a:gd name="T20" fmla="*/ 0 w 144452"/>
                <a:gd name="T21" fmla="*/ 0 h 287321"/>
                <a:gd name="T22" fmla="*/ 0 w 144452"/>
                <a:gd name="T23" fmla="*/ 0 h 287321"/>
                <a:gd name="T24" fmla="*/ 0 w 144452"/>
                <a:gd name="T25" fmla="*/ 0 h 287321"/>
                <a:gd name="T26" fmla="*/ 0 w 144452"/>
                <a:gd name="T27" fmla="*/ 0 h 287321"/>
                <a:gd name="T28" fmla="*/ 0 w 144452"/>
                <a:gd name="T29" fmla="*/ 0 h 287321"/>
                <a:gd name="T30" fmla="*/ 0 w 144452"/>
                <a:gd name="T31" fmla="*/ 0 h 287321"/>
                <a:gd name="T32" fmla="*/ 0 w 144452"/>
                <a:gd name="T33" fmla="*/ 0 h 287321"/>
                <a:gd name="T34" fmla="*/ 0 w 144452"/>
                <a:gd name="T35" fmla="*/ 0 h 2873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4452" h="287321">
                  <a:moveTo>
                    <a:pt x="0" y="71830"/>
                  </a:moveTo>
                  <a:lnTo>
                    <a:pt x="4514" y="71830"/>
                  </a:lnTo>
                  <a:lnTo>
                    <a:pt x="4514" y="215491"/>
                  </a:lnTo>
                  <a:lnTo>
                    <a:pt x="0" y="215491"/>
                  </a:lnTo>
                  <a:lnTo>
                    <a:pt x="0" y="71830"/>
                  </a:lnTo>
                  <a:close/>
                  <a:moveTo>
                    <a:pt x="9028" y="71830"/>
                  </a:moveTo>
                  <a:lnTo>
                    <a:pt x="18057" y="71830"/>
                  </a:lnTo>
                  <a:lnTo>
                    <a:pt x="18057" y="215491"/>
                  </a:lnTo>
                  <a:lnTo>
                    <a:pt x="9028" y="215491"/>
                  </a:lnTo>
                  <a:lnTo>
                    <a:pt x="9028" y="71830"/>
                  </a:lnTo>
                  <a:close/>
                  <a:moveTo>
                    <a:pt x="22571" y="71830"/>
                  </a:moveTo>
                  <a:lnTo>
                    <a:pt x="72226" y="71830"/>
                  </a:lnTo>
                  <a:lnTo>
                    <a:pt x="72226" y="0"/>
                  </a:lnTo>
                  <a:lnTo>
                    <a:pt x="144452" y="143661"/>
                  </a:lnTo>
                  <a:lnTo>
                    <a:pt x="72226" y="287321"/>
                  </a:lnTo>
                  <a:lnTo>
                    <a:pt x="72226" y="215491"/>
                  </a:lnTo>
                  <a:lnTo>
                    <a:pt x="22571" y="215491"/>
                  </a:lnTo>
                  <a:lnTo>
                    <a:pt x="22571" y="71830"/>
                  </a:lnTo>
                  <a:close/>
                </a:path>
              </a:pathLst>
            </a:custGeom>
            <a:solidFill>
              <a:srgbClr val="0070C0"/>
            </a:solidFill>
            <a:ln w="25560" cap="flat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497" name="Freeform 48"/>
            <p:cNvSpPr>
              <a:spLocks noChangeArrowheads="1"/>
            </p:cNvSpPr>
            <p:nvPr/>
          </p:nvSpPr>
          <p:spPr bwMode="auto">
            <a:xfrm rot="16200000" flipH="1">
              <a:off x="3468" y="3265"/>
              <a:ext cx="90" cy="180"/>
            </a:xfrm>
            <a:custGeom>
              <a:avLst/>
              <a:gdLst>
                <a:gd name="T0" fmla="*/ 0 w 144451"/>
                <a:gd name="T1" fmla="*/ 0 h 287321"/>
                <a:gd name="T2" fmla="*/ 0 w 144451"/>
                <a:gd name="T3" fmla="*/ 0 h 287321"/>
                <a:gd name="T4" fmla="*/ 0 w 144451"/>
                <a:gd name="T5" fmla="*/ 0 h 287321"/>
                <a:gd name="T6" fmla="*/ 0 w 144451"/>
                <a:gd name="T7" fmla="*/ 0 h 287321"/>
                <a:gd name="T8" fmla="*/ 0 w 144451"/>
                <a:gd name="T9" fmla="*/ 0 h 287321"/>
                <a:gd name="T10" fmla="*/ 0 w 144451"/>
                <a:gd name="T11" fmla="*/ 0 h 287321"/>
                <a:gd name="T12" fmla="*/ 0 w 144451"/>
                <a:gd name="T13" fmla="*/ 0 h 287321"/>
                <a:gd name="T14" fmla="*/ 0 w 144451"/>
                <a:gd name="T15" fmla="*/ 0 h 287321"/>
                <a:gd name="T16" fmla="*/ 0 w 144451"/>
                <a:gd name="T17" fmla="*/ 0 h 287321"/>
                <a:gd name="T18" fmla="*/ 0 w 144451"/>
                <a:gd name="T19" fmla="*/ 0 h 287321"/>
                <a:gd name="T20" fmla="*/ 0 w 144451"/>
                <a:gd name="T21" fmla="*/ 0 h 287321"/>
                <a:gd name="T22" fmla="*/ 0 w 144451"/>
                <a:gd name="T23" fmla="*/ 0 h 287321"/>
                <a:gd name="T24" fmla="*/ 0 w 144451"/>
                <a:gd name="T25" fmla="*/ 0 h 287321"/>
                <a:gd name="T26" fmla="*/ 0 w 144451"/>
                <a:gd name="T27" fmla="*/ 0 h 287321"/>
                <a:gd name="T28" fmla="*/ 0 w 144451"/>
                <a:gd name="T29" fmla="*/ 0 h 287321"/>
                <a:gd name="T30" fmla="*/ 0 w 144451"/>
                <a:gd name="T31" fmla="*/ 0 h 287321"/>
                <a:gd name="T32" fmla="*/ 0 w 144451"/>
                <a:gd name="T33" fmla="*/ 0 h 287321"/>
                <a:gd name="T34" fmla="*/ 0 w 144451"/>
                <a:gd name="T35" fmla="*/ 0 h 28732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4451" h="287321">
                  <a:moveTo>
                    <a:pt x="0" y="71830"/>
                  </a:moveTo>
                  <a:lnTo>
                    <a:pt x="4514" y="71830"/>
                  </a:lnTo>
                  <a:lnTo>
                    <a:pt x="4514" y="215491"/>
                  </a:lnTo>
                  <a:lnTo>
                    <a:pt x="0" y="215491"/>
                  </a:lnTo>
                  <a:lnTo>
                    <a:pt x="0" y="71830"/>
                  </a:lnTo>
                  <a:close/>
                  <a:moveTo>
                    <a:pt x="9028" y="71830"/>
                  </a:moveTo>
                  <a:lnTo>
                    <a:pt x="18056" y="71830"/>
                  </a:lnTo>
                  <a:lnTo>
                    <a:pt x="18056" y="215491"/>
                  </a:lnTo>
                  <a:lnTo>
                    <a:pt x="9028" y="215491"/>
                  </a:lnTo>
                  <a:lnTo>
                    <a:pt x="9028" y="71830"/>
                  </a:lnTo>
                  <a:close/>
                  <a:moveTo>
                    <a:pt x="22570" y="71830"/>
                  </a:moveTo>
                  <a:lnTo>
                    <a:pt x="72226" y="71830"/>
                  </a:lnTo>
                  <a:lnTo>
                    <a:pt x="72226" y="0"/>
                  </a:lnTo>
                  <a:lnTo>
                    <a:pt x="144451" y="143661"/>
                  </a:lnTo>
                  <a:lnTo>
                    <a:pt x="72226" y="287321"/>
                  </a:lnTo>
                  <a:lnTo>
                    <a:pt x="72226" y="215491"/>
                  </a:lnTo>
                  <a:lnTo>
                    <a:pt x="22570" y="215491"/>
                  </a:lnTo>
                  <a:lnTo>
                    <a:pt x="22570" y="71830"/>
                  </a:lnTo>
                  <a:close/>
                </a:path>
              </a:pathLst>
            </a:custGeom>
            <a:solidFill>
              <a:srgbClr val="0070C0"/>
            </a:solidFill>
            <a:ln w="25560" cap="flat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498" name="Freeform 49"/>
            <p:cNvSpPr>
              <a:spLocks noChangeArrowheads="1"/>
            </p:cNvSpPr>
            <p:nvPr/>
          </p:nvSpPr>
          <p:spPr bwMode="auto">
            <a:xfrm rot="5400000" flipH="1" flipV="1">
              <a:off x="3831" y="3724"/>
              <a:ext cx="90" cy="181"/>
            </a:xfrm>
            <a:custGeom>
              <a:avLst/>
              <a:gdLst>
                <a:gd name="T0" fmla="*/ 0 w 144452"/>
                <a:gd name="T1" fmla="*/ 0 h 288908"/>
                <a:gd name="T2" fmla="*/ 0 w 144452"/>
                <a:gd name="T3" fmla="*/ 0 h 288908"/>
                <a:gd name="T4" fmla="*/ 0 w 144452"/>
                <a:gd name="T5" fmla="*/ 0 h 288908"/>
                <a:gd name="T6" fmla="*/ 0 w 144452"/>
                <a:gd name="T7" fmla="*/ 0 h 288908"/>
                <a:gd name="T8" fmla="*/ 0 w 144452"/>
                <a:gd name="T9" fmla="*/ 0 h 288908"/>
                <a:gd name="T10" fmla="*/ 0 w 144452"/>
                <a:gd name="T11" fmla="*/ 0 h 288908"/>
                <a:gd name="T12" fmla="*/ 0 w 144452"/>
                <a:gd name="T13" fmla="*/ 0 h 288908"/>
                <a:gd name="T14" fmla="*/ 0 w 144452"/>
                <a:gd name="T15" fmla="*/ 0 h 288908"/>
                <a:gd name="T16" fmla="*/ 0 w 144452"/>
                <a:gd name="T17" fmla="*/ 0 h 288908"/>
                <a:gd name="T18" fmla="*/ 0 w 144452"/>
                <a:gd name="T19" fmla="*/ 0 h 288908"/>
                <a:gd name="T20" fmla="*/ 0 w 144452"/>
                <a:gd name="T21" fmla="*/ 0 h 288908"/>
                <a:gd name="T22" fmla="*/ 0 w 144452"/>
                <a:gd name="T23" fmla="*/ 0 h 288908"/>
                <a:gd name="T24" fmla="*/ 0 w 144452"/>
                <a:gd name="T25" fmla="*/ 0 h 288908"/>
                <a:gd name="T26" fmla="*/ 0 w 144452"/>
                <a:gd name="T27" fmla="*/ 0 h 288908"/>
                <a:gd name="T28" fmla="*/ 0 w 144452"/>
                <a:gd name="T29" fmla="*/ 0 h 288908"/>
                <a:gd name="T30" fmla="*/ 0 w 144452"/>
                <a:gd name="T31" fmla="*/ 0 h 288908"/>
                <a:gd name="T32" fmla="*/ 0 w 144452"/>
                <a:gd name="T33" fmla="*/ 0 h 288908"/>
                <a:gd name="T34" fmla="*/ 0 w 144452"/>
                <a:gd name="T35" fmla="*/ 0 h 28890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4452" h="288908">
                  <a:moveTo>
                    <a:pt x="0" y="72227"/>
                  </a:moveTo>
                  <a:lnTo>
                    <a:pt x="4514" y="72227"/>
                  </a:lnTo>
                  <a:lnTo>
                    <a:pt x="4514" y="216681"/>
                  </a:lnTo>
                  <a:lnTo>
                    <a:pt x="0" y="216681"/>
                  </a:lnTo>
                  <a:lnTo>
                    <a:pt x="0" y="72227"/>
                  </a:lnTo>
                  <a:close/>
                  <a:moveTo>
                    <a:pt x="9028" y="72227"/>
                  </a:moveTo>
                  <a:lnTo>
                    <a:pt x="18057" y="72227"/>
                  </a:lnTo>
                  <a:lnTo>
                    <a:pt x="18057" y="216681"/>
                  </a:lnTo>
                  <a:lnTo>
                    <a:pt x="9028" y="216681"/>
                  </a:lnTo>
                  <a:lnTo>
                    <a:pt x="9028" y="72227"/>
                  </a:lnTo>
                  <a:close/>
                  <a:moveTo>
                    <a:pt x="22571" y="72227"/>
                  </a:moveTo>
                  <a:lnTo>
                    <a:pt x="72226" y="72227"/>
                  </a:lnTo>
                  <a:lnTo>
                    <a:pt x="72226" y="0"/>
                  </a:lnTo>
                  <a:lnTo>
                    <a:pt x="144452" y="144454"/>
                  </a:lnTo>
                  <a:lnTo>
                    <a:pt x="72226" y="288908"/>
                  </a:lnTo>
                  <a:lnTo>
                    <a:pt x="72226" y="216681"/>
                  </a:lnTo>
                  <a:lnTo>
                    <a:pt x="22571" y="216681"/>
                  </a:lnTo>
                  <a:lnTo>
                    <a:pt x="22571" y="72227"/>
                  </a:lnTo>
                  <a:close/>
                </a:path>
              </a:pathLst>
            </a:custGeom>
            <a:solidFill>
              <a:srgbClr val="0070C0"/>
            </a:solidFill>
            <a:ln w="25560" cap="flat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499" name="Freeform 50"/>
            <p:cNvSpPr>
              <a:spLocks noChangeArrowheads="1"/>
            </p:cNvSpPr>
            <p:nvPr/>
          </p:nvSpPr>
          <p:spPr bwMode="auto">
            <a:xfrm rot="5400000" flipH="1" flipV="1">
              <a:off x="3831" y="2895"/>
              <a:ext cx="89" cy="181"/>
            </a:xfrm>
            <a:custGeom>
              <a:avLst/>
              <a:gdLst>
                <a:gd name="T0" fmla="*/ 0 w 142864"/>
                <a:gd name="T1" fmla="*/ 0 h 288908"/>
                <a:gd name="T2" fmla="*/ 0 w 142864"/>
                <a:gd name="T3" fmla="*/ 0 h 288908"/>
                <a:gd name="T4" fmla="*/ 0 w 142864"/>
                <a:gd name="T5" fmla="*/ 0 h 288908"/>
                <a:gd name="T6" fmla="*/ 0 w 142864"/>
                <a:gd name="T7" fmla="*/ 0 h 288908"/>
                <a:gd name="T8" fmla="*/ 0 w 142864"/>
                <a:gd name="T9" fmla="*/ 0 h 288908"/>
                <a:gd name="T10" fmla="*/ 0 w 142864"/>
                <a:gd name="T11" fmla="*/ 0 h 288908"/>
                <a:gd name="T12" fmla="*/ 0 w 142864"/>
                <a:gd name="T13" fmla="*/ 0 h 288908"/>
                <a:gd name="T14" fmla="*/ 0 w 142864"/>
                <a:gd name="T15" fmla="*/ 0 h 288908"/>
                <a:gd name="T16" fmla="*/ 0 w 142864"/>
                <a:gd name="T17" fmla="*/ 0 h 288908"/>
                <a:gd name="T18" fmla="*/ 0 w 142864"/>
                <a:gd name="T19" fmla="*/ 0 h 288908"/>
                <a:gd name="T20" fmla="*/ 0 w 142864"/>
                <a:gd name="T21" fmla="*/ 0 h 288908"/>
                <a:gd name="T22" fmla="*/ 0 w 142864"/>
                <a:gd name="T23" fmla="*/ 0 h 288908"/>
                <a:gd name="T24" fmla="*/ 0 w 142864"/>
                <a:gd name="T25" fmla="*/ 0 h 288908"/>
                <a:gd name="T26" fmla="*/ 0 w 142864"/>
                <a:gd name="T27" fmla="*/ 0 h 288908"/>
                <a:gd name="T28" fmla="*/ 0 w 142864"/>
                <a:gd name="T29" fmla="*/ 0 h 288908"/>
                <a:gd name="T30" fmla="*/ 0 w 142864"/>
                <a:gd name="T31" fmla="*/ 0 h 288908"/>
                <a:gd name="T32" fmla="*/ 0 w 142864"/>
                <a:gd name="T33" fmla="*/ 0 h 288908"/>
                <a:gd name="T34" fmla="*/ 0 w 142864"/>
                <a:gd name="T35" fmla="*/ 0 h 28890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2864" h="288908">
                  <a:moveTo>
                    <a:pt x="0" y="72227"/>
                  </a:moveTo>
                  <a:lnTo>
                    <a:pt x="4465" y="72227"/>
                  </a:lnTo>
                  <a:lnTo>
                    <a:pt x="4465" y="216681"/>
                  </a:lnTo>
                  <a:lnTo>
                    <a:pt x="0" y="216681"/>
                  </a:lnTo>
                  <a:lnTo>
                    <a:pt x="0" y="72227"/>
                  </a:lnTo>
                  <a:close/>
                  <a:moveTo>
                    <a:pt x="8929" y="72227"/>
                  </a:moveTo>
                  <a:lnTo>
                    <a:pt x="17858" y="72227"/>
                  </a:lnTo>
                  <a:lnTo>
                    <a:pt x="17858" y="216681"/>
                  </a:lnTo>
                  <a:lnTo>
                    <a:pt x="8929" y="216681"/>
                  </a:lnTo>
                  <a:lnTo>
                    <a:pt x="8929" y="72227"/>
                  </a:lnTo>
                  <a:close/>
                  <a:moveTo>
                    <a:pt x="22323" y="72227"/>
                  </a:moveTo>
                  <a:lnTo>
                    <a:pt x="71432" y="72227"/>
                  </a:lnTo>
                  <a:lnTo>
                    <a:pt x="71432" y="0"/>
                  </a:lnTo>
                  <a:lnTo>
                    <a:pt x="142864" y="144454"/>
                  </a:lnTo>
                  <a:lnTo>
                    <a:pt x="71432" y="288908"/>
                  </a:lnTo>
                  <a:lnTo>
                    <a:pt x="71432" y="216681"/>
                  </a:lnTo>
                  <a:lnTo>
                    <a:pt x="22323" y="216681"/>
                  </a:lnTo>
                  <a:lnTo>
                    <a:pt x="22323" y="72227"/>
                  </a:lnTo>
                  <a:close/>
                </a:path>
              </a:pathLst>
            </a:custGeom>
            <a:solidFill>
              <a:srgbClr val="0070C0"/>
            </a:solidFill>
            <a:ln w="25560" cap="flat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500" name="Freeform 51"/>
            <p:cNvSpPr>
              <a:spLocks noChangeArrowheads="1"/>
            </p:cNvSpPr>
            <p:nvPr/>
          </p:nvSpPr>
          <p:spPr bwMode="auto">
            <a:xfrm rot="5400000" flipH="1" flipV="1">
              <a:off x="3831" y="2492"/>
              <a:ext cx="90" cy="181"/>
            </a:xfrm>
            <a:custGeom>
              <a:avLst/>
              <a:gdLst>
                <a:gd name="T0" fmla="*/ 0 w 144452"/>
                <a:gd name="T1" fmla="*/ 0 h 288908"/>
                <a:gd name="T2" fmla="*/ 0 w 144452"/>
                <a:gd name="T3" fmla="*/ 0 h 288908"/>
                <a:gd name="T4" fmla="*/ 0 w 144452"/>
                <a:gd name="T5" fmla="*/ 0 h 288908"/>
                <a:gd name="T6" fmla="*/ 0 w 144452"/>
                <a:gd name="T7" fmla="*/ 0 h 288908"/>
                <a:gd name="T8" fmla="*/ 0 w 144452"/>
                <a:gd name="T9" fmla="*/ 0 h 288908"/>
                <a:gd name="T10" fmla="*/ 0 w 144452"/>
                <a:gd name="T11" fmla="*/ 0 h 288908"/>
                <a:gd name="T12" fmla="*/ 0 w 144452"/>
                <a:gd name="T13" fmla="*/ 0 h 288908"/>
                <a:gd name="T14" fmla="*/ 0 w 144452"/>
                <a:gd name="T15" fmla="*/ 0 h 288908"/>
                <a:gd name="T16" fmla="*/ 0 w 144452"/>
                <a:gd name="T17" fmla="*/ 0 h 288908"/>
                <a:gd name="T18" fmla="*/ 0 w 144452"/>
                <a:gd name="T19" fmla="*/ 0 h 288908"/>
                <a:gd name="T20" fmla="*/ 0 w 144452"/>
                <a:gd name="T21" fmla="*/ 0 h 288908"/>
                <a:gd name="T22" fmla="*/ 0 w 144452"/>
                <a:gd name="T23" fmla="*/ 0 h 288908"/>
                <a:gd name="T24" fmla="*/ 0 w 144452"/>
                <a:gd name="T25" fmla="*/ 0 h 288908"/>
                <a:gd name="T26" fmla="*/ 0 w 144452"/>
                <a:gd name="T27" fmla="*/ 0 h 288908"/>
                <a:gd name="T28" fmla="*/ 0 w 144452"/>
                <a:gd name="T29" fmla="*/ 0 h 288908"/>
                <a:gd name="T30" fmla="*/ 0 w 144452"/>
                <a:gd name="T31" fmla="*/ 0 h 288908"/>
                <a:gd name="T32" fmla="*/ 0 w 144452"/>
                <a:gd name="T33" fmla="*/ 0 h 288908"/>
                <a:gd name="T34" fmla="*/ 0 w 144452"/>
                <a:gd name="T35" fmla="*/ 0 h 28890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4452" h="288908">
                  <a:moveTo>
                    <a:pt x="0" y="72227"/>
                  </a:moveTo>
                  <a:lnTo>
                    <a:pt x="4514" y="72227"/>
                  </a:lnTo>
                  <a:lnTo>
                    <a:pt x="4514" y="216681"/>
                  </a:lnTo>
                  <a:lnTo>
                    <a:pt x="0" y="216681"/>
                  </a:lnTo>
                  <a:lnTo>
                    <a:pt x="0" y="72227"/>
                  </a:lnTo>
                  <a:close/>
                  <a:moveTo>
                    <a:pt x="9028" y="72227"/>
                  </a:moveTo>
                  <a:lnTo>
                    <a:pt x="18057" y="72227"/>
                  </a:lnTo>
                  <a:lnTo>
                    <a:pt x="18057" y="216681"/>
                  </a:lnTo>
                  <a:lnTo>
                    <a:pt x="9028" y="216681"/>
                  </a:lnTo>
                  <a:lnTo>
                    <a:pt x="9028" y="72227"/>
                  </a:lnTo>
                  <a:close/>
                  <a:moveTo>
                    <a:pt x="22571" y="72227"/>
                  </a:moveTo>
                  <a:lnTo>
                    <a:pt x="72226" y="72227"/>
                  </a:lnTo>
                  <a:lnTo>
                    <a:pt x="72226" y="0"/>
                  </a:lnTo>
                  <a:lnTo>
                    <a:pt x="144452" y="144454"/>
                  </a:lnTo>
                  <a:lnTo>
                    <a:pt x="72226" y="288908"/>
                  </a:lnTo>
                  <a:lnTo>
                    <a:pt x="72226" y="216681"/>
                  </a:lnTo>
                  <a:lnTo>
                    <a:pt x="22571" y="216681"/>
                  </a:lnTo>
                  <a:lnTo>
                    <a:pt x="22571" y="72227"/>
                  </a:lnTo>
                  <a:close/>
                </a:path>
              </a:pathLst>
            </a:custGeom>
            <a:solidFill>
              <a:srgbClr val="0070C0"/>
            </a:solidFill>
            <a:ln w="25560" cap="flat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501" name="Freeform 52"/>
            <p:cNvSpPr>
              <a:spLocks noChangeArrowheads="1"/>
            </p:cNvSpPr>
            <p:nvPr/>
          </p:nvSpPr>
          <p:spPr bwMode="auto">
            <a:xfrm rot="16200000" flipH="1">
              <a:off x="3513" y="2484"/>
              <a:ext cx="90" cy="180"/>
            </a:xfrm>
            <a:custGeom>
              <a:avLst/>
              <a:gdLst>
                <a:gd name="T0" fmla="*/ 0 w 144452"/>
                <a:gd name="T1" fmla="*/ 0 h 287322"/>
                <a:gd name="T2" fmla="*/ 0 w 144452"/>
                <a:gd name="T3" fmla="*/ 0 h 287322"/>
                <a:gd name="T4" fmla="*/ 0 w 144452"/>
                <a:gd name="T5" fmla="*/ 0 h 287322"/>
                <a:gd name="T6" fmla="*/ 0 w 144452"/>
                <a:gd name="T7" fmla="*/ 0 h 287322"/>
                <a:gd name="T8" fmla="*/ 0 w 144452"/>
                <a:gd name="T9" fmla="*/ 0 h 287322"/>
                <a:gd name="T10" fmla="*/ 0 w 144452"/>
                <a:gd name="T11" fmla="*/ 0 h 287322"/>
                <a:gd name="T12" fmla="*/ 0 w 144452"/>
                <a:gd name="T13" fmla="*/ 0 h 287322"/>
                <a:gd name="T14" fmla="*/ 0 w 144452"/>
                <a:gd name="T15" fmla="*/ 0 h 287322"/>
                <a:gd name="T16" fmla="*/ 0 w 144452"/>
                <a:gd name="T17" fmla="*/ 0 h 287322"/>
                <a:gd name="T18" fmla="*/ 0 w 144452"/>
                <a:gd name="T19" fmla="*/ 0 h 287322"/>
                <a:gd name="T20" fmla="*/ 0 w 144452"/>
                <a:gd name="T21" fmla="*/ 0 h 287322"/>
                <a:gd name="T22" fmla="*/ 0 w 144452"/>
                <a:gd name="T23" fmla="*/ 0 h 287322"/>
                <a:gd name="T24" fmla="*/ 0 w 144452"/>
                <a:gd name="T25" fmla="*/ 0 h 287322"/>
                <a:gd name="T26" fmla="*/ 0 w 144452"/>
                <a:gd name="T27" fmla="*/ 0 h 287322"/>
                <a:gd name="T28" fmla="*/ 0 w 144452"/>
                <a:gd name="T29" fmla="*/ 0 h 287322"/>
                <a:gd name="T30" fmla="*/ 0 w 144452"/>
                <a:gd name="T31" fmla="*/ 0 h 287322"/>
                <a:gd name="T32" fmla="*/ 0 w 144452"/>
                <a:gd name="T33" fmla="*/ 0 h 287322"/>
                <a:gd name="T34" fmla="*/ 0 w 144452"/>
                <a:gd name="T35" fmla="*/ 0 h 2873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4452" h="287322">
                  <a:moveTo>
                    <a:pt x="0" y="71831"/>
                  </a:moveTo>
                  <a:lnTo>
                    <a:pt x="4514" y="71831"/>
                  </a:lnTo>
                  <a:lnTo>
                    <a:pt x="4514" y="215492"/>
                  </a:lnTo>
                  <a:lnTo>
                    <a:pt x="0" y="215492"/>
                  </a:lnTo>
                  <a:lnTo>
                    <a:pt x="0" y="71831"/>
                  </a:lnTo>
                  <a:close/>
                  <a:moveTo>
                    <a:pt x="9028" y="71831"/>
                  </a:moveTo>
                  <a:lnTo>
                    <a:pt x="18057" y="71831"/>
                  </a:lnTo>
                  <a:lnTo>
                    <a:pt x="18057" y="215492"/>
                  </a:lnTo>
                  <a:lnTo>
                    <a:pt x="9028" y="215492"/>
                  </a:lnTo>
                  <a:lnTo>
                    <a:pt x="9028" y="71831"/>
                  </a:lnTo>
                  <a:close/>
                  <a:moveTo>
                    <a:pt x="22571" y="71831"/>
                  </a:moveTo>
                  <a:lnTo>
                    <a:pt x="72226" y="71831"/>
                  </a:lnTo>
                  <a:lnTo>
                    <a:pt x="72226" y="0"/>
                  </a:lnTo>
                  <a:lnTo>
                    <a:pt x="144452" y="143661"/>
                  </a:lnTo>
                  <a:lnTo>
                    <a:pt x="72226" y="287322"/>
                  </a:lnTo>
                  <a:lnTo>
                    <a:pt x="72226" y="215492"/>
                  </a:lnTo>
                  <a:lnTo>
                    <a:pt x="22571" y="215492"/>
                  </a:lnTo>
                  <a:lnTo>
                    <a:pt x="22571" y="71831"/>
                  </a:lnTo>
                  <a:close/>
                </a:path>
              </a:pathLst>
            </a:custGeom>
            <a:solidFill>
              <a:srgbClr val="0070C0"/>
            </a:solidFill>
            <a:ln w="25560" cap="flat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502" name="AutoShape 53"/>
            <p:cNvSpPr>
              <a:spLocks/>
            </p:cNvSpPr>
            <p:nvPr/>
          </p:nvSpPr>
          <p:spPr bwMode="auto">
            <a:xfrm flipH="1" flipV="1">
              <a:off x="1064" y="2507"/>
              <a:ext cx="2448" cy="90"/>
            </a:xfrm>
            <a:prstGeom prst="curvedDownArrow">
              <a:avLst>
                <a:gd name="adj1" fmla="val 25185"/>
                <a:gd name="adj2" fmla="val 117615"/>
                <a:gd name="adj3" fmla="val 25000"/>
              </a:avLst>
            </a:prstGeom>
            <a:solidFill>
              <a:srgbClr val="00B0F0"/>
            </a:solidFill>
            <a:ln w="25560" cap="sq">
              <a:solidFill>
                <a:srgbClr val="00B0F0"/>
              </a:solidFill>
              <a:miter lim="800000"/>
              <a:headEnd type="arrow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04503" name="AutoShape 54"/>
            <p:cNvSpPr>
              <a:spLocks/>
            </p:cNvSpPr>
            <p:nvPr/>
          </p:nvSpPr>
          <p:spPr bwMode="auto">
            <a:xfrm flipH="1" flipV="1">
              <a:off x="1699" y="2507"/>
              <a:ext cx="1768" cy="90"/>
            </a:xfrm>
            <a:prstGeom prst="curvedDownArrow">
              <a:avLst>
                <a:gd name="adj1" fmla="val 25192"/>
                <a:gd name="adj2" fmla="val 117594"/>
                <a:gd name="adj3" fmla="val 25000"/>
              </a:avLst>
            </a:prstGeom>
            <a:solidFill>
              <a:srgbClr val="00B0F0"/>
            </a:solidFill>
            <a:ln w="25560" cap="sq">
              <a:solidFill>
                <a:srgbClr val="00B0F0"/>
              </a:solidFill>
              <a:miter lim="800000"/>
              <a:headEnd type="arrow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04504" name="AutoShape 55"/>
            <p:cNvSpPr>
              <a:spLocks/>
            </p:cNvSpPr>
            <p:nvPr/>
          </p:nvSpPr>
          <p:spPr bwMode="auto">
            <a:xfrm flipH="1" flipV="1">
              <a:off x="2379" y="2507"/>
              <a:ext cx="1088" cy="90"/>
            </a:xfrm>
            <a:prstGeom prst="curvedDownArrow">
              <a:avLst>
                <a:gd name="adj1" fmla="val 25297"/>
                <a:gd name="adj2" fmla="val 117531"/>
                <a:gd name="adj3" fmla="val 25000"/>
              </a:avLst>
            </a:prstGeom>
            <a:solidFill>
              <a:srgbClr val="00B0F0"/>
            </a:solidFill>
            <a:ln w="25560" cap="sq">
              <a:solidFill>
                <a:srgbClr val="00B0F0"/>
              </a:solidFill>
              <a:miter lim="800000"/>
              <a:headEnd type="arrow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04505" name="AutoShape 56"/>
            <p:cNvSpPr>
              <a:spLocks/>
            </p:cNvSpPr>
            <p:nvPr/>
          </p:nvSpPr>
          <p:spPr bwMode="auto">
            <a:xfrm flipH="1" flipV="1">
              <a:off x="2969" y="2507"/>
              <a:ext cx="498" cy="90"/>
            </a:xfrm>
            <a:prstGeom prst="curvedDownArrow">
              <a:avLst>
                <a:gd name="adj1" fmla="val 15396"/>
                <a:gd name="adj2" fmla="val 89840"/>
                <a:gd name="adj3" fmla="val 25000"/>
              </a:avLst>
            </a:prstGeom>
            <a:solidFill>
              <a:srgbClr val="00B0F0"/>
            </a:solidFill>
            <a:ln w="25560" cap="sq">
              <a:solidFill>
                <a:srgbClr val="00B0F0"/>
              </a:solidFill>
              <a:miter lim="800000"/>
              <a:headEnd type="arrow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04506" name="AutoShape 57"/>
            <p:cNvSpPr>
              <a:spLocks/>
            </p:cNvSpPr>
            <p:nvPr/>
          </p:nvSpPr>
          <p:spPr bwMode="auto">
            <a:xfrm flipH="1" flipV="1">
              <a:off x="1019" y="2914"/>
              <a:ext cx="2448" cy="90"/>
            </a:xfrm>
            <a:prstGeom prst="curvedDownArrow">
              <a:avLst>
                <a:gd name="adj1" fmla="val 25185"/>
                <a:gd name="adj2" fmla="val 117615"/>
                <a:gd name="adj3" fmla="val 25000"/>
              </a:avLst>
            </a:prstGeom>
            <a:solidFill>
              <a:srgbClr val="00B0F0"/>
            </a:solidFill>
            <a:ln w="25560" cap="sq">
              <a:solidFill>
                <a:srgbClr val="00B0F0"/>
              </a:solidFill>
              <a:miter lim="800000"/>
              <a:headEnd type="arrow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04507" name="AutoShape 58"/>
            <p:cNvSpPr>
              <a:spLocks/>
            </p:cNvSpPr>
            <p:nvPr/>
          </p:nvSpPr>
          <p:spPr bwMode="auto">
            <a:xfrm flipH="1" flipV="1">
              <a:off x="1653" y="2914"/>
              <a:ext cx="1768" cy="90"/>
            </a:xfrm>
            <a:prstGeom prst="curvedDownArrow">
              <a:avLst>
                <a:gd name="adj1" fmla="val 25192"/>
                <a:gd name="adj2" fmla="val 117594"/>
                <a:gd name="adj3" fmla="val 25000"/>
              </a:avLst>
            </a:prstGeom>
            <a:solidFill>
              <a:srgbClr val="00B0F0"/>
            </a:solidFill>
            <a:ln w="25560" cap="sq">
              <a:solidFill>
                <a:srgbClr val="00B0F0"/>
              </a:solidFill>
              <a:miter lim="800000"/>
              <a:headEnd type="arrow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04508" name="AutoShape 59"/>
            <p:cNvSpPr>
              <a:spLocks/>
            </p:cNvSpPr>
            <p:nvPr/>
          </p:nvSpPr>
          <p:spPr bwMode="auto">
            <a:xfrm flipH="1" flipV="1">
              <a:off x="2334" y="2914"/>
              <a:ext cx="1088" cy="90"/>
            </a:xfrm>
            <a:prstGeom prst="curvedDownArrow">
              <a:avLst>
                <a:gd name="adj1" fmla="val 25297"/>
                <a:gd name="adj2" fmla="val 117531"/>
                <a:gd name="adj3" fmla="val 25000"/>
              </a:avLst>
            </a:prstGeom>
            <a:solidFill>
              <a:srgbClr val="00B0F0"/>
            </a:solidFill>
            <a:ln w="25560" cap="sq">
              <a:solidFill>
                <a:srgbClr val="00B0F0"/>
              </a:solidFill>
              <a:miter lim="800000"/>
              <a:headEnd type="arrow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04509" name="AutoShape 60"/>
            <p:cNvSpPr>
              <a:spLocks/>
            </p:cNvSpPr>
            <p:nvPr/>
          </p:nvSpPr>
          <p:spPr bwMode="auto">
            <a:xfrm flipH="1" flipV="1">
              <a:off x="2924" y="2914"/>
              <a:ext cx="498" cy="90"/>
            </a:xfrm>
            <a:prstGeom prst="curvedDownArrow">
              <a:avLst>
                <a:gd name="adj1" fmla="val 15396"/>
                <a:gd name="adj2" fmla="val 89840"/>
                <a:gd name="adj3" fmla="val 25000"/>
              </a:avLst>
            </a:prstGeom>
            <a:solidFill>
              <a:srgbClr val="00B0F0"/>
            </a:solidFill>
            <a:ln w="25560" cap="sq">
              <a:solidFill>
                <a:srgbClr val="00B0F0"/>
              </a:solidFill>
              <a:miter lim="800000"/>
              <a:headEnd type="arrow" w="med" len="med"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grpSp>
          <p:nvGrpSpPr>
            <p:cNvPr id="104510" name="Group 61"/>
            <p:cNvGrpSpPr>
              <a:grpSpLocks/>
            </p:cNvGrpSpPr>
            <p:nvPr/>
          </p:nvGrpSpPr>
          <p:grpSpPr bwMode="auto">
            <a:xfrm>
              <a:off x="4150" y="2149"/>
              <a:ext cx="1269" cy="2004"/>
              <a:chOff x="4150" y="2149"/>
              <a:chExt cx="1269" cy="2004"/>
            </a:xfrm>
          </p:grpSpPr>
          <p:sp>
            <p:nvSpPr>
              <p:cNvPr id="104511" name="AutoShape 62"/>
              <p:cNvSpPr>
                <a:spLocks/>
              </p:cNvSpPr>
              <p:nvPr/>
            </p:nvSpPr>
            <p:spPr bwMode="auto">
              <a:xfrm>
                <a:off x="4536" y="2149"/>
                <a:ext cx="497" cy="181"/>
              </a:xfrm>
              <a:prstGeom prst="curvedDownArrow">
                <a:avLst>
                  <a:gd name="adj1" fmla="val 25094"/>
                  <a:gd name="adj2" fmla="val 116750"/>
                  <a:gd name="adj3" fmla="val 25000"/>
                </a:avLst>
              </a:prstGeom>
              <a:solidFill>
                <a:srgbClr val="FF0000"/>
              </a:solidFill>
              <a:ln w="25560" cap="sq">
                <a:solidFill>
                  <a:srgbClr val="FF3300"/>
                </a:solidFill>
                <a:miter lim="800000"/>
                <a:headEnd type="arrow" w="med" len="med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>
                  <a:solidFill>
                    <a:srgbClr val="FFFFFF"/>
                  </a:solidFill>
                </a:endParaRPr>
              </a:p>
            </p:txBody>
          </p:sp>
          <p:sp>
            <p:nvSpPr>
              <p:cNvPr id="104512" name="AutoShape 63"/>
              <p:cNvSpPr>
                <a:spLocks/>
              </p:cNvSpPr>
              <p:nvPr/>
            </p:nvSpPr>
            <p:spPr bwMode="auto">
              <a:xfrm flipH="1" flipV="1">
                <a:off x="4536" y="3602"/>
                <a:ext cx="497" cy="90"/>
              </a:xfrm>
              <a:prstGeom prst="curvedDownArrow">
                <a:avLst>
                  <a:gd name="adj1" fmla="val 15391"/>
                  <a:gd name="adj2" fmla="val 89838"/>
                  <a:gd name="adj3" fmla="val 25000"/>
                </a:avLst>
              </a:prstGeom>
              <a:solidFill>
                <a:srgbClr val="00B0F0"/>
              </a:solidFill>
              <a:ln w="25560" cap="sq">
                <a:solidFill>
                  <a:srgbClr val="00B0F0"/>
                </a:solidFill>
                <a:miter lim="800000"/>
                <a:headEnd type="arrow" w="med" len="med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>
                  <a:solidFill>
                    <a:srgbClr val="FFFFFF"/>
                  </a:solidFill>
                </a:endParaRPr>
              </a:p>
            </p:txBody>
          </p:sp>
          <p:sp>
            <p:nvSpPr>
              <p:cNvPr id="104513" name="Text Box 64"/>
              <p:cNvSpPr txBox="1">
                <a:spLocks noChangeArrowheads="1"/>
              </p:cNvSpPr>
              <p:nvPr/>
            </p:nvSpPr>
            <p:spPr bwMode="auto">
              <a:xfrm>
                <a:off x="4309" y="2377"/>
                <a:ext cx="95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spcBef>
                    <a:spcPts val="8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1pPr>
                <a:lvl2pPr eaLnBrk="0" hangingPunct="0">
                  <a:spcBef>
                    <a:spcPts val="7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2pPr>
                <a:lvl3pPr eaLnBrk="0" hangingPunct="0"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3pPr>
                <a:lvl4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4pPr>
                <a:lvl5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pt-BR" altLang="pt-BR" sz="1800" b="1">
                    <a:latin typeface="Arial" charset="0"/>
                    <a:cs typeface="Arial" charset="0"/>
                  </a:rPr>
                  <a:t>Solicitação de serviço</a:t>
                </a:r>
              </a:p>
            </p:txBody>
          </p:sp>
          <p:sp>
            <p:nvSpPr>
              <p:cNvPr id="104514" name="Text Box 65"/>
              <p:cNvSpPr txBox="1">
                <a:spLocks noChangeArrowheads="1"/>
              </p:cNvSpPr>
              <p:nvPr/>
            </p:nvSpPr>
            <p:spPr bwMode="auto">
              <a:xfrm>
                <a:off x="4309" y="3749"/>
                <a:ext cx="952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spcBef>
                    <a:spcPts val="8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1pPr>
                <a:lvl2pPr eaLnBrk="0" hangingPunct="0">
                  <a:spcBef>
                    <a:spcPts val="7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2pPr>
                <a:lvl3pPr eaLnBrk="0" hangingPunct="0"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3pPr>
                <a:lvl4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4pPr>
                <a:lvl5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pt-BR" altLang="pt-BR" sz="1800" b="1">
                    <a:latin typeface="Arial" charset="0"/>
                    <a:cs typeface="Arial" charset="0"/>
                  </a:rPr>
                  <a:t>Entrega de serviço</a:t>
                </a:r>
              </a:p>
            </p:txBody>
          </p:sp>
          <p:grpSp>
            <p:nvGrpSpPr>
              <p:cNvPr id="104515" name="Group 66"/>
              <p:cNvGrpSpPr>
                <a:grpSpLocks/>
              </p:cNvGrpSpPr>
              <p:nvPr/>
            </p:nvGrpSpPr>
            <p:grpSpPr bwMode="auto">
              <a:xfrm>
                <a:off x="4558" y="3026"/>
                <a:ext cx="452" cy="90"/>
                <a:chOff x="4558" y="3026"/>
                <a:chExt cx="452" cy="90"/>
              </a:xfrm>
            </p:grpSpPr>
            <p:sp>
              <p:nvSpPr>
                <p:cNvPr id="104517" name="Freeform 67"/>
                <p:cNvSpPr>
                  <a:spLocks noChangeArrowheads="1"/>
                </p:cNvSpPr>
                <p:nvPr/>
              </p:nvSpPr>
              <p:spPr bwMode="auto">
                <a:xfrm rot="5400000" flipH="1" flipV="1">
                  <a:off x="4863" y="2969"/>
                  <a:ext cx="88" cy="206"/>
                </a:xfrm>
                <a:custGeom>
                  <a:avLst/>
                  <a:gdLst>
                    <a:gd name="T0" fmla="*/ 0 w 141277"/>
                    <a:gd name="T1" fmla="*/ 0 h 363517"/>
                    <a:gd name="T2" fmla="*/ 0 w 141277"/>
                    <a:gd name="T3" fmla="*/ 0 h 363517"/>
                    <a:gd name="T4" fmla="*/ 0 w 141277"/>
                    <a:gd name="T5" fmla="*/ 0 h 363517"/>
                    <a:gd name="T6" fmla="*/ 0 w 141277"/>
                    <a:gd name="T7" fmla="*/ 0 h 363517"/>
                    <a:gd name="T8" fmla="*/ 0 w 141277"/>
                    <a:gd name="T9" fmla="*/ 0 h 363517"/>
                    <a:gd name="T10" fmla="*/ 0 w 141277"/>
                    <a:gd name="T11" fmla="*/ 0 h 363517"/>
                    <a:gd name="T12" fmla="*/ 0 w 141277"/>
                    <a:gd name="T13" fmla="*/ 0 h 363517"/>
                    <a:gd name="T14" fmla="*/ 0 w 141277"/>
                    <a:gd name="T15" fmla="*/ 0 h 363517"/>
                    <a:gd name="T16" fmla="*/ 0 w 141277"/>
                    <a:gd name="T17" fmla="*/ 0 h 363517"/>
                    <a:gd name="T18" fmla="*/ 0 w 141277"/>
                    <a:gd name="T19" fmla="*/ 0 h 363517"/>
                    <a:gd name="T20" fmla="*/ 0 w 141277"/>
                    <a:gd name="T21" fmla="*/ 0 h 363517"/>
                    <a:gd name="T22" fmla="*/ 0 w 141277"/>
                    <a:gd name="T23" fmla="*/ 0 h 363517"/>
                    <a:gd name="T24" fmla="*/ 0 w 141277"/>
                    <a:gd name="T25" fmla="*/ 0 h 363517"/>
                    <a:gd name="T26" fmla="*/ 0 w 141277"/>
                    <a:gd name="T27" fmla="*/ 0 h 363517"/>
                    <a:gd name="T28" fmla="*/ 0 w 141277"/>
                    <a:gd name="T29" fmla="*/ 0 h 363517"/>
                    <a:gd name="T30" fmla="*/ 0 w 141277"/>
                    <a:gd name="T31" fmla="*/ 0 h 363517"/>
                    <a:gd name="T32" fmla="*/ 0 w 141277"/>
                    <a:gd name="T33" fmla="*/ 0 h 363517"/>
                    <a:gd name="T34" fmla="*/ 0 w 141277"/>
                    <a:gd name="T35" fmla="*/ 0 h 3635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41277" h="363517">
                      <a:moveTo>
                        <a:pt x="0" y="90879"/>
                      </a:moveTo>
                      <a:lnTo>
                        <a:pt x="4415" y="90879"/>
                      </a:lnTo>
                      <a:lnTo>
                        <a:pt x="4415" y="272638"/>
                      </a:lnTo>
                      <a:lnTo>
                        <a:pt x="0" y="272638"/>
                      </a:lnTo>
                      <a:lnTo>
                        <a:pt x="0" y="90879"/>
                      </a:lnTo>
                      <a:close/>
                      <a:moveTo>
                        <a:pt x="8830" y="90879"/>
                      </a:moveTo>
                      <a:lnTo>
                        <a:pt x="17660" y="90879"/>
                      </a:lnTo>
                      <a:lnTo>
                        <a:pt x="17660" y="272638"/>
                      </a:lnTo>
                      <a:lnTo>
                        <a:pt x="8830" y="272638"/>
                      </a:lnTo>
                      <a:lnTo>
                        <a:pt x="8830" y="90879"/>
                      </a:lnTo>
                      <a:close/>
                      <a:moveTo>
                        <a:pt x="22075" y="90879"/>
                      </a:moveTo>
                      <a:lnTo>
                        <a:pt x="70639" y="90879"/>
                      </a:lnTo>
                      <a:lnTo>
                        <a:pt x="70639" y="0"/>
                      </a:lnTo>
                      <a:lnTo>
                        <a:pt x="141277" y="181759"/>
                      </a:lnTo>
                      <a:lnTo>
                        <a:pt x="70639" y="363517"/>
                      </a:lnTo>
                      <a:lnTo>
                        <a:pt x="70639" y="272638"/>
                      </a:lnTo>
                      <a:lnTo>
                        <a:pt x="22075" y="272638"/>
                      </a:lnTo>
                      <a:lnTo>
                        <a:pt x="22075" y="90879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25560" cap="flat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04518" name="Freeform 68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95" y="2989"/>
                  <a:ext cx="90" cy="163"/>
                </a:xfrm>
                <a:custGeom>
                  <a:avLst/>
                  <a:gdLst>
                    <a:gd name="T0" fmla="*/ 0 w 144451"/>
                    <a:gd name="T1" fmla="*/ 0 h 287322"/>
                    <a:gd name="T2" fmla="*/ 0 w 144451"/>
                    <a:gd name="T3" fmla="*/ 0 h 287322"/>
                    <a:gd name="T4" fmla="*/ 0 w 144451"/>
                    <a:gd name="T5" fmla="*/ 0 h 287322"/>
                    <a:gd name="T6" fmla="*/ 0 w 144451"/>
                    <a:gd name="T7" fmla="*/ 0 h 287322"/>
                    <a:gd name="T8" fmla="*/ 0 w 144451"/>
                    <a:gd name="T9" fmla="*/ 0 h 287322"/>
                    <a:gd name="T10" fmla="*/ 0 w 144451"/>
                    <a:gd name="T11" fmla="*/ 0 h 287322"/>
                    <a:gd name="T12" fmla="*/ 0 w 144451"/>
                    <a:gd name="T13" fmla="*/ 0 h 287322"/>
                    <a:gd name="T14" fmla="*/ 0 w 144451"/>
                    <a:gd name="T15" fmla="*/ 0 h 287322"/>
                    <a:gd name="T16" fmla="*/ 0 w 144451"/>
                    <a:gd name="T17" fmla="*/ 0 h 287322"/>
                    <a:gd name="T18" fmla="*/ 0 w 144451"/>
                    <a:gd name="T19" fmla="*/ 0 h 287322"/>
                    <a:gd name="T20" fmla="*/ 0 w 144451"/>
                    <a:gd name="T21" fmla="*/ 0 h 287322"/>
                    <a:gd name="T22" fmla="*/ 0 w 144451"/>
                    <a:gd name="T23" fmla="*/ 0 h 287322"/>
                    <a:gd name="T24" fmla="*/ 0 w 144451"/>
                    <a:gd name="T25" fmla="*/ 0 h 287322"/>
                    <a:gd name="T26" fmla="*/ 0 w 144451"/>
                    <a:gd name="T27" fmla="*/ 0 h 287322"/>
                    <a:gd name="T28" fmla="*/ 0 w 144451"/>
                    <a:gd name="T29" fmla="*/ 0 h 287322"/>
                    <a:gd name="T30" fmla="*/ 0 w 144451"/>
                    <a:gd name="T31" fmla="*/ 0 h 287322"/>
                    <a:gd name="T32" fmla="*/ 0 w 144451"/>
                    <a:gd name="T33" fmla="*/ 0 h 287322"/>
                    <a:gd name="T34" fmla="*/ 0 w 144451"/>
                    <a:gd name="T35" fmla="*/ 0 h 28732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44451" h="287322">
                      <a:moveTo>
                        <a:pt x="0" y="71831"/>
                      </a:moveTo>
                      <a:lnTo>
                        <a:pt x="4514" y="71831"/>
                      </a:lnTo>
                      <a:lnTo>
                        <a:pt x="4514" y="215492"/>
                      </a:lnTo>
                      <a:lnTo>
                        <a:pt x="0" y="215492"/>
                      </a:lnTo>
                      <a:lnTo>
                        <a:pt x="0" y="71831"/>
                      </a:lnTo>
                      <a:close/>
                      <a:moveTo>
                        <a:pt x="9028" y="71831"/>
                      </a:moveTo>
                      <a:lnTo>
                        <a:pt x="18056" y="71831"/>
                      </a:lnTo>
                      <a:lnTo>
                        <a:pt x="18056" y="215492"/>
                      </a:lnTo>
                      <a:lnTo>
                        <a:pt x="9028" y="215492"/>
                      </a:lnTo>
                      <a:lnTo>
                        <a:pt x="9028" y="71831"/>
                      </a:lnTo>
                      <a:close/>
                      <a:moveTo>
                        <a:pt x="22570" y="71831"/>
                      </a:moveTo>
                      <a:lnTo>
                        <a:pt x="72226" y="71831"/>
                      </a:lnTo>
                      <a:lnTo>
                        <a:pt x="72226" y="0"/>
                      </a:lnTo>
                      <a:lnTo>
                        <a:pt x="144451" y="143661"/>
                      </a:lnTo>
                      <a:lnTo>
                        <a:pt x="72226" y="287322"/>
                      </a:lnTo>
                      <a:lnTo>
                        <a:pt x="72226" y="215492"/>
                      </a:lnTo>
                      <a:lnTo>
                        <a:pt x="22570" y="215492"/>
                      </a:lnTo>
                      <a:lnTo>
                        <a:pt x="22570" y="71831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 w="25560" cap="flat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04516" name="Text Box 69"/>
              <p:cNvSpPr txBox="1">
                <a:spLocks noChangeArrowheads="1"/>
              </p:cNvSpPr>
              <p:nvPr/>
            </p:nvSpPr>
            <p:spPr bwMode="auto">
              <a:xfrm>
                <a:off x="4150" y="3104"/>
                <a:ext cx="1269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spcBef>
                    <a:spcPts val="8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1pPr>
                <a:lvl2pPr eaLnBrk="0" hangingPunct="0">
                  <a:spcBef>
                    <a:spcPts val="7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2pPr>
                <a:lvl3pPr eaLnBrk="0" hangingPunct="0">
                  <a:spcBef>
                    <a:spcPts val="6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3pPr>
                <a:lvl4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4pPr>
                <a:lvl5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5pPr>
                <a:lvl6pPr marL="25146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6pPr>
                <a:lvl7pPr marL="29718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7pPr>
                <a:lvl8pPr marL="34290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8pPr>
                <a:lvl9pPr marL="3886200" indent="-228600" defTabSz="449263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Times New Roman" pitchFamily="16" charset="0"/>
                    <a:ea typeface="Microsoft YaHei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pt-BR" altLang="pt-BR" sz="1600" b="1">
                    <a:latin typeface="Arial" charset="0"/>
                    <a:cs typeface="Arial" charset="0"/>
                  </a:rPr>
                  <a:t>Processamento interno</a:t>
                </a:r>
              </a:p>
            </p:txBody>
          </p:sp>
        </p:grpSp>
      </p:grpSp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00000"/>
            </a:gs>
            <a:gs pos="74001">
              <a:srgbClr val="800000"/>
            </a:gs>
            <a:gs pos="100000">
              <a:srgbClr val="CC00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>
            <a:extLst>
              <a:ext uri="{FF2B5EF4-FFF2-40B4-BE49-F238E27FC236}">
                <a16:creationId xmlns:a16="http://schemas.microsoft.com/office/drawing/2014/main" id="{8D4711A5-83EB-2C5C-5B87-2CF8BFCEA6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067175" y="2133600"/>
            <a:ext cx="4929188" cy="2022475"/>
          </a:xfrm>
        </p:spPr>
        <p:txBody>
          <a:bodyPr/>
          <a:lstStyle/>
          <a:p>
            <a:pPr eaLnBrk="1" hangingPunct="1">
              <a:defRPr/>
            </a:pPr>
            <a:r>
              <a:rPr lang="pt-BR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AS ORGANIZAÇÕES</a:t>
            </a:r>
          </a:p>
        </p:txBody>
      </p:sp>
      <p:pic>
        <p:nvPicPr>
          <p:cNvPr id="5123" name="Picture 8" descr="F:\FACE\Imagens\100061-541.jpg">
            <a:extLst>
              <a:ext uri="{FF2B5EF4-FFF2-40B4-BE49-F238E27FC236}">
                <a16:creationId xmlns:a16="http://schemas.microsoft.com/office/drawing/2014/main" id="{A1ABE5AC-EF48-D80F-44B4-D56041CE0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5813"/>
            <a:ext cx="3929063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8F004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1"/>
          <p:cNvSpPr txBox="1">
            <a:spLocks noChangeArrowheads="1"/>
          </p:cNvSpPr>
          <p:nvPr/>
        </p:nvSpPr>
        <p:spPr bwMode="auto">
          <a:xfrm>
            <a:off x="395288" y="2133600"/>
            <a:ext cx="83820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400" b="1">
                <a:solidFill>
                  <a:srgbClr val="FFFF00"/>
                </a:solidFill>
                <a:latin typeface="Arial" charset="0"/>
              </a:rPr>
              <a:t>Departamento de RH</a:t>
            </a:r>
            <a:br>
              <a:rPr lang="pt-BR" altLang="pt-BR" sz="4400" b="1">
                <a:solidFill>
                  <a:srgbClr val="FFFF00"/>
                </a:solidFill>
                <a:latin typeface="Arial" charset="0"/>
              </a:rPr>
            </a:br>
            <a:r>
              <a:rPr lang="pt-BR" altLang="pt-BR" sz="4400" b="1">
                <a:solidFill>
                  <a:srgbClr val="FFFF00"/>
                </a:solidFill>
                <a:latin typeface="Arial" charset="0"/>
              </a:rPr>
              <a:t>x</a:t>
            </a:r>
            <a:br>
              <a:rPr lang="pt-BR" altLang="pt-BR" sz="4400" b="1">
                <a:solidFill>
                  <a:srgbClr val="FFFF00"/>
                </a:solidFill>
                <a:latin typeface="Arial" charset="0"/>
              </a:rPr>
            </a:br>
            <a:r>
              <a:rPr lang="pt-BR" altLang="pt-BR" sz="4400" b="1">
                <a:solidFill>
                  <a:srgbClr val="FFFF00"/>
                </a:solidFill>
                <a:latin typeface="Arial" charset="0"/>
              </a:rPr>
              <a:t>Departamento de Pessoal</a:t>
            </a:r>
          </a:p>
        </p:txBody>
      </p:sp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1"/>
          <p:cNvSpPr txBox="1">
            <a:spLocks noChangeArrowheads="1"/>
          </p:cNvSpPr>
          <p:nvPr/>
        </p:nvSpPr>
        <p:spPr bwMode="auto">
          <a:xfrm>
            <a:off x="5389563" y="2382838"/>
            <a:ext cx="3071812" cy="825500"/>
          </a:xfrm>
          <a:prstGeom prst="rect">
            <a:avLst/>
          </a:prstGeom>
          <a:solidFill>
            <a:srgbClr val="FFFF00"/>
          </a:solidFill>
          <a:ln w="28440" cap="sq">
            <a:solidFill>
              <a:srgbClr val="FFC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400" b="1">
                <a:latin typeface="Arial" charset="0"/>
                <a:cs typeface="Arial" charset="0"/>
              </a:rPr>
              <a:t>Departamento de Recursos Humanos</a:t>
            </a:r>
          </a:p>
        </p:txBody>
      </p:sp>
      <p:sp>
        <p:nvSpPr>
          <p:cNvPr id="106499" name="Text Box 2"/>
          <p:cNvSpPr txBox="1">
            <a:spLocks noChangeArrowheads="1"/>
          </p:cNvSpPr>
          <p:nvPr/>
        </p:nvSpPr>
        <p:spPr bwMode="auto">
          <a:xfrm>
            <a:off x="960438" y="2389188"/>
            <a:ext cx="2571750" cy="825500"/>
          </a:xfrm>
          <a:prstGeom prst="rect">
            <a:avLst/>
          </a:prstGeom>
          <a:solidFill>
            <a:srgbClr val="47FFD1"/>
          </a:solidFill>
          <a:ln w="28440" cap="sq">
            <a:solidFill>
              <a:srgbClr val="00B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400" b="1">
                <a:latin typeface="Arial" charset="0"/>
                <a:cs typeface="Arial" charset="0"/>
              </a:rPr>
              <a:t>Departamento de Pessoal</a:t>
            </a:r>
          </a:p>
        </p:txBody>
      </p:sp>
      <p:sp>
        <p:nvSpPr>
          <p:cNvPr id="106500" name="Text Box 3"/>
          <p:cNvSpPr txBox="1">
            <a:spLocks noChangeArrowheads="1"/>
          </p:cNvSpPr>
          <p:nvPr/>
        </p:nvSpPr>
        <p:spPr bwMode="auto">
          <a:xfrm>
            <a:off x="674688" y="4032250"/>
            <a:ext cx="3071812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Função: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Jurídica-Trabalhista</a:t>
            </a:r>
          </a:p>
        </p:txBody>
      </p:sp>
      <p:sp>
        <p:nvSpPr>
          <p:cNvPr id="106501" name="Text Box 4"/>
          <p:cNvSpPr txBox="1">
            <a:spLocks noChangeArrowheads="1"/>
          </p:cNvSpPr>
          <p:nvPr/>
        </p:nvSpPr>
        <p:spPr bwMode="auto">
          <a:xfrm>
            <a:off x="5389563" y="3954463"/>
            <a:ext cx="3071812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Função: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Administrativa e Comportamental</a:t>
            </a:r>
          </a:p>
        </p:txBody>
      </p:sp>
      <p:sp>
        <p:nvSpPr>
          <p:cNvPr id="106502" name="Text Box 5"/>
          <p:cNvSpPr txBox="1">
            <a:spLocks noChangeArrowheads="1"/>
          </p:cNvSpPr>
          <p:nvPr/>
        </p:nvSpPr>
        <p:spPr bwMode="auto">
          <a:xfrm>
            <a:off x="460375" y="5961063"/>
            <a:ext cx="3500438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Profissional encarregado: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Contador</a:t>
            </a:r>
          </a:p>
        </p:txBody>
      </p:sp>
      <p:sp>
        <p:nvSpPr>
          <p:cNvPr id="106503" name="Text Box 6"/>
          <p:cNvSpPr txBox="1">
            <a:spLocks noChangeArrowheads="1"/>
          </p:cNvSpPr>
          <p:nvPr/>
        </p:nvSpPr>
        <p:spPr bwMode="auto">
          <a:xfrm>
            <a:off x="5246688" y="5942013"/>
            <a:ext cx="3357562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Profissional encarregado: Administrador / Psicólogo</a:t>
            </a:r>
          </a:p>
        </p:txBody>
      </p:sp>
      <p:sp>
        <p:nvSpPr>
          <p:cNvPr id="106504" name="AutoShape 7"/>
          <p:cNvSpPr>
            <a:spLocks noChangeArrowheads="1"/>
          </p:cNvSpPr>
          <p:nvPr/>
        </p:nvSpPr>
        <p:spPr bwMode="auto">
          <a:xfrm>
            <a:off x="1817688" y="3317875"/>
            <a:ext cx="714375" cy="50006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560" cap="sq">
            <a:solidFill>
              <a:srgbClr val="00956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106505" name="AutoShape 8"/>
          <p:cNvSpPr>
            <a:spLocks noChangeArrowheads="1"/>
          </p:cNvSpPr>
          <p:nvPr/>
        </p:nvSpPr>
        <p:spPr bwMode="auto">
          <a:xfrm>
            <a:off x="6532563" y="3311525"/>
            <a:ext cx="714375" cy="50006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560" cap="sq">
            <a:solidFill>
              <a:srgbClr val="00956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106506" name="AutoShape 9"/>
          <p:cNvSpPr>
            <a:spLocks noChangeArrowheads="1"/>
          </p:cNvSpPr>
          <p:nvPr/>
        </p:nvSpPr>
        <p:spPr bwMode="auto">
          <a:xfrm>
            <a:off x="1817688" y="5246688"/>
            <a:ext cx="714375" cy="50006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560" cap="sq">
            <a:solidFill>
              <a:srgbClr val="00956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106507" name="AutoShape 10"/>
          <p:cNvSpPr>
            <a:spLocks noChangeArrowheads="1"/>
          </p:cNvSpPr>
          <p:nvPr/>
        </p:nvSpPr>
        <p:spPr bwMode="auto">
          <a:xfrm>
            <a:off x="6532563" y="5280025"/>
            <a:ext cx="714375" cy="50006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5560" cap="sq">
            <a:solidFill>
              <a:srgbClr val="00956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106508" name="AutoShape 11"/>
          <p:cNvSpPr>
            <a:spLocks noChangeArrowheads="1"/>
          </p:cNvSpPr>
          <p:nvPr/>
        </p:nvSpPr>
        <p:spPr bwMode="auto">
          <a:xfrm>
            <a:off x="3746500" y="2525713"/>
            <a:ext cx="1357313" cy="571500"/>
          </a:xfrm>
          <a:prstGeom prst="leftRightArrow">
            <a:avLst>
              <a:gd name="adj1" fmla="val 50000"/>
              <a:gd name="adj2" fmla="val 49996"/>
            </a:avLst>
          </a:prstGeom>
          <a:solidFill>
            <a:srgbClr val="FF0000"/>
          </a:solidFill>
          <a:ln w="25560" cap="sq">
            <a:solidFill>
              <a:srgbClr val="00956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>
              <a:solidFill>
                <a:srgbClr val="FFFFFF"/>
              </a:solidFill>
            </a:endParaRPr>
          </a:p>
        </p:txBody>
      </p:sp>
      <p:sp>
        <p:nvSpPr>
          <p:cNvPr id="106509" name="Text Box 12"/>
          <p:cNvSpPr txBox="1">
            <a:spLocks noChangeArrowheads="1"/>
          </p:cNvSpPr>
          <p:nvPr/>
        </p:nvSpPr>
        <p:spPr bwMode="auto">
          <a:xfrm>
            <a:off x="3103563" y="3268663"/>
            <a:ext cx="27146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 b="1">
                <a:latin typeface="Arial" charset="0"/>
                <a:cs typeface="Arial" charset="0"/>
              </a:rPr>
              <a:t>interdependentes</a:t>
            </a:r>
          </a:p>
        </p:txBody>
      </p:sp>
      <p:sp>
        <p:nvSpPr>
          <p:cNvPr id="106510" name="Text Box 13"/>
          <p:cNvSpPr txBox="1">
            <a:spLocks noChangeArrowheads="1"/>
          </p:cNvSpPr>
          <p:nvPr/>
        </p:nvSpPr>
        <p:spPr bwMode="auto">
          <a:xfrm>
            <a:off x="179388" y="333375"/>
            <a:ext cx="8785225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pt-BR" altLang="pt-BR" sz="1800" b="1">
                <a:latin typeface="Arial" charset="0"/>
                <a:cs typeface="Times New Roman" pitchFamily="16" charset="0"/>
              </a:rPr>
              <a:t>O Departamento de Recursos Humanos (DRH), normalmente, atua em conjunto com o chamado </a:t>
            </a:r>
            <a:r>
              <a:rPr lang="pt-BR" altLang="pt-BR" sz="1800" b="1">
                <a:solidFill>
                  <a:srgbClr val="002060"/>
                </a:solidFill>
                <a:latin typeface="Arial" charset="0"/>
                <a:cs typeface="Times New Roman" pitchFamily="16" charset="0"/>
              </a:rPr>
              <a:t>Departamento de Pessoal (DP)</a:t>
            </a:r>
            <a:r>
              <a:rPr lang="pt-BR" altLang="pt-BR" sz="1800" b="1">
                <a:latin typeface="Arial" charset="0"/>
                <a:cs typeface="Times New Roman" pitchFamily="16" charset="0"/>
              </a:rPr>
              <a:t>, que está envolvido com os trâmites legais envolvidos na relação jurídica-trabalhista dos empregados e profissionais que estão vinculados por contrato de trabalho com a empresa.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pt-BR" altLang="pt-BR" sz="1800" b="1">
                <a:latin typeface="Arial" charset="0"/>
                <a:cs typeface="Times New Roman" pitchFamily="16" charset="0"/>
              </a:rPr>
              <a:t>Assim, são departamentos interdependentes, mas que possuem atribuições diferentes.</a:t>
            </a:r>
          </a:p>
        </p:txBody>
      </p:sp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80008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1"/>
          <p:cNvSpPr txBox="1">
            <a:spLocks noChangeArrowheads="1"/>
          </p:cNvSpPr>
          <p:nvPr/>
        </p:nvSpPr>
        <p:spPr bwMode="auto">
          <a:xfrm>
            <a:off x="1214442" y="2711202"/>
            <a:ext cx="6715117" cy="143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400" b="1" dirty="0">
                <a:solidFill>
                  <a:srgbClr val="FFFF00"/>
                </a:solidFill>
              </a:rPr>
              <a:t> A Perspectiva da Função de RH</a:t>
            </a:r>
          </a:p>
        </p:txBody>
      </p:sp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66003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ext Box 1"/>
          <p:cNvSpPr txBox="1">
            <a:spLocks noChangeArrowheads="1"/>
          </p:cNvSpPr>
          <p:nvPr/>
        </p:nvSpPr>
        <p:spPr bwMode="auto">
          <a:xfrm>
            <a:off x="250825" y="260648"/>
            <a:ext cx="8713663" cy="6192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 eaLnBrk="0" hangingPunct="0">
              <a:spcBef>
                <a:spcPts val="8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800"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400"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marL="185738" indent="-185738" eaLnBrk="1" hangingPunct="1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Wingdings" charset="2"/>
              <a:buChar char=""/>
              <a:tabLst>
                <a:tab pos="9064625" algn="l"/>
                <a:tab pos="9979025" algn="l"/>
              </a:tabLst>
            </a:pPr>
            <a:r>
              <a:rPr lang="pt-BR" altLang="pt-BR" sz="1800" b="1" dirty="0">
                <a:solidFill>
                  <a:srgbClr val="FFFFFF"/>
                </a:solidFill>
              </a:rPr>
              <a:t>Nas últimas décadas, alguns fundamentos da ARH se modificaram, em função do novo contexto das organizações, fazendo surgir a perspectiva da </a:t>
            </a:r>
            <a:r>
              <a:rPr lang="pt-BR" altLang="pt-BR" sz="1800" b="1" dirty="0">
                <a:solidFill>
                  <a:srgbClr val="FFFF00"/>
                </a:solidFill>
              </a:rPr>
              <a:t>função de RH</a:t>
            </a:r>
            <a:r>
              <a:rPr lang="pt-BR" altLang="pt-BR" sz="1800" b="1" dirty="0">
                <a:solidFill>
                  <a:srgbClr val="FFFFFF"/>
                </a:solidFill>
              </a:rPr>
              <a:t>. </a:t>
            </a:r>
          </a:p>
          <a:p>
            <a:pPr marL="185738" indent="-185738" eaLnBrk="1" hangingPunct="1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Wingdings" charset="2"/>
              <a:buChar char=""/>
              <a:tabLst>
                <a:tab pos="9064625" algn="l"/>
                <a:tab pos="9979025" algn="l"/>
              </a:tabLst>
            </a:pPr>
            <a:r>
              <a:rPr lang="pt-BR" altLang="pt-BR" sz="1800" b="1" dirty="0">
                <a:solidFill>
                  <a:srgbClr val="FFFFFF"/>
                </a:solidFill>
              </a:rPr>
              <a:t>Teoricamente, a adoção da </a:t>
            </a:r>
            <a:r>
              <a:rPr lang="pt-BR" altLang="pt-BR" sz="1800" b="1" dirty="0">
                <a:solidFill>
                  <a:srgbClr val="FFFF00"/>
                </a:solidFill>
              </a:rPr>
              <a:t>função de RH </a:t>
            </a:r>
            <a:r>
              <a:rPr lang="pt-BR" altLang="pt-BR" sz="1800" b="1" dirty="0">
                <a:solidFill>
                  <a:schemeClr val="bg1"/>
                </a:solidFill>
              </a:rPr>
              <a:t>— e não mais de um departamento de RH — </a:t>
            </a:r>
            <a:r>
              <a:rPr lang="pt-BR" altLang="pt-BR" sz="1800" b="1" dirty="0">
                <a:solidFill>
                  <a:srgbClr val="FFFF00"/>
                </a:solidFill>
              </a:rPr>
              <a:t>envolve a descentralização das atribuições e atividades de RH, sendo transferidas para cada departamento da organização</a:t>
            </a:r>
            <a:r>
              <a:rPr lang="pt-BR" altLang="pt-BR" sz="1800" b="1" dirty="0">
                <a:solidFill>
                  <a:srgbClr val="FFFFFF"/>
                </a:solidFill>
              </a:rPr>
              <a:t>, de forma que cada um deles passa a realizar atividades de RH sintonizadas com a sua necessidade específica.</a:t>
            </a:r>
          </a:p>
          <a:p>
            <a:pPr marL="185738" indent="-185738" eaLnBrk="1" hangingPunct="1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Wingdings" charset="2"/>
              <a:buChar char=""/>
              <a:tabLst>
                <a:tab pos="9064625" algn="l"/>
                <a:tab pos="9979025" algn="l"/>
              </a:tabLst>
            </a:pPr>
            <a:r>
              <a:rPr lang="pt-BR" altLang="pt-BR" sz="1800" b="1" dirty="0">
                <a:solidFill>
                  <a:srgbClr val="FFFFFF"/>
                </a:solidFill>
              </a:rPr>
              <a:t>Nesse sentido, a ideia de que </a:t>
            </a:r>
            <a:r>
              <a:rPr lang="pt-BR" altLang="pt-BR" sz="1800" b="1" dirty="0">
                <a:solidFill>
                  <a:srgbClr val="FFFF00"/>
                </a:solidFill>
              </a:rPr>
              <a:t>gerenciar as pessoas não deveria ser exclusividade de um único departamento </a:t>
            </a:r>
            <a:r>
              <a:rPr lang="pt-BR" altLang="pt-BR" sz="1800" b="1" dirty="0">
                <a:solidFill>
                  <a:srgbClr val="FFFFFF"/>
                </a:solidFill>
              </a:rPr>
              <a:t>começou a ganhar força.</a:t>
            </a:r>
          </a:p>
          <a:p>
            <a:pPr marL="185738" indent="-185738" eaLnBrk="1" hangingPunct="1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Wingdings" charset="2"/>
              <a:buChar char=""/>
              <a:tabLst>
                <a:tab pos="9064625" algn="l"/>
                <a:tab pos="9979025" algn="l"/>
              </a:tabLst>
            </a:pPr>
            <a:r>
              <a:rPr lang="pt-BR" altLang="pt-BR" sz="1800" b="1" dirty="0">
                <a:solidFill>
                  <a:srgbClr val="FFFFFF"/>
                </a:solidFill>
              </a:rPr>
              <a:t>A nova concepção considera que as atividades de RH devem ser descentralizadas do Departamento de RH, sendo realizadas pelo próprios </a:t>
            </a:r>
            <a:r>
              <a:rPr lang="pt-BR" altLang="pt-BR" sz="1800" b="1" dirty="0">
                <a:solidFill>
                  <a:srgbClr val="FFC000"/>
                </a:solidFill>
                <a:cs typeface="Times New Roman" pitchFamily="16" charset="0"/>
              </a:rPr>
              <a:t>gerentes de linha, </a:t>
            </a:r>
            <a:r>
              <a:rPr lang="pt-BR" altLang="pt-BR" sz="1800" b="1" dirty="0">
                <a:solidFill>
                  <a:srgbClr val="FFFF00"/>
                </a:solidFill>
                <a:cs typeface="Times New Roman" pitchFamily="16" charset="0"/>
              </a:rPr>
              <a:t>que</a:t>
            </a:r>
            <a:r>
              <a:rPr lang="pt-BR" altLang="pt-BR" sz="1800" b="1" dirty="0">
                <a:solidFill>
                  <a:srgbClr val="FFC000"/>
                </a:solidFill>
                <a:cs typeface="Times New Roman" pitchFamily="16" charset="0"/>
              </a:rPr>
              <a:t> </a:t>
            </a:r>
            <a:r>
              <a:rPr lang="pt-BR" altLang="pt-BR" sz="1800" b="1" dirty="0">
                <a:solidFill>
                  <a:srgbClr val="FFFF00"/>
                </a:solidFill>
                <a:cs typeface="Times New Roman" pitchFamily="16" charset="0"/>
              </a:rPr>
              <a:t>passaram a ser considerados gestores de pessoas, </a:t>
            </a:r>
            <a:r>
              <a:rPr lang="pt-BR" altLang="pt-BR" sz="1800" b="1" dirty="0">
                <a:solidFill>
                  <a:schemeClr val="bg1"/>
                </a:solidFill>
                <a:cs typeface="Times New Roman" pitchFamily="16" charset="0"/>
              </a:rPr>
              <a:t>ganhando gradativamente mais autonomia nas decisões e ações relacionadas à ARH em suas respectivas áreas.</a:t>
            </a:r>
          </a:p>
          <a:p>
            <a:pPr marL="185738" indent="-185738" eaLnBrk="1" hangingPunct="1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Wingdings" charset="2"/>
              <a:buChar char=""/>
              <a:tabLst>
                <a:tab pos="9064625" algn="l"/>
                <a:tab pos="9979025" algn="l"/>
              </a:tabLst>
            </a:pPr>
            <a:r>
              <a:rPr lang="pt-BR" altLang="pt-BR" sz="1800" b="1" dirty="0">
                <a:solidFill>
                  <a:srgbClr val="FFFF00"/>
                </a:solidFill>
              </a:rPr>
              <a:t>Constata-se que a adoção do conceito de função de RH, na prática, não eliminou os departamentos de RH, mas abriu espaço para novas formas de atuação da ARH</a:t>
            </a:r>
            <a:r>
              <a:rPr lang="pt-BR" altLang="pt-BR" sz="1800" b="1" dirty="0">
                <a:solidFill>
                  <a:srgbClr val="FFFFFF"/>
                </a:solidFill>
              </a:rPr>
              <a:t>, como a consultoria interna de RH, prestações de serviços de RH, terceirização de processos de RH, a introdução da gestão de competências, etc.</a:t>
            </a:r>
          </a:p>
        </p:txBody>
      </p:sp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rgbClr val="8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ext Box 1"/>
          <p:cNvSpPr txBox="1">
            <a:spLocks noChangeArrowheads="1"/>
          </p:cNvSpPr>
          <p:nvPr/>
        </p:nvSpPr>
        <p:spPr bwMode="auto">
          <a:xfrm>
            <a:off x="381000" y="2708784"/>
            <a:ext cx="8382000" cy="144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 dirty="0">
                <a:solidFill>
                  <a:srgbClr val="FFFF00"/>
                </a:solidFill>
                <a:latin typeface="Arial" charset="0"/>
              </a:rPr>
              <a:t>Descentralização das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 dirty="0">
                <a:solidFill>
                  <a:srgbClr val="FFFF00"/>
                </a:solidFill>
                <a:latin typeface="Arial" charset="0"/>
              </a:rPr>
              <a:t>Atividades da ARH</a:t>
            </a:r>
          </a:p>
        </p:txBody>
      </p:sp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1"/>
          <p:cNvSpPr txBox="1">
            <a:spLocks noChangeArrowheads="1"/>
          </p:cNvSpPr>
          <p:nvPr/>
        </p:nvSpPr>
        <p:spPr bwMode="auto">
          <a:xfrm>
            <a:off x="250825" y="260648"/>
            <a:ext cx="8642350" cy="4108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73038" indent="-173038" eaLnBrk="0" hangingPunct="0">
              <a:spcBef>
                <a:spcPts val="800"/>
              </a:spcBef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3200">
                <a:solidFill>
                  <a:srgbClr val="000000"/>
                </a:solidFill>
                <a:latin typeface="Arial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800">
                <a:solidFill>
                  <a:srgbClr val="000000"/>
                </a:solidFill>
                <a:latin typeface="Arial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400">
                <a:solidFill>
                  <a:srgbClr val="000000"/>
                </a:solidFill>
                <a:latin typeface="Arial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</a:tabLst>
              <a:defRPr sz="2000">
                <a:solidFill>
                  <a:srgbClr val="000000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Wingdings" charset="2"/>
              <a:buChar char=""/>
              <a:tabLst>
                <a:tab pos="8972550" algn="l"/>
                <a:tab pos="9886950" algn="l"/>
              </a:tabLst>
            </a:pPr>
            <a:r>
              <a:rPr lang="pt-BR" altLang="pt-BR" sz="1700" b="1" dirty="0">
                <a:solidFill>
                  <a:schemeClr val="tx1"/>
                </a:solidFill>
              </a:rPr>
              <a:t>A ideia de </a:t>
            </a:r>
            <a:r>
              <a:rPr lang="pt-BR" altLang="pt-BR" sz="1700" b="1" dirty="0">
                <a:solidFill>
                  <a:srgbClr val="C00000"/>
                </a:solidFill>
              </a:rPr>
              <a:t>descentralizar as atribuições do departamento de RH </a:t>
            </a:r>
            <a:r>
              <a:rPr lang="pt-BR" altLang="pt-BR" sz="1700" b="1" dirty="0">
                <a:solidFill>
                  <a:schemeClr val="tx1"/>
                </a:solidFill>
              </a:rPr>
              <a:t>foi estimulada pela necessidade das organizações de melhorar a sua eficácia, de reduzir custos na Administração de RH, e de aproximar as decisões sobre os indivíduos do contexto específico no qual trabalham.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Wingdings" charset="2"/>
              <a:buChar char=""/>
              <a:tabLst>
                <a:tab pos="8972550" algn="l"/>
                <a:tab pos="9886950" algn="l"/>
              </a:tabLst>
            </a:pPr>
            <a:r>
              <a:rPr lang="pt-BR" altLang="pt-BR" sz="1700" b="1" dirty="0">
                <a:solidFill>
                  <a:schemeClr val="tx1"/>
                </a:solidFill>
              </a:rPr>
              <a:t>Isso gerou um processo de </a:t>
            </a:r>
            <a:r>
              <a:rPr lang="pt-BR" altLang="pt-BR" sz="1700" b="1" dirty="0">
                <a:solidFill>
                  <a:srgbClr val="C00000"/>
                </a:solidFill>
              </a:rPr>
              <a:t>atribuir as atividades e responsabilidades de RH para os próprios departamentos</a:t>
            </a:r>
            <a:r>
              <a:rPr lang="pt-BR" altLang="pt-BR" sz="1700" b="1" dirty="0">
                <a:solidFill>
                  <a:schemeClr val="tx1"/>
                </a:solidFill>
              </a:rPr>
              <a:t>, assim como para terceiros, como prestadores de serviço, consultores, terceirizados, etc.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C000"/>
              </a:buClr>
              <a:buFont typeface="Wingdings" charset="2"/>
              <a:buChar char=""/>
              <a:tabLst>
                <a:tab pos="8972550" algn="l"/>
                <a:tab pos="9886950" algn="l"/>
              </a:tabLst>
            </a:pPr>
            <a:r>
              <a:rPr lang="pt-BR" altLang="pt-BR" sz="1700" b="1" dirty="0">
                <a:solidFill>
                  <a:schemeClr val="tx1"/>
                </a:solidFill>
              </a:rPr>
              <a:t>Agora, </a:t>
            </a:r>
            <a:r>
              <a:rPr lang="pt-BR" altLang="pt-BR" sz="1700" b="1" dirty="0">
                <a:solidFill>
                  <a:srgbClr val="C00000"/>
                </a:solidFill>
              </a:rPr>
              <a:t>a área de RH deve se concentrar em aspectos considerados estratégicos para a organização</a:t>
            </a:r>
            <a:r>
              <a:rPr lang="pt-BR" altLang="pt-BR" sz="1700" b="1" dirty="0">
                <a:solidFill>
                  <a:schemeClr val="tx1"/>
                </a:solidFill>
              </a:rPr>
              <a:t>, como o treinamento, desenvolvimento e educação corporativa, a gestão do desempenho, a remuneração e os incentivos, o engajamento dos indivíduos nas metas, a elevação da satisfação no trabalho, o reconhecimento e a valorização do indivíduo no trabalho, o estímulo à retenção de pessoal qualificado, e, a identificação e a gestão das habilidades e competências individuais e coletivas.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63B9664-9A38-EA0F-E81C-588FB6AA6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720" y="4365104"/>
            <a:ext cx="4040560" cy="2482058"/>
          </a:xfrm>
          <a:prstGeom prst="rect">
            <a:avLst/>
          </a:prstGeom>
        </p:spPr>
      </p:pic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1"/>
          <p:cNvSpPr txBox="1">
            <a:spLocks noChangeArrowheads="1"/>
          </p:cNvSpPr>
          <p:nvPr/>
        </p:nvSpPr>
        <p:spPr bwMode="auto">
          <a:xfrm>
            <a:off x="253452" y="764704"/>
            <a:ext cx="8570913" cy="468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65113" indent="-265113" eaLnBrk="0" hangingPunct="0">
              <a:spcBef>
                <a:spcPts val="8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5025" algn="l"/>
                <a:tab pos="1749425" algn="l"/>
                <a:tab pos="2663825" algn="l"/>
                <a:tab pos="3578225" algn="l"/>
                <a:tab pos="4492625" algn="l"/>
                <a:tab pos="5407025" algn="l"/>
                <a:tab pos="6321425" algn="l"/>
                <a:tab pos="7235825" algn="l"/>
                <a:tab pos="8150225" algn="l"/>
                <a:tab pos="9064625" algn="l"/>
                <a:tab pos="9979025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"/>
              <a:tabLst>
                <a:tab pos="9064625" algn="l"/>
                <a:tab pos="9979025" algn="l"/>
              </a:tabLst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</a:rPr>
              <a:t>Assim, começou a ocorrer o gradativo </a:t>
            </a:r>
            <a:r>
              <a:rPr lang="pt-PT" altLang="pt-BR" sz="1800" b="1" dirty="0">
                <a:solidFill>
                  <a:srgbClr val="FFFF00"/>
                </a:solidFill>
                <a:latin typeface="Arial" charset="0"/>
              </a:rPr>
              <a:t>enxugamento da própria área de RH</a:t>
            </a:r>
            <a:r>
              <a:rPr lang="pt-PT" altLang="pt-BR" sz="1800" b="1" dirty="0">
                <a:solidFill>
                  <a:srgbClr val="FFFFFF"/>
                </a:solidFill>
                <a:latin typeface="Arial" charset="0"/>
              </a:rPr>
              <a:t>, transferindo as decisões e as atividades típicas de RH para a gerência de linha (</a:t>
            </a:r>
            <a:r>
              <a:rPr lang="pt-BR" altLang="pt-BR" sz="1800" b="1" dirty="0">
                <a:solidFill>
                  <a:srgbClr val="FFFFFF"/>
                </a:solidFill>
                <a:latin typeface="Arial" charset="0"/>
              </a:rPr>
              <a:t>RH incorporado / descentralizado), assim como para outras instâncias, como consultores externos e terceirizados.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"/>
              <a:tabLst>
                <a:tab pos="9064625" algn="l"/>
                <a:tab pos="9979025" algn="l"/>
              </a:tabLst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Por uma lado, os profissionais de RH de uma organização </a:t>
            </a:r>
            <a:r>
              <a:rPr lang="pt-PT" altLang="pt-BR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possuem responsabilidade e autoridade específicas </a:t>
            </a: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para garantir que os resultados provenientes do desempenho de seus papéis e atividades sejam alcançados.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"/>
              <a:tabLst>
                <a:tab pos="9064625" algn="l"/>
                <a:tab pos="9979025" algn="l"/>
              </a:tabLst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Por outro lado, a </a:t>
            </a:r>
            <a:r>
              <a:rPr lang="pt-PT" altLang="pt-BR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realização </a:t>
            </a: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das metas de RH, e a </a:t>
            </a:r>
            <a:r>
              <a:rPr lang="pt-PT" altLang="pt-BR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concepção </a:t>
            </a: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dos processos para atingir as metas de RH, se tornaram questões distintas.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"/>
              <a:tabLst>
                <a:tab pos="9064625" algn="l"/>
                <a:tab pos="9979025" algn="l"/>
              </a:tabLst>
            </a:pP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Ou seja, </a:t>
            </a:r>
            <a:r>
              <a:rPr lang="pt-PT" altLang="pt-BR" sz="1800" b="1" dirty="0">
                <a:solidFill>
                  <a:srgbClr val="FFFF00"/>
                </a:solidFill>
                <a:latin typeface="Arial" charset="0"/>
                <a:cs typeface="Arial" charset="0"/>
              </a:rPr>
              <a:t>embora caiba aos profissionais de RH a coordenação, o bom desempenho, e a obtenção de resultados da gestão de pessoas, eles não precisam realizar todas as atividades antes destinas a eles</a:t>
            </a:r>
            <a:r>
              <a:rPr lang="pt-PT" altLang="pt-BR" sz="1800" b="1" dirty="0">
                <a:solidFill>
                  <a:srgbClr val="FFFFFF"/>
                </a:solidFill>
                <a:latin typeface="Arial" charset="0"/>
                <a:cs typeface="Arial" charset="0"/>
              </a:rPr>
              <a:t>. Ou seja, precisam garantir que cada papel ou atividade de RH seja realizado, mas não precisam executar 100% deles.</a:t>
            </a:r>
          </a:p>
        </p:txBody>
      </p:sp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8F004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Object 1"/>
          <p:cNvGraphicFramePr>
            <a:graphicFrameLocks noChangeAspect="1"/>
          </p:cNvGraphicFramePr>
          <p:nvPr/>
        </p:nvGraphicFramePr>
        <p:xfrm>
          <a:off x="1908175" y="1023938"/>
          <a:ext cx="5616575" cy="550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81160" imgH="4837320" progId="">
                  <p:embed/>
                </p:oleObj>
              </mc:Choice>
              <mc:Fallback>
                <p:oleObj r:id="rId3" imgW="3881160" imgH="483732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023938"/>
                        <a:ext cx="5616575" cy="550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099" name="Text Box 2"/>
          <p:cNvSpPr txBox="1">
            <a:spLocks noChangeArrowheads="1"/>
          </p:cNvSpPr>
          <p:nvPr/>
        </p:nvSpPr>
        <p:spPr bwMode="auto">
          <a:xfrm>
            <a:off x="2124075" y="1168400"/>
            <a:ext cx="24495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 b="1">
                <a:solidFill>
                  <a:srgbClr val="FFFFFF"/>
                </a:solidFill>
                <a:latin typeface="Arial" charset="0"/>
                <a:cs typeface="Arial" charset="0"/>
              </a:rPr>
              <a:t>Gerentes de Linha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 b="1">
                <a:solidFill>
                  <a:srgbClr val="FFFFFF"/>
                </a:solidFill>
                <a:latin typeface="Arial" charset="0"/>
                <a:cs typeface="Arial" charset="0"/>
              </a:rPr>
              <a:t>50%</a:t>
            </a:r>
          </a:p>
        </p:txBody>
      </p:sp>
      <p:sp>
        <p:nvSpPr>
          <p:cNvPr id="132100" name="Text Box 3"/>
          <p:cNvSpPr txBox="1">
            <a:spLocks noChangeArrowheads="1"/>
          </p:cNvSpPr>
          <p:nvPr/>
        </p:nvSpPr>
        <p:spPr bwMode="auto">
          <a:xfrm>
            <a:off x="4694238" y="1816100"/>
            <a:ext cx="201612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 b="1">
                <a:solidFill>
                  <a:srgbClr val="FFFFFF"/>
                </a:solidFill>
                <a:latin typeface="Arial" charset="0"/>
                <a:cs typeface="Arial" charset="0"/>
              </a:rPr>
              <a:t>Gerentes de Linha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 b="1">
                <a:solidFill>
                  <a:srgbClr val="FFFFFF"/>
                </a:solidFill>
                <a:latin typeface="Arial" charset="0"/>
                <a:cs typeface="Arial" charset="0"/>
              </a:rPr>
              <a:t>40%</a:t>
            </a:r>
          </a:p>
        </p:txBody>
      </p:sp>
      <p:sp>
        <p:nvSpPr>
          <p:cNvPr id="132101" name="Text Box 4"/>
          <p:cNvSpPr txBox="1">
            <a:spLocks noChangeArrowheads="1"/>
          </p:cNvSpPr>
          <p:nvPr/>
        </p:nvSpPr>
        <p:spPr bwMode="auto">
          <a:xfrm>
            <a:off x="4808538" y="4408488"/>
            <a:ext cx="2016125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 b="1">
                <a:solidFill>
                  <a:srgbClr val="FFFFFF"/>
                </a:solidFill>
                <a:latin typeface="Arial" charset="0"/>
                <a:cs typeface="Arial" charset="0"/>
              </a:rPr>
              <a:t>Gerentes de Linha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 b="1">
                <a:solidFill>
                  <a:srgbClr val="FFFFFF"/>
                </a:solidFill>
                <a:latin typeface="Arial" charset="0"/>
                <a:cs typeface="Arial" charset="0"/>
              </a:rPr>
              <a:t>60%</a:t>
            </a:r>
          </a:p>
        </p:txBody>
      </p:sp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4705350" y="1014413"/>
            <a:ext cx="266382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 b="1">
                <a:solidFill>
                  <a:srgbClr val="FFFFFF"/>
                </a:solidFill>
                <a:latin typeface="Arial" charset="0"/>
                <a:cs typeface="Arial" charset="0"/>
              </a:rPr>
              <a:t>Consultor Externo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 b="1">
                <a:solidFill>
                  <a:srgbClr val="FFFFFF"/>
                </a:solidFill>
                <a:latin typeface="Arial" charset="0"/>
                <a:cs typeface="Arial" charset="0"/>
              </a:rPr>
              <a:t>30%</a:t>
            </a:r>
          </a:p>
        </p:txBody>
      </p:sp>
      <p:sp>
        <p:nvSpPr>
          <p:cNvPr id="132103" name="Text Box 6"/>
          <p:cNvSpPr txBox="1">
            <a:spLocks noChangeArrowheads="1"/>
          </p:cNvSpPr>
          <p:nvPr/>
        </p:nvSpPr>
        <p:spPr bwMode="auto">
          <a:xfrm>
            <a:off x="2052638" y="6007100"/>
            <a:ext cx="2663825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 b="1">
                <a:solidFill>
                  <a:srgbClr val="FFFFFF"/>
                </a:solidFill>
                <a:latin typeface="Arial" charset="0"/>
                <a:cs typeface="Arial" charset="0"/>
              </a:rPr>
              <a:t>Software 20%</a:t>
            </a:r>
          </a:p>
        </p:txBody>
      </p:sp>
      <p:sp>
        <p:nvSpPr>
          <p:cNvPr id="132104" name="Text Box 7"/>
          <p:cNvSpPr txBox="1">
            <a:spLocks noChangeArrowheads="1"/>
          </p:cNvSpPr>
          <p:nvPr/>
        </p:nvSpPr>
        <p:spPr bwMode="auto">
          <a:xfrm>
            <a:off x="2349500" y="5468938"/>
            <a:ext cx="2520950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 b="1">
                <a:solidFill>
                  <a:srgbClr val="FFFFFF"/>
                </a:solidFill>
                <a:latin typeface="Arial" charset="0"/>
                <a:cs typeface="Arial" charset="0"/>
              </a:rPr>
              <a:t>Terceirização 30%</a:t>
            </a:r>
          </a:p>
        </p:txBody>
      </p:sp>
      <p:sp>
        <p:nvSpPr>
          <p:cNvPr id="132105" name="Text Box 8"/>
          <p:cNvSpPr txBox="1">
            <a:spLocks noChangeArrowheads="1"/>
          </p:cNvSpPr>
          <p:nvPr/>
        </p:nvSpPr>
        <p:spPr bwMode="auto">
          <a:xfrm>
            <a:off x="3028950" y="4048125"/>
            <a:ext cx="1728788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 b="1">
                <a:solidFill>
                  <a:srgbClr val="FFFFFF"/>
                </a:solidFill>
                <a:latin typeface="Arial" charset="0"/>
                <a:cs typeface="Arial" charset="0"/>
              </a:rPr>
              <a:t>Gerentes de Linha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 b="1">
                <a:solidFill>
                  <a:srgbClr val="FFFFFF"/>
                </a:solidFill>
                <a:latin typeface="Arial" charset="0"/>
                <a:cs typeface="Arial" charset="0"/>
              </a:rPr>
              <a:t>50%</a:t>
            </a:r>
          </a:p>
        </p:txBody>
      </p:sp>
      <p:sp>
        <p:nvSpPr>
          <p:cNvPr id="132106" name="Text Box 9"/>
          <p:cNvSpPr txBox="1">
            <a:spLocks noChangeArrowheads="1"/>
          </p:cNvSpPr>
          <p:nvPr/>
        </p:nvSpPr>
        <p:spPr bwMode="auto">
          <a:xfrm>
            <a:off x="4500563" y="3884613"/>
            <a:ext cx="14398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900" b="1">
                <a:solidFill>
                  <a:srgbClr val="FFFFFF"/>
                </a:solidFill>
                <a:latin typeface="Arial" charset="0"/>
                <a:cs typeface="Arial" charset="0"/>
              </a:rPr>
              <a:t>RH 20%</a:t>
            </a:r>
          </a:p>
        </p:txBody>
      </p:sp>
      <p:sp>
        <p:nvSpPr>
          <p:cNvPr id="132107" name="Text Box 10"/>
          <p:cNvSpPr txBox="1">
            <a:spLocks noChangeArrowheads="1"/>
          </p:cNvSpPr>
          <p:nvPr/>
        </p:nvSpPr>
        <p:spPr bwMode="auto">
          <a:xfrm>
            <a:off x="4500563" y="3113088"/>
            <a:ext cx="14398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900" b="1">
                <a:solidFill>
                  <a:srgbClr val="FFFFFF"/>
                </a:solidFill>
                <a:latin typeface="Arial" charset="0"/>
                <a:cs typeface="Arial" charset="0"/>
              </a:rPr>
              <a:t>RH 30%</a:t>
            </a:r>
          </a:p>
        </p:txBody>
      </p:sp>
      <p:sp>
        <p:nvSpPr>
          <p:cNvPr id="132108" name="Text Box 11"/>
          <p:cNvSpPr txBox="1">
            <a:spLocks noChangeArrowheads="1"/>
          </p:cNvSpPr>
          <p:nvPr/>
        </p:nvSpPr>
        <p:spPr bwMode="auto">
          <a:xfrm>
            <a:off x="3162300" y="2732088"/>
            <a:ext cx="143986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1900" b="1">
                <a:solidFill>
                  <a:srgbClr val="FFFFFF"/>
                </a:solidFill>
                <a:latin typeface="Arial" charset="0"/>
                <a:cs typeface="Arial" charset="0"/>
              </a:rPr>
              <a:t>RH 50%</a:t>
            </a:r>
          </a:p>
        </p:txBody>
      </p:sp>
      <p:sp>
        <p:nvSpPr>
          <p:cNvPr id="132109" name="Text Box 12"/>
          <p:cNvSpPr txBox="1">
            <a:spLocks noChangeArrowheads="1"/>
          </p:cNvSpPr>
          <p:nvPr/>
        </p:nvSpPr>
        <p:spPr bwMode="auto">
          <a:xfrm>
            <a:off x="4778375" y="5992813"/>
            <a:ext cx="26638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2000" b="1">
                <a:solidFill>
                  <a:srgbClr val="FFFFFF"/>
                </a:solidFill>
                <a:latin typeface="Arial" charset="0"/>
                <a:cs typeface="Arial" charset="0"/>
              </a:rPr>
              <a:t>Empregados 20%</a:t>
            </a:r>
          </a:p>
        </p:txBody>
      </p:sp>
      <p:sp>
        <p:nvSpPr>
          <p:cNvPr id="132110" name="Text Box 13"/>
          <p:cNvSpPr txBox="1">
            <a:spLocks noChangeArrowheads="1"/>
          </p:cNvSpPr>
          <p:nvPr/>
        </p:nvSpPr>
        <p:spPr bwMode="auto">
          <a:xfrm>
            <a:off x="1763713" y="404813"/>
            <a:ext cx="5903912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1250"/>
              </a:spcBef>
              <a:buClrTx/>
              <a:buFontTx/>
              <a:buNone/>
            </a:pPr>
            <a:r>
              <a:rPr lang="pt-BR" altLang="pt-BR" sz="2000" b="1">
                <a:solidFill>
                  <a:srgbClr val="FFFF00"/>
                </a:solidFill>
                <a:latin typeface="Arial" charset="0"/>
              </a:rPr>
              <a:t>EXEMPLOS DE DESCENTRALIZAÇÃO DE RH</a:t>
            </a:r>
          </a:p>
        </p:txBody>
      </p:sp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50000">
              <a:srgbClr val="660066"/>
            </a:gs>
            <a:gs pos="100000">
              <a:srgbClr val="0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881063" y="2276475"/>
            <a:ext cx="7435850" cy="17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pt-BR" altLang="pt-BR" sz="4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Sub-Sistemas da ARH</a:t>
            </a:r>
          </a:p>
        </p:txBody>
      </p:sp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A128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"/>
          <p:cNvSpPr>
            <a:spLocks noChangeArrowheads="1"/>
          </p:cNvSpPr>
          <p:nvPr/>
        </p:nvSpPr>
        <p:spPr bwMode="auto">
          <a:xfrm>
            <a:off x="323850" y="595313"/>
            <a:ext cx="8424863" cy="568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84163" indent="-284163" eaLnBrk="0" hangingPunct="0">
              <a:spcBef>
                <a:spcPts val="800"/>
              </a:spcBef>
              <a:tabLst>
                <a:tab pos="284163" algn="l"/>
                <a:tab pos="1198563" algn="l"/>
                <a:tab pos="2112963" algn="l"/>
                <a:tab pos="3027363" algn="l"/>
                <a:tab pos="3941763" algn="l"/>
                <a:tab pos="4856163" algn="l"/>
                <a:tab pos="5770563" algn="l"/>
                <a:tab pos="6684963" algn="l"/>
                <a:tab pos="7599363" algn="l"/>
                <a:tab pos="8513763" algn="l"/>
                <a:tab pos="9428163" algn="l"/>
                <a:tab pos="10342563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284163" algn="l"/>
                <a:tab pos="1198563" algn="l"/>
                <a:tab pos="2112963" algn="l"/>
                <a:tab pos="3027363" algn="l"/>
                <a:tab pos="3941763" algn="l"/>
                <a:tab pos="4856163" algn="l"/>
                <a:tab pos="5770563" algn="l"/>
                <a:tab pos="6684963" algn="l"/>
                <a:tab pos="7599363" algn="l"/>
                <a:tab pos="8513763" algn="l"/>
                <a:tab pos="9428163" algn="l"/>
                <a:tab pos="10342563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284163" algn="l"/>
                <a:tab pos="1198563" algn="l"/>
                <a:tab pos="2112963" algn="l"/>
                <a:tab pos="3027363" algn="l"/>
                <a:tab pos="3941763" algn="l"/>
                <a:tab pos="4856163" algn="l"/>
                <a:tab pos="5770563" algn="l"/>
                <a:tab pos="6684963" algn="l"/>
                <a:tab pos="7599363" algn="l"/>
                <a:tab pos="8513763" algn="l"/>
                <a:tab pos="9428163" algn="l"/>
                <a:tab pos="103425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284163" algn="l"/>
                <a:tab pos="1198563" algn="l"/>
                <a:tab pos="2112963" algn="l"/>
                <a:tab pos="3027363" algn="l"/>
                <a:tab pos="3941763" algn="l"/>
                <a:tab pos="4856163" algn="l"/>
                <a:tab pos="5770563" algn="l"/>
                <a:tab pos="6684963" algn="l"/>
                <a:tab pos="7599363" algn="l"/>
                <a:tab pos="8513763" algn="l"/>
                <a:tab pos="9428163" algn="l"/>
                <a:tab pos="103425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284163" algn="l"/>
                <a:tab pos="1198563" algn="l"/>
                <a:tab pos="2112963" algn="l"/>
                <a:tab pos="3027363" algn="l"/>
                <a:tab pos="3941763" algn="l"/>
                <a:tab pos="4856163" algn="l"/>
                <a:tab pos="5770563" algn="l"/>
                <a:tab pos="6684963" algn="l"/>
                <a:tab pos="7599363" algn="l"/>
                <a:tab pos="8513763" algn="l"/>
                <a:tab pos="9428163" algn="l"/>
                <a:tab pos="103425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84163" algn="l"/>
                <a:tab pos="1198563" algn="l"/>
                <a:tab pos="2112963" algn="l"/>
                <a:tab pos="3027363" algn="l"/>
                <a:tab pos="3941763" algn="l"/>
                <a:tab pos="4856163" algn="l"/>
                <a:tab pos="5770563" algn="l"/>
                <a:tab pos="6684963" algn="l"/>
                <a:tab pos="7599363" algn="l"/>
                <a:tab pos="8513763" algn="l"/>
                <a:tab pos="9428163" algn="l"/>
                <a:tab pos="103425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84163" algn="l"/>
                <a:tab pos="1198563" algn="l"/>
                <a:tab pos="2112963" algn="l"/>
                <a:tab pos="3027363" algn="l"/>
                <a:tab pos="3941763" algn="l"/>
                <a:tab pos="4856163" algn="l"/>
                <a:tab pos="5770563" algn="l"/>
                <a:tab pos="6684963" algn="l"/>
                <a:tab pos="7599363" algn="l"/>
                <a:tab pos="8513763" algn="l"/>
                <a:tab pos="9428163" algn="l"/>
                <a:tab pos="103425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84163" algn="l"/>
                <a:tab pos="1198563" algn="l"/>
                <a:tab pos="2112963" algn="l"/>
                <a:tab pos="3027363" algn="l"/>
                <a:tab pos="3941763" algn="l"/>
                <a:tab pos="4856163" algn="l"/>
                <a:tab pos="5770563" algn="l"/>
                <a:tab pos="6684963" algn="l"/>
                <a:tab pos="7599363" algn="l"/>
                <a:tab pos="8513763" algn="l"/>
                <a:tab pos="9428163" algn="l"/>
                <a:tab pos="103425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84163" algn="l"/>
                <a:tab pos="1198563" algn="l"/>
                <a:tab pos="2112963" algn="l"/>
                <a:tab pos="3027363" algn="l"/>
                <a:tab pos="3941763" algn="l"/>
                <a:tab pos="4856163" algn="l"/>
                <a:tab pos="5770563" algn="l"/>
                <a:tab pos="6684963" algn="l"/>
                <a:tab pos="7599363" algn="l"/>
                <a:tab pos="8513763" algn="l"/>
                <a:tab pos="9428163" algn="l"/>
                <a:tab pos="103425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"/>
            </a:pPr>
            <a:r>
              <a:rPr lang="pt-BR" altLang="pt-BR" sz="1900" b="1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A ARH é </a:t>
            </a:r>
            <a:r>
              <a:rPr lang="pt-BR" altLang="pt-BR" sz="1900" b="1">
                <a:solidFill>
                  <a:srgbClr val="FFFF00"/>
                </a:solidFill>
                <a:latin typeface="Arial" charset="0"/>
                <a:cs typeface="Times New Roman" pitchFamily="16" charset="0"/>
              </a:rPr>
              <a:t>subdividida em sub-sistemas ou processos especializados</a:t>
            </a:r>
            <a:r>
              <a:rPr lang="pt-BR" altLang="pt-BR" sz="1900" b="1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"/>
            </a:pPr>
            <a:r>
              <a:rPr lang="pt-BR" altLang="pt-BR" sz="1900" b="1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Essa divisão é necessária, pois as </a:t>
            </a:r>
            <a:r>
              <a:rPr lang="pt-BR" altLang="pt-BR" sz="1900" b="1">
                <a:solidFill>
                  <a:srgbClr val="FFFF00"/>
                </a:solidFill>
                <a:latin typeface="Arial" charset="0"/>
                <a:cs typeface="Times New Roman" pitchFamily="16" charset="0"/>
              </a:rPr>
              <a:t>atividades</a:t>
            </a:r>
            <a:r>
              <a:rPr lang="pt-BR" altLang="pt-BR" sz="1900" b="1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 realizadas pelo departamento de RH </a:t>
            </a:r>
            <a:r>
              <a:rPr lang="pt-BR" altLang="pt-BR" sz="1900" b="1">
                <a:solidFill>
                  <a:srgbClr val="FFFF00"/>
                </a:solidFill>
                <a:latin typeface="Arial" charset="0"/>
                <a:cs typeface="Times New Roman" pitchFamily="16" charset="0"/>
              </a:rPr>
              <a:t>são diversas </a:t>
            </a:r>
            <a:r>
              <a:rPr lang="pt-BR" altLang="pt-BR" sz="1900" b="1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e </a:t>
            </a:r>
            <a:r>
              <a:rPr lang="pt-BR" altLang="pt-BR" sz="1900" b="1">
                <a:solidFill>
                  <a:srgbClr val="FFFF00"/>
                </a:solidFill>
                <a:latin typeface="Arial" charset="0"/>
                <a:cs typeface="Times New Roman" pitchFamily="16" charset="0"/>
              </a:rPr>
              <a:t>exigem especialização técnica </a:t>
            </a:r>
            <a:r>
              <a:rPr lang="pt-BR" altLang="pt-BR" sz="1900" b="1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para atuar com cada uma delas</a:t>
            </a:r>
            <a:r>
              <a:rPr lang="pt-PT" altLang="pt-BR" sz="1900" b="1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"/>
            </a:pPr>
            <a:r>
              <a:rPr lang="pt-BR" altLang="pt-BR" sz="1900" b="1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Estes sub-sistemas de RH </a:t>
            </a:r>
            <a:r>
              <a:rPr lang="pt-BR" altLang="pt-BR" sz="1900" b="1">
                <a:solidFill>
                  <a:srgbClr val="FFFF00"/>
                </a:solidFill>
                <a:latin typeface="Arial" charset="0"/>
                <a:cs typeface="Times New Roman" pitchFamily="16" charset="0"/>
              </a:rPr>
              <a:t>agrupam atividades qualitativamente semelhantes</a:t>
            </a:r>
            <a:r>
              <a:rPr lang="pt-BR" altLang="pt-BR" sz="1900" b="1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, ou que, atendem a certas necessidades específicas.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"/>
            </a:pPr>
            <a:r>
              <a:rPr lang="pt-PT" altLang="pt-BR" sz="1900" b="1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Normalmente, </a:t>
            </a:r>
            <a:r>
              <a:rPr lang="pt-PT" altLang="pt-BR" sz="1900" b="1">
                <a:solidFill>
                  <a:srgbClr val="FFFF00"/>
                </a:solidFill>
                <a:latin typeface="Arial" charset="0"/>
                <a:cs typeface="Times New Roman" pitchFamily="16" charset="0"/>
              </a:rPr>
              <a:t>os profissionais de RH se qualificam e se dedicam para atuar especificamente em um </a:t>
            </a:r>
            <a:r>
              <a:rPr lang="pt-BR" altLang="pt-BR" sz="1900" b="1">
                <a:solidFill>
                  <a:srgbClr val="FFFF00"/>
                </a:solidFill>
                <a:latin typeface="Arial" charset="0"/>
                <a:cs typeface="Times New Roman" pitchFamily="16" charset="0"/>
              </a:rPr>
              <a:t>sub-sistema ou processo de RH</a:t>
            </a:r>
            <a:r>
              <a:rPr lang="pt-BR" altLang="pt-BR" sz="1900" b="1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, dedicando-se, somente a um deles.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"/>
            </a:pPr>
            <a:r>
              <a:rPr lang="pt-BR" altLang="pt-BR" sz="1900" b="1">
                <a:solidFill>
                  <a:srgbClr val="FFFFFF"/>
                </a:solidFill>
                <a:latin typeface="Arial" charset="0"/>
                <a:cs typeface="Times New Roman" pitchFamily="16" charset="0"/>
              </a:rPr>
              <a:t>Idealmente, os sub-sistemas da ARH </a:t>
            </a:r>
            <a:r>
              <a:rPr lang="pt-BR" altLang="pt-BR" sz="1900" b="1">
                <a:solidFill>
                  <a:srgbClr val="FFFF00"/>
                </a:solidFill>
                <a:latin typeface="Arial" charset="0"/>
                <a:cs typeface="Times New Roman" pitchFamily="16" charset="0"/>
              </a:rPr>
              <a:t>devem ser conduzidos de forma </a:t>
            </a:r>
            <a:r>
              <a:rPr lang="pt-BR" altLang="pt-BR" sz="1900" b="1">
                <a:solidFill>
                  <a:srgbClr val="FFFF00"/>
                </a:solidFill>
                <a:latin typeface="Arial" charset="0"/>
                <a:cs typeface="Arial" charset="0"/>
              </a:rPr>
              <a:t>integrada</a:t>
            </a:r>
            <a:r>
              <a:rPr lang="pt-BR" altLang="pt-BR" sz="1900" b="1">
                <a:solidFill>
                  <a:srgbClr val="FFFFFF"/>
                </a:solidFill>
                <a:latin typeface="Arial" charset="0"/>
                <a:cs typeface="Arial" charset="0"/>
              </a:rPr>
              <a:t>, de tal maneira que se interpenetram e se influenciam reciprocamente, pois cada processo tende a favorecer ou a prejudicar os demais, quando bem ou mal utilizado.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Clr>
                <a:srgbClr val="FFCC00"/>
              </a:buClr>
              <a:buFont typeface="Wingdings" charset="2"/>
              <a:buChar char=""/>
            </a:pPr>
            <a:r>
              <a:rPr lang="pt-BR" altLang="pt-BR" sz="1900" b="1">
                <a:solidFill>
                  <a:srgbClr val="FFFFFF"/>
                </a:solidFill>
                <a:latin typeface="Arial" charset="0"/>
                <a:cs typeface="Arial" charset="0"/>
              </a:rPr>
              <a:t>Além do mais, todos os </a:t>
            </a:r>
            <a:r>
              <a:rPr lang="pt-BR" altLang="pt-BR" sz="1900" b="1">
                <a:solidFill>
                  <a:srgbClr val="FFFF00"/>
                </a:solidFill>
                <a:latin typeface="Arial" charset="0"/>
                <a:cs typeface="Arial" charset="0"/>
              </a:rPr>
              <a:t>processos da ARH são desenhados de acordo com as exigências das influências externas e das influências internas</a:t>
            </a:r>
            <a:r>
              <a:rPr lang="pt-BR" altLang="pt-BR" sz="1900" b="1">
                <a:solidFill>
                  <a:srgbClr val="FFFFFF"/>
                </a:solidFill>
                <a:latin typeface="Arial" charset="0"/>
                <a:cs typeface="Arial" charset="0"/>
              </a:rPr>
              <a:t>, devendo atuar como um sistema aberto e dinâmico.</a:t>
            </a:r>
          </a:p>
        </p:txBody>
      </p:sp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300"/>
            </a:gs>
            <a:gs pos="46001">
              <a:srgbClr val="003300"/>
            </a:gs>
            <a:gs pos="100000">
              <a:srgbClr val="156B1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>
            <a:extLst>
              <a:ext uri="{FF2B5EF4-FFF2-40B4-BE49-F238E27FC236}">
                <a16:creationId xmlns:a16="http://schemas.microsoft.com/office/drawing/2014/main" id="{6EFD10C5-C629-301F-3F20-BCBAE3233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525463"/>
            <a:ext cx="8501062" cy="5639841"/>
          </a:xfrm>
        </p:spPr>
        <p:txBody>
          <a:bodyPr/>
          <a:lstStyle/>
          <a:p>
            <a:pPr marL="182563" indent="-182563" eaLnBrk="1" hangingPunct="1">
              <a:lnSpc>
                <a:spcPct val="90000"/>
              </a:lnSpc>
              <a:spcAft>
                <a:spcPct val="20000"/>
              </a:spcAft>
              <a:buClr>
                <a:srgbClr val="FFFF00"/>
              </a:buClr>
              <a:buFont typeface="Wingdings" pitchFamily="2" charset="2"/>
              <a:buChar char="§"/>
              <a:defRPr/>
            </a:pPr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As </a:t>
            </a:r>
            <a:r>
              <a:rPr lang="pt-BR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organizações</a:t>
            </a:r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são arranjos ou grupos sociais estruturados racionalmente, nos quais ocorre a </a:t>
            </a:r>
            <a:r>
              <a:rPr lang="pt-BR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distribuição de papéis e funções individuais</a:t>
            </a:r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desenhados para o alcance de objetivos definidos, estabelecendo responsabilidades, direitos e deveres, mais ou menos explícitos para os indivíduos, estabelecendo vínculos formais entre eles. </a:t>
            </a:r>
          </a:p>
          <a:p>
            <a:pPr marL="182563" indent="-182563" eaLnBrk="1" hangingPunct="1">
              <a:lnSpc>
                <a:spcPct val="90000"/>
              </a:lnSpc>
              <a:spcAft>
                <a:spcPct val="20000"/>
              </a:spcAft>
              <a:buClr>
                <a:srgbClr val="FFFF00"/>
              </a:buClr>
              <a:buFont typeface="Wingdings" pitchFamily="2" charset="2"/>
              <a:buChar char="§"/>
              <a:defRPr/>
            </a:pPr>
            <a:r>
              <a:rPr lang="pt-BR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Em uma organização a presença e ação de cada indivíduo interfere no alcance dos objetivos.</a:t>
            </a:r>
          </a:p>
          <a:p>
            <a:pPr marL="182563" indent="-182563" eaLnBrk="1" hangingPunct="1">
              <a:lnSpc>
                <a:spcPct val="90000"/>
              </a:lnSpc>
              <a:spcAft>
                <a:spcPct val="20000"/>
              </a:spcAft>
              <a:buClr>
                <a:srgbClr val="FFFF00"/>
              </a:buClr>
              <a:buFont typeface="Wingdings" pitchFamily="2" charset="2"/>
              <a:buChar char="§"/>
              <a:defRPr/>
            </a:pPr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Em </a:t>
            </a:r>
            <a:r>
              <a:rPr lang="pt-BR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outros arranjos sociais</a:t>
            </a:r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como agrupamentos de indivíduos, manifestações populares, mutirão para apoio, e grupos espontâneos, </a:t>
            </a:r>
            <a:r>
              <a:rPr lang="pt-BR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não há, obrigatoriamente, distribuição de papéis e funções</a:t>
            </a:r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ainda que possa haver um objetivo em comum.</a:t>
            </a:r>
          </a:p>
          <a:p>
            <a:pPr marL="182563" indent="-182563" eaLnBrk="1" hangingPunct="1">
              <a:lnSpc>
                <a:spcPct val="90000"/>
              </a:lnSpc>
              <a:spcAft>
                <a:spcPct val="20000"/>
              </a:spcAft>
              <a:buClr>
                <a:srgbClr val="FFFF00"/>
              </a:buClr>
              <a:buFont typeface="Wingdings" pitchFamily="2" charset="2"/>
              <a:buChar char="§"/>
              <a:defRPr/>
            </a:pPr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Em outros arranjos sociais </a:t>
            </a:r>
            <a:r>
              <a:rPr lang="pt-BR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não há, necessariamente, vínculo entre os indivíduos, e nem necessidade de controle dos indivíduos</a:t>
            </a:r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. </a:t>
            </a:r>
          </a:p>
          <a:p>
            <a:pPr marL="182563" indent="-182563" eaLnBrk="1" hangingPunct="1">
              <a:lnSpc>
                <a:spcPct val="90000"/>
              </a:lnSpc>
              <a:spcAft>
                <a:spcPct val="20000"/>
              </a:spcAft>
              <a:buClr>
                <a:srgbClr val="FFFF00"/>
              </a:buClr>
              <a:buFont typeface="Wingdings" pitchFamily="2" charset="2"/>
              <a:buChar char="§"/>
              <a:defRPr/>
            </a:pPr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Assim, em outros arranjos sociais a presença e ação dos indivíduos não interfere, necessariamente, no alcance dos objetivos.</a:t>
            </a:r>
          </a:p>
          <a:p>
            <a:pPr marL="182563" indent="-182563" eaLnBrk="1" hangingPunct="1">
              <a:lnSpc>
                <a:spcPct val="90000"/>
              </a:lnSpc>
              <a:spcAft>
                <a:spcPct val="20000"/>
              </a:spcAft>
              <a:buClr>
                <a:srgbClr val="FFFF00"/>
              </a:buClr>
              <a:buFont typeface="Wingdings" pitchFamily="2" charset="2"/>
              <a:buChar char="§"/>
              <a:defRPr/>
            </a:pPr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Diante dessa constatação, a </a:t>
            </a:r>
            <a:r>
              <a:rPr lang="pt-BR" sz="1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Administração de Recursos Humanos surgiu, gradualmente, como uma dimensão das funções administrativas clássicas, que visam </a:t>
            </a:r>
            <a:r>
              <a:rPr lang="pt-BR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planejar, organizar, executar e controlar os processos, as pessoas e os recursos na organização</a:t>
            </a:r>
            <a:r>
              <a:rPr lang="pt-BR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buscando atingir os objetivos definidos, e manter a organização viva ao longo do tempo.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8080"/>
            </a:gs>
            <a:gs pos="50000">
              <a:srgbClr val="000000"/>
            </a:gs>
            <a:gs pos="100000">
              <a:srgbClr val="00808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0" name="Object 1"/>
          <p:cNvGraphicFramePr>
            <a:graphicFrameLocks noChangeAspect="1"/>
          </p:cNvGraphicFramePr>
          <p:nvPr/>
        </p:nvGraphicFramePr>
        <p:xfrm>
          <a:off x="182563" y="1085850"/>
          <a:ext cx="8618537" cy="324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296200" imgH="3124080" progId="">
                  <p:embed/>
                </p:oleObj>
              </mc:Choice>
              <mc:Fallback>
                <p:oleObj r:id="rId3" imgW="8296200" imgH="312408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1085850"/>
                        <a:ext cx="8618537" cy="324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190500" y="3200400"/>
            <a:ext cx="1295400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1250"/>
              </a:spcBef>
              <a:buClrTx/>
              <a:buFontTx/>
              <a:buNone/>
              <a:defRPr/>
            </a:pPr>
            <a:r>
              <a:rPr lang="pt-BR" altLang="pt-BR" sz="2000" b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  <a:cs typeface="Arial" charset="0"/>
              </a:rPr>
              <a:t>Captar</a:t>
            </a:r>
          </a:p>
          <a:p>
            <a:pPr algn="ctr">
              <a:spcBef>
                <a:spcPts val="1250"/>
              </a:spcBef>
              <a:buClrTx/>
              <a:buFontTx/>
              <a:buNone/>
              <a:defRPr/>
            </a:pPr>
            <a:r>
              <a:rPr lang="pt-BR" altLang="pt-BR" sz="2000" b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  <a:cs typeface="Arial" charset="0"/>
              </a:rPr>
              <a:t>Pessoas</a:t>
            </a:r>
            <a:r>
              <a:rPr lang="pt-BR" altLang="pt-BR" sz="2000" b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1714500" y="3200400"/>
            <a:ext cx="1219200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1250"/>
              </a:spcBef>
              <a:buClrTx/>
              <a:buFontTx/>
              <a:buNone/>
              <a:defRPr/>
            </a:pPr>
            <a:r>
              <a:rPr lang="pt-BR" altLang="pt-BR" sz="2000" b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  <a:cs typeface="Arial" charset="0"/>
              </a:rPr>
              <a:t>Aplicar</a:t>
            </a:r>
          </a:p>
          <a:p>
            <a:pPr algn="ctr">
              <a:spcBef>
                <a:spcPts val="1250"/>
              </a:spcBef>
              <a:buClrTx/>
              <a:buFontTx/>
              <a:buNone/>
              <a:defRPr/>
            </a:pPr>
            <a:r>
              <a:rPr lang="pt-BR" altLang="pt-BR" sz="2000" b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  <a:cs typeface="Arial" charset="0"/>
              </a:rPr>
              <a:t>Pessoas</a:t>
            </a:r>
            <a:r>
              <a:rPr lang="pt-BR" altLang="pt-BR" sz="2000" b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3086100" y="3200400"/>
            <a:ext cx="1371600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1250"/>
              </a:spcBef>
              <a:buClrTx/>
              <a:buFontTx/>
              <a:buNone/>
              <a:defRPr/>
            </a:pPr>
            <a:r>
              <a:rPr lang="pt-BR" altLang="pt-BR" sz="2000" b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  <a:cs typeface="Arial" charset="0"/>
              </a:rPr>
              <a:t>Recomp.</a:t>
            </a:r>
          </a:p>
          <a:p>
            <a:pPr algn="ctr">
              <a:spcBef>
                <a:spcPts val="1250"/>
              </a:spcBef>
              <a:buClrTx/>
              <a:buFontTx/>
              <a:buNone/>
              <a:defRPr/>
            </a:pPr>
            <a:r>
              <a:rPr lang="pt-BR" altLang="pt-BR" sz="2000" b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  <a:cs typeface="Arial" charset="0"/>
              </a:rPr>
              <a:t>Pessoas</a:t>
            </a:r>
            <a:r>
              <a:rPr lang="pt-BR" altLang="pt-BR" sz="2000" b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36197" name="Text Box 5"/>
          <p:cNvSpPr txBox="1">
            <a:spLocks noChangeArrowheads="1"/>
          </p:cNvSpPr>
          <p:nvPr/>
        </p:nvSpPr>
        <p:spPr bwMode="auto">
          <a:xfrm>
            <a:off x="6057900" y="3200400"/>
            <a:ext cx="1295400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1250"/>
              </a:spcBef>
              <a:buClrTx/>
              <a:buFontTx/>
              <a:buNone/>
              <a:defRPr/>
            </a:pPr>
            <a:r>
              <a:rPr lang="pt-BR" altLang="pt-BR" sz="2000" b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  <a:cs typeface="Arial" charset="0"/>
              </a:rPr>
              <a:t>Manter</a:t>
            </a:r>
          </a:p>
          <a:p>
            <a:pPr algn="ctr">
              <a:spcBef>
                <a:spcPts val="1250"/>
              </a:spcBef>
              <a:buClrTx/>
              <a:buFontTx/>
              <a:buNone/>
              <a:defRPr/>
            </a:pPr>
            <a:r>
              <a:rPr lang="pt-BR" altLang="pt-BR" sz="2000" b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  <a:cs typeface="Arial" charset="0"/>
              </a:rPr>
              <a:t>Pessoas</a:t>
            </a:r>
            <a:r>
              <a:rPr lang="pt-BR" altLang="pt-BR" sz="2000" b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7467600" y="3200400"/>
            <a:ext cx="1371600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1250"/>
              </a:spcBef>
              <a:buClrTx/>
              <a:buFontTx/>
              <a:buNone/>
              <a:defRPr/>
            </a:pPr>
            <a:r>
              <a:rPr lang="pt-BR" altLang="pt-BR" sz="2000" b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  <a:cs typeface="Arial" charset="0"/>
              </a:rPr>
              <a:t>Monitorar</a:t>
            </a:r>
          </a:p>
          <a:p>
            <a:pPr algn="ctr">
              <a:spcBef>
                <a:spcPts val="1250"/>
              </a:spcBef>
              <a:buClrTx/>
              <a:buFontTx/>
              <a:buNone/>
              <a:defRPr/>
            </a:pPr>
            <a:r>
              <a:rPr lang="pt-BR" altLang="pt-BR" sz="2000" b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  <a:cs typeface="Arial" charset="0"/>
              </a:rPr>
              <a:t>Pessoas</a:t>
            </a:r>
            <a:r>
              <a:rPr lang="pt-BR" altLang="pt-BR" sz="2000" b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4514850" y="3200400"/>
            <a:ext cx="1447800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1250"/>
              </a:spcBef>
              <a:buClrTx/>
              <a:buFontTx/>
              <a:buNone/>
              <a:defRPr/>
            </a:pPr>
            <a:r>
              <a:rPr lang="pt-BR" altLang="pt-BR" sz="2000" b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  <a:cs typeface="Arial" charset="0"/>
              </a:rPr>
              <a:t>Desenvol.</a:t>
            </a:r>
          </a:p>
          <a:p>
            <a:pPr algn="ctr">
              <a:spcBef>
                <a:spcPts val="1250"/>
              </a:spcBef>
              <a:buClrTx/>
              <a:buFontTx/>
              <a:buNone/>
              <a:defRPr/>
            </a:pPr>
            <a:r>
              <a:rPr lang="pt-BR" altLang="pt-BR" sz="2000" b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  <a:cs typeface="Arial" charset="0"/>
              </a:rPr>
              <a:t>Pessoas</a:t>
            </a:r>
            <a:r>
              <a:rPr lang="pt-BR" altLang="pt-BR" sz="2000" b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3924300" y="1447800"/>
            <a:ext cx="1143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spcBef>
                <a:spcPts val="1750"/>
              </a:spcBef>
              <a:buClrTx/>
              <a:buFontTx/>
              <a:buNone/>
              <a:defRPr/>
            </a:pPr>
            <a:r>
              <a:rPr lang="pt-BR" altLang="pt-BR" sz="2800" b="1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  <a:cs typeface="Arial" charset="0"/>
              </a:rPr>
              <a:t>ARH</a:t>
            </a:r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342900" y="304800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pt-BR" altLang="pt-BR" sz="2800" b="1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Sub-Sistemas da ARH</a:t>
            </a:r>
          </a:p>
        </p:txBody>
      </p:sp>
      <p:sp>
        <p:nvSpPr>
          <p:cNvPr id="136202" name="Text Box 10"/>
          <p:cNvSpPr txBox="1">
            <a:spLocks noChangeArrowheads="1"/>
          </p:cNvSpPr>
          <p:nvPr/>
        </p:nvSpPr>
        <p:spPr bwMode="auto">
          <a:xfrm>
            <a:off x="114300" y="4419600"/>
            <a:ext cx="15240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pt-BR" altLang="pt-BR" sz="16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Recrutamento</a:t>
            </a:r>
          </a:p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pt-BR" altLang="pt-BR" sz="16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Seleção</a:t>
            </a:r>
          </a:p>
        </p:txBody>
      </p:sp>
      <p:sp>
        <p:nvSpPr>
          <p:cNvPr id="136203" name="Text Box 11"/>
          <p:cNvSpPr txBox="1">
            <a:spLocks noChangeArrowheads="1"/>
          </p:cNvSpPr>
          <p:nvPr/>
        </p:nvSpPr>
        <p:spPr bwMode="auto">
          <a:xfrm>
            <a:off x="1562100" y="4419600"/>
            <a:ext cx="152400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pt-BR" altLang="pt-BR" sz="16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Desenho de Cargos</a:t>
            </a:r>
          </a:p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pt-BR" altLang="pt-BR" sz="16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Avaliação de Desempenho</a:t>
            </a:r>
          </a:p>
        </p:txBody>
      </p:sp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3086100" y="4419600"/>
            <a:ext cx="15240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pt-BR" altLang="pt-BR" sz="16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Remuneração</a:t>
            </a:r>
          </a:p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pt-BR" altLang="pt-BR" sz="16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Benefícios</a:t>
            </a:r>
          </a:p>
        </p:txBody>
      </p:sp>
      <p:sp>
        <p:nvSpPr>
          <p:cNvPr id="136205" name="Text Box 13"/>
          <p:cNvSpPr txBox="1">
            <a:spLocks noChangeArrowheads="1"/>
          </p:cNvSpPr>
          <p:nvPr/>
        </p:nvSpPr>
        <p:spPr bwMode="auto">
          <a:xfrm>
            <a:off x="4533900" y="4419600"/>
            <a:ext cx="16002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pt-BR" altLang="pt-BR" sz="16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Treinamento</a:t>
            </a:r>
          </a:p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pt-BR" altLang="pt-BR" sz="16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Desenvol.</a:t>
            </a:r>
          </a:p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pt-BR" altLang="pt-BR" sz="16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Mudanças</a:t>
            </a:r>
          </a:p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pt-BR" altLang="pt-BR" sz="16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Carreiras</a:t>
            </a:r>
          </a:p>
        </p:txBody>
      </p:sp>
      <p:sp>
        <p:nvSpPr>
          <p:cNvPr id="136206" name="Text Box 14"/>
          <p:cNvSpPr txBox="1">
            <a:spLocks noChangeArrowheads="1"/>
          </p:cNvSpPr>
          <p:nvPr/>
        </p:nvSpPr>
        <p:spPr bwMode="auto">
          <a:xfrm>
            <a:off x="5981700" y="4419600"/>
            <a:ext cx="1524000" cy="169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pt-BR" altLang="pt-BR" sz="16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Disciplina</a:t>
            </a:r>
          </a:p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pt-BR" altLang="pt-BR" sz="16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QVT</a:t>
            </a:r>
          </a:p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pt-BR" altLang="pt-BR" sz="16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Segurança</a:t>
            </a:r>
          </a:p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pt-BR" altLang="pt-BR" sz="16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Rel. com sindicatos</a:t>
            </a:r>
          </a:p>
        </p:txBody>
      </p:sp>
      <p:sp>
        <p:nvSpPr>
          <p:cNvPr id="136207" name="Text Box 15"/>
          <p:cNvSpPr txBox="1">
            <a:spLocks noChangeArrowheads="1"/>
          </p:cNvSpPr>
          <p:nvPr/>
        </p:nvSpPr>
        <p:spPr bwMode="auto">
          <a:xfrm>
            <a:off x="7429500" y="4419600"/>
            <a:ext cx="1524000" cy="143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pt-BR" altLang="pt-BR" sz="16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Banco de Dados</a:t>
            </a:r>
          </a:p>
          <a:p>
            <a:pPr>
              <a:spcBef>
                <a:spcPts val="1000"/>
              </a:spcBef>
              <a:buClrTx/>
              <a:buFontTx/>
              <a:buNone/>
              <a:defRPr/>
            </a:pPr>
            <a:r>
              <a:rPr lang="pt-BR" altLang="pt-BR" sz="1600">
                <a:solidFill>
                  <a:srgbClr val="FFFFFF"/>
                </a:solidFill>
                <a:effectLst>
                  <a:outerShdw blurRad="38100" dist="38100" dir="2700000" algn="tl">
                    <a:srgbClr val="808080"/>
                  </a:outerShdw>
                </a:effectLst>
                <a:latin typeface="Arial" charset="0"/>
              </a:rPr>
              <a:t>Sistema de Informações Gerenciais</a:t>
            </a:r>
          </a:p>
        </p:txBody>
      </p:sp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"/>
          <p:cNvSpPr>
            <a:spLocks noChangeArrowheads="1"/>
          </p:cNvSpPr>
          <p:nvPr/>
        </p:nvSpPr>
        <p:spPr bwMode="auto">
          <a:xfrm>
            <a:off x="4572000" y="620713"/>
            <a:ext cx="4465638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61950" indent="-360363" eaLnBrk="0" hangingPunct="0">
              <a:spcBef>
                <a:spcPts val="800"/>
              </a:spcBef>
              <a:tabLst>
                <a:tab pos="361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457200" eaLnBrk="0" hangingPunct="0">
              <a:spcBef>
                <a:spcPts val="700"/>
              </a:spcBef>
              <a:tabLst>
                <a:tab pos="361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61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61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61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1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1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1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195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pt-PT" altLang="pt-BR" sz="2200" b="1">
                <a:solidFill>
                  <a:srgbClr val="3333CC"/>
                </a:solidFill>
                <a:latin typeface="Arial" charset="0"/>
                <a:cs typeface="Arial" charset="0"/>
              </a:rPr>
              <a:t>1. Processos de </a:t>
            </a:r>
            <a:r>
              <a:rPr lang="pt-PT" altLang="pt-BR" sz="2200" b="1">
                <a:solidFill>
                  <a:srgbClr val="FF0000"/>
                </a:solidFill>
                <a:latin typeface="Arial" charset="0"/>
                <a:cs typeface="Arial" charset="0"/>
              </a:rPr>
              <a:t>Captar </a:t>
            </a:r>
            <a:r>
              <a:rPr lang="pt-PT" altLang="pt-BR" sz="2200" b="1">
                <a:solidFill>
                  <a:srgbClr val="3333CC"/>
                </a:solidFill>
                <a:latin typeface="Arial" charset="0"/>
                <a:cs typeface="Arial" charset="0"/>
              </a:rPr>
              <a:t>Pessoas:</a:t>
            </a:r>
            <a:r>
              <a:rPr lang="pt-PT" altLang="pt-BR" sz="2200" b="1">
                <a:latin typeface="Arial" charset="0"/>
                <a:cs typeface="Arial" charset="0"/>
              </a:rPr>
              <a:t>	</a:t>
            </a:r>
          </a:p>
          <a:p>
            <a:pPr lvl="1" eaLnBrk="1" hangingPunct="1">
              <a:spcBef>
                <a:spcPts val="600"/>
              </a:spcBef>
              <a:buClr>
                <a:srgbClr val="C00000"/>
              </a:buClr>
              <a:buFont typeface="Wingdings" charset="2"/>
              <a:buChar char=""/>
            </a:pPr>
            <a:r>
              <a:rPr lang="pt-BR" altLang="pt-BR" sz="2200" b="1">
                <a:latin typeface="Arial" charset="0"/>
                <a:cs typeface="Arial" charset="0"/>
              </a:rPr>
              <a:t>U</a:t>
            </a:r>
            <a:r>
              <a:rPr lang="pt-PT" altLang="pt-BR" sz="2200" b="1">
                <a:latin typeface="Arial" charset="0"/>
                <a:cs typeface="Arial" charset="0"/>
              </a:rPr>
              <a:t>tilizados para atrair e incluir novas pessoas na organização.</a:t>
            </a:r>
          </a:p>
          <a:p>
            <a:pPr lvl="1" eaLnBrk="1" hangingPunct="1">
              <a:spcBef>
                <a:spcPts val="600"/>
              </a:spcBef>
              <a:buClr>
                <a:srgbClr val="C00000"/>
              </a:buClr>
              <a:buFont typeface="Wingdings" charset="2"/>
              <a:buChar char=""/>
            </a:pPr>
            <a:r>
              <a:rPr lang="pt-PT" altLang="pt-BR" sz="2200" b="1">
                <a:latin typeface="Arial" charset="0"/>
                <a:cs typeface="Arial" charset="0"/>
              </a:rPr>
              <a:t>Podem ser denominados processos de provisão ou de suprimento de pessoas.</a:t>
            </a:r>
          </a:p>
          <a:p>
            <a:pPr lvl="1" eaLnBrk="1" hangingPunct="1">
              <a:spcBef>
                <a:spcPts val="600"/>
              </a:spcBef>
              <a:buClr>
                <a:srgbClr val="C00000"/>
              </a:buClr>
              <a:buFont typeface="Wingdings" charset="2"/>
              <a:buChar char=""/>
            </a:pPr>
            <a:r>
              <a:rPr lang="pt-PT" altLang="pt-BR" sz="2200" b="1">
                <a:latin typeface="Arial" charset="0"/>
                <a:cs typeface="Arial" charset="0"/>
              </a:rPr>
              <a:t>Incluem o recrutamento, a seleção</a:t>
            </a:r>
            <a:r>
              <a:rPr lang="pt-BR" altLang="pt-BR" sz="2200" b="1">
                <a:latin typeface="Arial" charset="0"/>
                <a:cs typeface="Arial" charset="0"/>
              </a:rPr>
              <a:t>, e a transferência interna </a:t>
            </a:r>
            <a:r>
              <a:rPr lang="pt-PT" altLang="pt-BR" sz="2200" b="1">
                <a:latin typeface="Arial" charset="0"/>
                <a:cs typeface="Arial" charset="0"/>
              </a:rPr>
              <a:t>de pessoas (mo</a:t>
            </a:r>
            <a:r>
              <a:rPr lang="pt-BR" altLang="pt-BR" sz="2200" b="1">
                <a:latin typeface="Arial" charset="0"/>
                <a:cs typeface="Arial" charset="0"/>
              </a:rPr>
              <a:t>bilidade interna).</a:t>
            </a:r>
          </a:p>
          <a:p>
            <a:pPr lvl="1" eaLnBrk="1" hangingPunct="1">
              <a:spcBef>
                <a:spcPts val="600"/>
              </a:spcBef>
              <a:buClr>
                <a:srgbClr val="C00000"/>
              </a:buClr>
              <a:buFont typeface="Wingdings" charset="2"/>
              <a:buChar char=""/>
            </a:pPr>
            <a:r>
              <a:rPr lang="pt-BR" altLang="pt-BR" sz="2200" b="1">
                <a:latin typeface="Arial" charset="0"/>
                <a:cs typeface="Arial" charset="0"/>
              </a:rPr>
              <a:t>Aqui, também, estão envolvidos os processos de planejamento de RH, e os programas de demissão.</a:t>
            </a:r>
          </a:p>
        </p:txBody>
      </p:sp>
      <p:pic>
        <p:nvPicPr>
          <p:cNvPr id="1361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213"/>
            <a:ext cx="4356100" cy="353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"/>
          <p:cNvSpPr>
            <a:spLocks noChangeArrowheads="1"/>
          </p:cNvSpPr>
          <p:nvPr/>
        </p:nvSpPr>
        <p:spPr bwMode="auto">
          <a:xfrm>
            <a:off x="107950" y="404813"/>
            <a:ext cx="5688013" cy="611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66700" indent="-265113" eaLnBrk="0" hangingPunct="0">
              <a:spcBef>
                <a:spcPts val="800"/>
              </a:spcBef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360363" indent="-266700" eaLnBrk="0" hangingPunct="0">
              <a:spcBef>
                <a:spcPts val="700"/>
              </a:spcBef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pt-PT" altLang="pt-BR" sz="2200" b="1">
                <a:solidFill>
                  <a:srgbClr val="3333CC"/>
                </a:solidFill>
                <a:latin typeface="Arial" charset="0"/>
                <a:cs typeface="Arial" charset="0"/>
              </a:rPr>
              <a:t>2. Processos de </a:t>
            </a:r>
            <a:r>
              <a:rPr lang="pt-PT" altLang="pt-BR" sz="2200" b="1">
                <a:solidFill>
                  <a:srgbClr val="FF0000"/>
                </a:solidFill>
                <a:latin typeface="Arial" charset="0"/>
                <a:cs typeface="Arial" charset="0"/>
              </a:rPr>
              <a:t>Aplicar</a:t>
            </a:r>
            <a:r>
              <a:rPr lang="pt-PT" altLang="pt-BR" sz="2200" b="1">
                <a:solidFill>
                  <a:srgbClr val="3333CC"/>
                </a:solidFill>
                <a:latin typeface="Arial" charset="0"/>
                <a:cs typeface="Arial" charset="0"/>
              </a:rPr>
              <a:t> Pessoas:</a:t>
            </a:r>
          </a:p>
          <a:p>
            <a:pPr lvl="1" eaLnBrk="1" hangingPunct="1">
              <a:spcBef>
                <a:spcPts val="600"/>
              </a:spcBef>
              <a:buClr>
                <a:srgbClr val="C00000"/>
              </a:buClr>
              <a:buFont typeface="Wingdings" charset="2"/>
              <a:buChar char=""/>
            </a:pPr>
            <a:r>
              <a:rPr lang="pt-BR" altLang="pt-BR" sz="2200" b="1">
                <a:latin typeface="Arial" charset="0"/>
                <a:cs typeface="Arial" charset="0"/>
              </a:rPr>
              <a:t>U</a:t>
            </a:r>
            <a:r>
              <a:rPr lang="pt-PT" altLang="pt-BR" sz="2200" b="1">
                <a:latin typeface="Arial" charset="0"/>
                <a:cs typeface="Arial" charset="0"/>
              </a:rPr>
              <a:t>tilizados para desenhar as atividades que as pessoas irão realizar na organização, e para orientar e acompanhar o seu desempenho.</a:t>
            </a:r>
          </a:p>
          <a:p>
            <a:pPr lvl="1" eaLnBrk="1" hangingPunct="1">
              <a:spcBef>
                <a:spcPts val="600"/>
              </a:spcBef>
              <a:buClr>
                <a:srgbClr val="C00000"/>
              </a:buClr>
              <a:buFont typeface="Wingdings" charset="2"/>
              <a:buChar char=""/>
            </a:pPr>
            <a:r>
              <a:rPr lang="pt-BR" altLang="pt-BR" sz="2200" b="1">
                <a:latin typeface="Arial" charset="0"/>
                <a:cs typeface="Arial" charset="0"/>
              </a:rPr>
              <a:t>Define o que cada indivíduo irá fazer na organização.</a:t>
            </a:r>
          </a:p>
          <a:p>
            <a:pPr lvl="1" eaLnBrk="1" hangingPunct="1">
              <a:spcBef>
                <a:spcPts val="600"/>
              </a:spcBef>
              <a:buClr>
                <a:srgbClr val="C00000"/>
              </a:buClr>
              <a:buFont typeface="Wingdings" charset="2"/>
              <a:buChar char=""/>
            </a:pPr>
            <a:r>
              <a:rPr lang="pt-BR" altLang="pt-BR" sz="2200" b="1">
                <a:latin typeface="Arial" charset="0"/>
                <a:cs typeface="Arial" charset="0"/>
              </a:rPr>
              <a:t>Envolvem os processos de equilibrar as pessoas com os processos e tarefas que precisam ser realizados, da forma mais racional e eficaz possível.</a:t>
            </a:r>
          </a:p>
          <a:p>
            <a:pPr lvl="1" eaLnBrk="1" hangingPunct="1">
              <a:spcBef>
                <a:spcPts val="600"/>
              </a:spcBef>
              <a:buClr>
                <a:srgbClr val="C00000"/>
              </a:buClr>
              <a:buFont typeface="Wingdings" charset="2"/>
              <a:buChar char=""/>
            </a:pPr>
            <a:r>
              <a:rPr lang="pt-PT" altLang="pt-BR" sz="2200" b="1">
                <a:latin typeface="Arial" charset="0"/>
                <a:cs typeface="Arial" charset="0"/>
              </a:rPr>
              <a:t>Incluem desenho organizacional, análise e descrição de cargos, gestão e avaliação do desempenho, e comunicação e </a:t>
            </a:r>
            <a:r>
              <a:rPr lang="pt-PT" altLang="pt-BR" sz="2200" b="1" i="1">
                <a:latin typeface="Arial" charset="0"/>
                <a:cs typeface="Arial" charset="0"/>
              </a:rPr>
              <a:t>feedback</a:t>
            </a:r>
            <a:r>
              <a:rPr lang="pt-PT" altLang="pt-BR" sz="2200" b="1">
                <a:latin typeface="Arial" charset="0"/>
                <a:cs typeface="Arial" charset="0"/>
              </a:rPr>
              <a:t> no trabalho.</a:t>
            </a:r>
          </a:p>
        </p:txBody>
      </p:sp>
      <p:pic>
        <p:nvPicPr>
          <p:cNvPr id="1372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013" y="836613"/>
            <a:ext cx="3328987" cy="512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1"/>
          <p:cNvSpPr>
            <a:spLocks noChangeArrowheads="1"/>
          </p:cNvSpPr>
          <p:nvPr/>
        </p:nvSpPr>
        <p:spPr bwMode="auto">
          <a:xfrm>
            <a:off x="179388" y="620713"/>
            <a:ext cx="5184775" cy="568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66700" indent="-265113" eaLnBrk="0" hangingPunct="0">
              <a:spcBef>
                <a:spcPts val="800"/>
              </a:spcBef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531813" indent="-266700" eaLnBrk="0" hangingPunct="0">
              <a:spcBef>
                <a:spcPts val="700"/>
              </a:spcBef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pt-PT" altLang="pt-BR" sz="2200" b="1">
                <a:solidFill>
                  <a:srgbClr val="3333CC"/>
                </a:solidFill>
                <a:latin typeface="Arial" charset="0"/>
                <a:cs typeface="Arial" charset="0"/>
              </a:rPr>
              <a:t>3. Processos de </a:t>
            </a:r>
            <a:r>
              <a:rPr lang="pt-PT" altLang="pt-BR" sz="2200" b="1">
                <a:solidFill>
                  <a:srgbClr val="FF0000"/>
                </a:solidFill>
                <a:latin typeface="Arial" charset="0"/>
                <a:cs typeface="Arial" charset="0"/>
              </a:rPr>
              <a:t>Recompensar </a:t>
            </a:r>
            <a:r>
              <a:rPr lang="pt-PT" altLang="pt-BR" sz="2200" b="1">
                <a:solidFill>
                  <a:srgbClr val="3333CC"/>
                </a:solidFill>
                <a:latin typeface="Arial" charset="0"/>
                <a:cs typeface="Arial" charset="0"/>
              </a:rPr>
              <a:t>Pessoas:</a:t>
            </a:r>
          </a:p>
          <a:p>
            <a:pPr lvl="1" eaLnBrk="1" hangingPunct="1">
              <a:spcBef>
                <a:spcPts val="600"/>
              </a:spcBef>
              <a:buClr>
                <a:srgbClr val="C00000"/>
              </a:buClr>
              <a:buFont typeface="Wingdings" charset="2"/>
              <a:buChar char=""/>
            </a:pPr>
            <a:r>
              <a:rPr lang="pt-BR" altLang="pt-BR" sz="2200" b="1">
                <a:latin typeface="Arial" charset="0"/>
                <a:cs typeface="Arial" charset="0"/>
              </a:rPr>
              <a:t>U</a:t>
            </a:r>
            <a:r>
              <a:rPr lang="pt-PT" altLang="pt-BR" sz="2200" b="1">
                <a:latin typeface="Arial" charset="0"/>
                <a:cs typeface="Arial" charset="0"/>
              </a:rPr>
              <a:t>tilizados para incentivar as pessoas e satisfazer suas necessidades individuais.</a:t>
            </a:r>
          </a:p>
          <a:p>
            <a:pPr lvl="1" eaLnBrk="1" hangingPunct="1">
              <a:spcBef>
                <a:spcPts val="600"/>
              </a:spcBef>
              <a:buClr>
                <a:srgbClr val="C00000"/>
              </a:buClr>
              <a:buFont typeface="Wingdings" charset="2"/>
              <a:buChar char=""/>
            </a:pPr>
            <a:r>
              <a:rPr lang="pt-PT" altLang="pt-BR" sz="2200" b="1">
                <a:latin typeface="Arial" charset="0"/>
                <a:cs typeface="Arial" charset="0"/>
              </a:rPr>
              <a:t>Incluem recompensas, remuneração e benefícios e serviços sociais.</a:t>
            </a:r>
          </a:p>
          <a:p>
            <a:pPr lvl="1" eaLnBrk="1" hangingPunct="1">
              <a:spcBef>
                <a:spcPts val="600"/>
              </a:spcBef>
              <a:buClr>
                <a:srgbClr val="C00000"/>
              </a:buClr>
              <a:buFont typeface="Wingdings" charset="2"/>
              <a:buChar char=""/>
            </a:pPr>
            <a:r>
              <a:rPr lang="pt-BR" altLang="pt-BR" sz="2200" b="1">
                <a:latin typeface="Arial" charset="0"/>
                <a:cs typeface="Arial" charset="0"/>
              </a:rPr>
              <a:t>Incluem os programas de recompensas não financeiras, como o reconhecimento social no trabalho, premiações, etc.</a:t>
            </a:r>
          </a:p>
          <a:p>
            <a:pPr lvl="1" eaLnBrk="1" hangingPunct="1">
              <a:spcBef>
                <a:spcPts val="600"/>
              </a:spcBef>
              <a:buClr>
                <a:srgbClr val="C00000"/>
              </a:buClr>
              <a:buFont typeface="Wingdings" charset="2"/>
              <a:buChar char=""/>
            </a:pPr>
            <a:r>
              <a:rPr lang="pt-BR" altLang="pt-BR" sz="2200" b="1">
                <a:latin typeface="Arial" charset="0"/>
                <a:cs typeface="Arial" charset="0"/>
              </a:rPr>
              <a:t>Envolvem, também, cumprir requisitos legais e acordos sindicais relacionados à remuneração do pessoal.</a:t>
            </a:r>
          </a:p>
        </p:txBody>
      </p:sp>
      <p:pic>
        <p:nvPicPr>
          <p:cNvPr id="138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628775"/>
            <a:ext cx="370840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"/>
          <p:cNvSpPr>
            <a:spLocks noChangeArrowheads="1"/>
          </p:cNvSpPr>
          <p:nvPr/>
        </p:nvSpPr>
        <p:spPr bwMode="auto">
          <a:xfrm>
            <a:off x="4427538" y="908050"/>
            <a:ext cx="4608512" cy="497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61950" indent="-360363" eaLnBrk="0" hangingPunct="0">
              <a:spcBef>
                <a:spcPts val="800"/>
              </a:spcBef>
              <a:tabLst>
                <a:tab pos="361950" algn="l"/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457200" eaLnBrk="0" hangingPunct="0">
              <a:spcBef>
                <a:spcPts val="700"/>
              </a:spcBef>
              <a:tabLst>
                <a:tab pos="361950" algn="l"/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61950" algn="l"/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61950" algn="l"/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61950" algn="l"/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1950" algn="l"/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1950" algn="l"/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1950" algn="l"/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1950" algn="l"/>
                <a:tab pos="1276350" algn="l"/>
                <a:tab pos="2190750" algn="l"/>
                <a:tab pos="3105150" algn="l"/>
                <a:tab pos="4019550" algn="l"/>
                <a:tab pos="4933950" algn="l"/>
                <a:tab pos="5848350" algn="l"/>
                <a:tab pos="6762750" algn="l"/>
                <a:tab pos="7677150" algn="l"/>
                <a:tab pos="8591550" algn="l"/>
                <a:tab pos="9505950" algn="l"/>
                <a:tab pos="1042035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pt-PT" altLang="pt-BR" sz="2200" b="1">
                <a:solidFill>
                  <a:srgbClr val="3333CC"/>
                </a:solidFill>
                <a:latin typeface="Arial" charset="0"/>
                <a:cs typeface="Arial" charset="0"/>
              </a:rPr>
              <a:t>4. Processos de </a:t>
            </a:r>
            <a:r>
              <a:rPr lang="pt-PT" altLang="pt-BR" sz="2200" b="1">
                <a:solidFill>
                  <a:srgbClr val="FF0000"/>
                </a:solidFill>
                <a:latin typeface="Arial" charset="0"/>
                <a:cs typeface="Arial" charset="0"/>
              </a:rPr>
              <a:t>Desenvolver</a:t>
            </a:r>
            <a:r>
              <a:rPr lang="pt-PT" altLang="pt-BR" sz="2200" b="1">
                <a:solidFill>
                  <a:srgbClr val="3333CC"/>
                </a:solidFill>
                <a:latin typeface="Arial" charset="0"/>
                <a:cs typeface="Arial" charset="0"/>
              </a:rPr>
              <a:t> Pessoas:</a:t>
            </a:r>
          </a:p>
          <a:p>
            <a:pPr lvl="1" eaLnBrk="1" hangingPunct="1">
              <a:spcBef>
                <a:spcPts val="600"/>
              </a:spcBef>
              <a:buClr>
                <a:srgbClr val="C00000"/>
              </a:buClr>
              <a:buFont typeface="Wingdings" charset="2"/>
              <a:buChar char=""/>
            </a:pPr>
            <a:r>
              <a:rPr lang="pt-BR" altLang="pt-BR" sz="2200" b="1">
                <a:latin typeface="Arial" charset="0"/>
                <a:cs typeface="Arial" charset="0"/>
              </a:rPr>
              <a:t>U</a:t>
            </a:r>
            <a:r>
              <a:rPr lang="pt-PT" altLang="pt-BR" sz="2200" b="1">
                <a:latin typeface="Arial" charset="0"/>
                <a:cs typeface="Arial" charset="0"/>
              </a:rPr>
              <a:t>tilizados para capacitar, </a:t>
            </a:r>
            <a:r>
              <a:rPr lang="pt-BR" altLang="pt-BR" sz="2200" b="1">
                <a:latin typeface="Arial" charset="0"/>
                <a:cs typeface="Arial" charset="0"/>
              </a:rPr>
              <a:t>e</a:t>
            </a:r>
            <a:r>
              <a:rPr lang="pt-PT" altLang="pt-BR" sz="2200" b="1">
                <a:latin typeface="Arial" charset="0"/>
                <a:cs typeface="Arial" charset="0"/>
              </a:rPr>
              <a:t> incrementar o desenvolvimento e a qualificação profissional e humana dos empregados.</a:t>
            </a:r>
          </a:p>
          <a:p>
            <a:pPr lvl="1" eaLnBrk="1" hangingPunct="1">
              <a:spcBef>
                <a:spcPts val="600"/>
              </a:spcBef>
              <a:buClr>
                <a:srgbClr val="C00000"/>
              </a:buClr>
              <a:buFont typeface="Wingdings" charset="2"/>
              <a:buChar char=""/>
            </a:pPr>
            <a:r>
              <a:rPr lang="pt-PT" altLang="pt-BR" sz="2200" b="1">
                <a:latin typeface="Arial" charset="0"/>
                <a:cs typeface="Arial" charset="0"/>
              </a:rPr>
              <a:t>Incluem treinamento e desenvolvimento, programas de mudanças organizacionais, planos de carreiras, educação corporativa, e gestão de competências no trabalho.</a:t>
            </a:r>
          </a:p>
        </p:txBody>
      </p:sp>
      <p:pic>
        <p:nvPicPr>
          <p:cNvPr id="1392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4314825" cy="357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"/>
          <p:cNvSpPr>
            <a:spLocks noChangeArrowheads="1"/>
          </p:cNvSpPr>
          <p:nvPr/>
        </p:nvSpPr>
        <p:spPr bwMode="auto">
          <a:xfrm>
            <a:off x="179388" y="188913"/>
            <a:ext cx="5256708" cy="652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 eaLnBrk="0" hangingPunct="0">
              <a:spcBef>
                <a:spcPts val="8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457200" eaLnBrk="0" hangingPunct="0">
              <a:spcBef>
                <a:spcPts val="7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50"/>
              </a:spcBef>
              <a:spcAft>
                <a:spcPts val="550"/>
              </a:spcAft>
              <a:buClrTx/>
              <a:buFontTx/>
              <a:buNone/>
            </a:pPr>
            <a:r>
              <a:rPr lang="pt-PT" altLang="pt-BR" sz="2200" b="1" dirty="0">
                <a:solidFill>
                  <a:srgbClr val="3333CC"/>
                </a:solidFill>
                <a:latin typeface="Arial" charset="0"/>
                <a:cs typeface="Arial" charset="0"/>
              </a:rPr>
              <a:t>5. Processos de </a:t>
            </a:r>
            <a:r>
              <a:rPr lang="pt-PT" altLang="pt-BR" sz="2200" b="1" dirty="0">
                <a:solidFill>
                  <a:srgbClr val="FF0000"/>
                </a:solidFill>
                <a:latin typeface="Arial" charset="0"/>
                <a:cs typeface="Arial" charset="0"/>
              </a:rPr>
              <a:t>Manter</a:t>
            </a:r>
            <a:r>
              <a:rPr lang="pt-PT" altLang="pt-BR" sz="2200" b="1" dirty="0">
                <a:latin typeface="Arial" charset="0"/>
                <a:cs typeface="Arial" charset="0"/>
              </a:rPr>
              <a:t> </a:t>
            </a:r>
            <a:r>
              <a:rPr lang="pt-PT" altLang="pt-BR" sz="2200" b="1" dirty="0">
                <a:solidFill>
                  <a:srgbClr val="3333CC"/>
                </a:solidFill>
                <a:latin typeface="Arial" charset="0"/>
                <a:cs typeface="Arial" charset="0"/>
              </a:rPr>
              <a:t>Pessoas: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spcAft>
                <a:spcPts val="550"/>
              </a:spcAft>
              <a:buClr>
                <a:srgbClr val="C00000"/>
              </a:buClr>
              <a:buFont typeface="Wingdings" charset="2"/>
              <a:buChar char=""/>
            </a:pPr>
            <a:r>
              <a:rPr lang="pt-BR" altLang="pt-BR" sz="2200" b="1" dirty="0">
                <a:latin typeface="Arial" charset="0"/>
                <a:cs typeface="Arial" charset="0"/>
              </a:rPr>
              <a:t>Utilizados</a:t>
            </a:r>
            <a:r>
              <a:rPr lang="pt-PT" altLang="pt-BR" sz="2200" b="1" dirty="0">
                <a:latin typeface="Arial" charset="0"/>
                <a:cs typeface="Arial" charset="0"/>
              </a:rPr>
              <a:t> para criar condições ambientais e psicológicas satisfatórias para as pessoas.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spcAft>
                <a:spcPts val="550"/>
              </a:spcAft>
              <a:buClr>
                <a:srgbClr val="C00000"/>
              </a:buClr>
              <a:buFont typeface="Wingdings" charset="2"/>
              <a:buChar char=""/>
            </a:pPr>
            <a:r>
              <a:rPr lang="pt-BR" altLang="pt-BR" sz="2200" b="1" dirty="0">
                <a:latin typeface="Arial" charset="0"/>
                <a:cs typeface="Arial" charset="0"/>
              </a:rPr>
              <a:t>Atuam nas relações de trabalho, buscando promover uma situação de trabalho que estimule a permanência, o compromisso e o bom desempenho das pessoas.  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spcAft>
                <a:spcPts val="550"/>
              </a:spcAft>
              <a:buClr>
                <a:srgbClr val="C00000"/>
              </a:buClr>
              <a:buFont typeface="Wingdings" charset="2"/>
              <a:buChar char=""/>
            </a:pPr>
            <a:r>
              <a:rPr lang="pt-PT" altLang="pt-BR" sz="2200" b="1" dirty="0">
                <a:latin typeface="Arial" charset="0"/>
                <a:cs typeface="Arial" charset="0"/>
              </a:rPr>
              <a:t>Incluem programas de motivação, higiene, regras de segurança e qualidade de vida no trabalho, reconhecimento e valorização no trabalho, administração da disciplina, redução do estresse, manutenção de relações sindicais.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C00000"/>
              </a:buClr>
              <a:buFont typeface="Wingdings" charset="2"/>
              <a:buChar char=""/>
            </a:pPr>
            <a:r>
              <a:rPr lang="pt-BR" altLang="pt-BR" sz="2200" b="1" dirty="0">
                <a:latin typeface="Arial" charset="0"/>
                <a:cs typeface="Arial" charset="0"/>
              </a:rPr>
              <a:t>Envolvem, também, processos de socialização organizacional.</a:t>
            </a:r>
          </a:p>
        </p:txBody>
      </p:sp>
      <p:pic>
        <p:nvPicPr>
          <p:cNvPr id="14029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616" y="1989138"/>
            <a:ext cx="3419872" cy="2237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"/>
          <p:cNvSpPr>
            <a:spLocks noChangeArrowheads="1"/>
          </p:cNvSpPr>
          <p:nvPr/>
        </p:nvSpPr>
        <p:spPr bwMode="auto">
          <a:xfrm>
            <a:off x="3951288" y="333375"/>
            <a:ext cx="4941887" cy="626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66700" indent="-265113" eaLnBrk="0" hangingPunct="0">
              <a:spcBef>
                <a:spcPts val="800"/>
              </a:spcBef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marL="627063" indent="-180975" eaLnBrk="0" hangingPunct="0">
              <a:spcBef>
                <a:spcPts val="700"/>
              </a:spcBef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66700" algn="l"/>
                <a:tab pos="1181100" algn="l"/>
                <a:tab pos="2095500" algn="l"/>
                <a:tab pos="3009900" algn="l"/>
                <a:tab pos="3924300" algn="l"/>
                <a:tab pos="4838700" algn="l"/>
                <a:tab pos="5753100" algn="l"/>
                <a:tab pos="6667500" algn="l"/>
                <a:tab pos="7581900" algn="l"/>
                <a:tab pos="8496300" algn="l"/>
                <a:tab pos="9410700" algn="l"/>
                <a:tab pos="103251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50"/>
              </a:spcBef>
              <a:buClrTx/>
              <a:buFontTx/>
              <a:buNone/>
            </a:pPr>
            <a:r>
              <a:rPr lang="pt-PT" altLang="pt-BR" sz="2200" b="1">
                <a:solidFill>
                  <a:srgbClr val="3333CC"/>
                </a:solidFill>
                <a:latin typeface="Arial" charset="0"/>
                <a:cs typeface="Arial" charset="0"/>
              </a:rPr>
              <a:t>6. Processos de </a:t>
            </a:r>
            <a:r>
              <a:rPr lang="pt-PT" altLang="pt-BR" sz="2200" b="1">
                <a:solidFill>
                  <a:srgbClr val="FF0000"/>
                </a:solidFill>
                <a:latin typeface="Arial" charset="0"/>
                <a:cs typeface="Arial" charset="0"/>
              </a:rPr>
              <a:t>Monitorar </a:t>
            </a:r>
            <a:r>
              <a:rPr lang="pt-PT" altLang="pt-BR" sz="2200" b="1">
                <a:solidFill>
                  <a:srgbClr val="3333CC"/>
                </a:solidFill>
                <a:latin typeface="Arial" charset="0"/>
                <a:cs typeface="Arial" charset="0"/>
              </a:rPr>
              <a:t>Pessoas:</a:t>
            </a: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buFont typeface="Wingdings" charset="2"/>
              <a:buChar char=""/>
            </a:pPr>
            <a:r>
              <a:rPr lang="pt-PT" altLang="pt-BR" sz="2200" b="1">
                <a:latin typeface="Arial" charset="0"/>
                <a:cs typeface="Arial" charset="0"/>
              </a:rPr>
              <a:t>Utilizados para acompanhar, registrar e documentar as atividades e o histórico das pessoas, assim como para gerar informações sobre a adequação dos empregados na organização, seus resultados no trabalho, e o s</a:t>
            </a:r>
            <a:r>
              <a:rPr lang="pt-BR" altLang="pt-BR" sz="2200" b="1">
                <a:latin typeface="Arial" charset="0"/>
                <a:cs typeface="Arial" charset="0"/>
              </a:rPr>
              <a:t>eu desenvolvimento, ao longo do tempo.</a:t>
            </a:r>
          </a:p>
          <a:p>
            <a:pPr lvl="1" eaLnBrk="1" hangingPunct="1">
              <a:spcBef>
                <a:spcPts val="600"/>
              </a:spcBef>
              <a:buClr>
                <a:srgbClr val="FF0000"/>
              </a:buClr>
              <a:buFont typeface="Wingdings" charset="2"/>
              <a:buChar char=""/>
            </a:pPr>
            <a:r>
              <a:rPr lang="pt-PT" altLang="pt-BR" sz="2200" b="1">
                <a:latin typeface="Arial" charset="0"/>
                <a:cs typeface="Arial" charset="0"/>
              </a:rPr>
              <a:t>Incluem a cri</a:t>
            </a:r>
            <a:r>
              <a:rPr lang="pt-BR" altLang="pt-BR" sz="2200" b="1">
                <a:latin typeface="Arial" charset="0"/>
                <a:cs typeface="Arial" charset="0"/>
              </a:rPr>
              <a:t>ação e manutenção de </a:t>
            </a:r>
            <a:r>
              <a:rPr lang="pt-PT" altLang="pt-BR" sz="2200" b="1">
                <a:latin typeface="Arial" charset="0"/>
                <a:cs typeface="Arial" charset="0"/>
              </a:rPr>
              <a:t>banco de dados, e sistemas de informações gerenciais sobre os empregados e processos de auditoria de RH.</a:t>
            </a:r>
          </a:p>
        </p:txBody>
      </p:sp>
      <p:pic>
        <p:nvPicPr>
          <p:cNvPr id="1413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73238"/>
            <a:ext cx="3843338" cy="28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1"/>
          <p:cNvSpPr txBox="1">
            <a:spLocks noChangeArrowheads="1"/>
          </p:cNvSpPr>
          <p:nvPr/>
        </p:nvSpPr>
        <p:spPr bwMode="auto">
          <a:xfrm>
            <a:off x="2452688" y="2781300"/>
            <a:ext cx="42481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ts val="3375"/>
              </a:spcBef>
              <a:buClrTx/>
              <a:buFontTx/>
              <a:buNone/>
            </a:pPr>
            <a:r>
              <a:rPr lang="en-US" altLang="pt-BR" sz="5400" b="1">
                <a:solidFill>
                  <a:srgbClr val="FFFF00"/>
                </a:solidFill>
                <a:latin typeface="Arial" charset="0"/>
              </a:rPr>
              <a:t>FIM</a:t>
            </a:r>
          </a:p>
        </p:txBody>
      </p:sp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89000">
              <a:srgbClr val="367FA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E09A50E-FEAB-889B-253E-7DE3430AB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88640"/>
            <a:ext cx="8784976" cy="4968552"/>
          </a:xfrm>
        </p:spPr>
        <p:txBody>
          <a:bodyPr/>
          <a:lstStyle/>
          <a:p>
            <a:pPr marL="182563" indent="-182563" eaLnBrk="1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altLang="pt-BR" sz="1800" b="1" dirty="0">
                <a:solidFill>
                  <a:schemeClr val="bg1"/>
                </a:solidFill>
                <a:latin typeface="Arial" panose="020B0604020202020204" pitchFamily="34" charset="0"/>
              </a:rPr>
              <a:t>As organizações são criadas e gerenciadas para realizar alguma finalidade específica.</a:t>
            </a:r>
          </a:p>
          <a:p>
            <a:pPr marL="182563" indent="-182563" eaLnBrk="1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altLang="pt-BR" sz="1800" b="1" dirty="0">
                <a:solidFill>
                  <a:schemeClr val="bg1"/>
                </a:solidFill>
                <a:latin typeface="Arial" panose="020B0604020202020204" pitchFamily="34" charset="0"/>
              </a:rPr>
              <a:t>Buscam manter-se vivas e ativas ao longo do tempo, perpetuando a sua existência o máximo possível.</a:t>
            </a:r>
          </a:p>
          <a:p>
            <a:pPr marL="182563" indent="-182563" eaLnBrk="1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altLang="pt-BR" sz="1800" b="1" dirty="0">
                <a:solidFill>
                  <a:schemeClr val="bg1"/>
                </a:solidFill>
                <a:latin typeface="Arial" panose="020B0604020202020204" pitchFamily="34" charset="0"/>
              </a:rPr>
              <a:t>O desempenho e a durabilidade das organizações é importante, pois, afeta várias partes interessadas (</a:t>
            </a:r>
            <a:r>
              <a:rPr lang="pt-BR" altLang="pt-BR" sz="1800" b="1" i="1" dirty="0">
                <a:solidFill>
                  <a:schemeClr val="bg1"/>
                </a:solidFill>
                <a:latin typeface="Arial" panose="020B0604020202020204" pitchFamily="34" charset="0"/>
              </a:rPr>
              <a:t>stakeholders</a:t>
            </a:r>
            <a:r>
              <a:rPr lang="pt-BR" altLang="pt-BR" sz="1800" b="1" dirty="0">
                <a:solidFill>
                  <a:schemeClr val="bg1"/>
                </a:solidFill>
                <a:latin typeface="Arial" panose="020B0604020202020204" pitchFamily="34" charset="0"/>
              </a:rPr>
              <a:t>), como usuários, clientes, empregados, acionistas, fornecedores e toda a sociedade em geral.</a:t>
            </a:r>
          </a:p>
          <a:p>
            <a:pPr marL="182563" indent="-182563" eaLnBrk="1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altLang="pt-BR" sz="1800" b="1" dirty="0">
                <a:solidFill>
                  <a:schemeClr val="bg1"/>
                </a:solidFill>
                <a:latin typeface="Arial" panose="020B0604020202020204" pitchFamily="34" charset="0"/>
              </a:rPr>
              <a:t>Elas são impelidas a crescer e a se expandir para assegurar a sua perenidade, aumentando o seu acesso e controle aos recursos e às pessoas que precisam para manter-se vivas ao longo do tempo. </a:t>
            </a:r>
          </a:p>
          <a:p>
            <a:pPr marL="182563" indent="-182563" eaLnBrk="1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altLang="pt-BR" sz="1800" b="1" dirty="0">
                <a:solidFill>
                  <a:schemeClr val="bg1"/>
                </a:solidFill>
                <a:latin typeface="Arial" panose="020B0604020202020204" pitchFamily="34" charset="0"/>
              </a:rPr>
              <a:t>Precisam lidar com um ambiente competitivo, que ameaça constantemente o seu desempenho e a sua sobrevivência.</a:t>
            </a:r>
          </a:p>
          <a:p>
            <a:pPr marL="182563" indent="-182563" eaLnBrk="1" hangingPunct="1">
              <a:spcBef>
                <a:spcPts val="600"/>
              </a:spcBef>
              <a:spcAft>
                <a:spcPts val="600"/>
              </a:spcAft>
              <a:buClr>
                <a:srgbClr val="FFFF00"/>
              </a:buClr>
              <a:buFont typeface="Wingdings" panose="05000000000000000000" pitchFamily="2" charset="2"/>
              <a:buChar char="§"/>
            </a:pPr>
            <a:r>
              <a:rPr lang="pt-BR" altLang="pt-BR" sz="1800" b="1" dirty="0">
                <a:solidFill>
                  <a:schemeClr val="bg1"/>
                </a:solidFill>
                <a:latin typeface="Arial" panose="020B0604020202020204" pitchFamily="34" charset="0"/>
              </a:rPr>
              <a:t>Assim, as organizações buscam formas de assegurar o seu funcionamento em uma base estável, prolongando a sua existência na sociedade, ao longo do tempo.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E0A2A9-7707-B22B-5380-467ACF387B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966" y="5227837"/>
            <a:ext cx="2898068" cy="16301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C0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"/>
          <p:cNvSpPr txBox="1">
            <a:spLocks noChangeArrowheads="1"/>
          </p:cNvSpPr>
          <p:nvPr/>
        </p:nvSpPr>
        <p:spPr bwMode="auto">
          <a:xfrm>
            <a:off x="468313" y="2384425"/>
            <a:ext cx="8229600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400" b="1" dirty="0">
                <a:solidFill>
                  <a:srgbClr val="FFFF00"/>
                </a:solidFill>
                <a:latin typeface="Arial" charset="0"/>
                <a:cs typeface="Arial" charset="0"/>
              </a:rPr>
              <a:t>Organização Formal</a:t>
            </a:r>
            <a:br>
              <a:rPr lang="pt-BR" altLang="pt-BR" sz="4400" b="1" dirty="0">
                <a:solidFill>
                  <a:srgbClr val="FFFF00"/>
                </a:solidFill>
                <a:latin typeface="Arial" charset="0"/>
                <a:cs typeface="Arial" charset="0"/>
              </a:rPr>
            </a:br>
            <a:r>
              <a:rPr lang="pt-BR" altLang="pt-BR" sz="4400" b="1" dirty="0">
                <a:solidFill>
                  <a:srgbClr val="FFFF00"/>
                </a:solidFill>
                <a:latin typeface="Arial" charset="0"/>
                <a:cs typeface="Arial" charset="0"/>
              </a:rPr>
              <a:t>e</a:t>
            </a:r>
            <a:br>
              <a:rPr lang="pt-BR" altLang="pt-BR" sz="4400" b="1" dirty="0">
                <a:solidFill>
                  <a:srgbClr val="FFFF00"/>
                </a:solidFill>
                <a:latin typeface="Arial" charset="0"/>
                <a:cs typeface="Arial" charset="0"/>
              </a:rPr>
            </a:br>
            <a:r>
              <a:rPr lang="pt-BR" altLang="pt-BR" sz="4400" b="1" dirty="0">
                <a:solidFill>
                  <a:srgbClr val="FFFF00"/>
                </a:solidFill>
                <a:latin typeface="Arial" charset="0"/>
                <a:cs typeface="Arial" charset="0"/>
              </a:rPr>
              <a:t>Organização Informal</a:t>
            </a:r>
          </a:p>
        </p:txBody>
      </p:sp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1"/>
          <p:cNvSpPr txBox="1">
            <a:spLocks noChangeArrowheads="1"/>
          </p:cNvSpPr>
          <p:nvPr/>
        </p:nvSpPr>
        <p:spPr bwMode="auto">
          <a:xfrm>
            <a:off x="179388" y="1130300"/>
            <a:ext cx="5257800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60350" indent="-260350" eaLnBrk="0" hangingPunct="0">
              <a:spcBef>
                <a:spcPts val="800"/>
              </a:spcBef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FFFF00"/>
              </a:buClr>
              <a:buFont typeface="Wingdings" charset="2"/>
              <a:buChar char=""/>
            </a:pPr>
            <a:r>
              <a:rPr lang="pt-BR" altLang="pt-BR" sz="2000" b="1">
                <a:solidFill>
                  <a:srgbClr val="FFFFFF"/>
                </a:solidFill>
                <a:latin typeface="Arial" charset="0"/>
              </a:rPr>
              <a:t>Nas organizações a </a:t>
            </a:r>
            <a:r>
              <a:rPr lang="pt-BR" altLang="pt-BR" sz="2000" b="1">
                <a:solidFill>
                  <a:srgbClr val="FFFF00"/>
                </a:solidFill>
                <a:latin typeface="Arial" charset="0"/>
              </a:rPr>
              <a:t>organização formal é constituída pela estrutura de cargos e níveis organizacionais, que estabelecem relações de subordinação hierárquica</a:t>
            </a:r>
            <a:r>
              <a:rPr lang="pt-BR" altLang="pt-BR" sz="2000" b="1">
                <a:solidFill>
                  <a:srgbClr val="FFFFFF"/>
                </a:solidFill>
                <a:latin typeface="Arial" charset="0"/>
              </a:rPr>
              <a:t>, produzindo níveis diferentes de poder e </a:t>
            </a:r>
            <a:r>
              <a:rPr lang="pt-BR" altLang="pt-BR" sz="2000" b="1" i="1">
                <a:solidFill>
                  <a:srgbClr val="FFFFFF"/>
                </a:solidFill>
                <a:latin typeface="Arial" charset="0"/>
              </a:rPr>
              <a:t>status</a:t>
            </a:r>
            <a:r>
              <a:rPr lang="pt-BR" altLang="pt-BR" sz="2000" b="1">
                <a:solidFill>
                  <a:srgbClr val="FFFFFF"/>
                </a:solidFill>
                <a:latin typeface="Arial" charset="0"/>
              </a:rPr>
              <a:t> entre os diferentes cargos e níveis.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FFFF00"/>
              </a:buClr>
              <a:buFont typeface="Wingdings" charset="2"/>
              <a:buChar char=""/>
            </a:pPr>
            <a:r>
              <a:rPr lang="pt-BR" altLang="pt-BR" sz="2000" b="1">
                <a:solidFill>
                  <a:srgbClr val="FFFF00"/>
                </a:solidFill>
                <a:latin typeface="Arial" charset="0"/>
              </a:rPr>
              <a:t>A organização formal </a:t>
            </a:r>
            <a:r>
              <a:rPr lang="pt-BR" altLang="pt-BR" sz="2000" b="1">
                <a:solidFill>
                  <a:srgbClr val="FFFFFF"/>
                </a:solidFill>
                <a:latin typeface="Arial" charset="0"/>
              </a:rPr>
              <a:t>é regida por regras explícitas e estáveis de funcionamento que, determinam relações de comando ou direção, que, por sua vez, estabelecem normas e procedimentos claros para a conduta dos indivíduos.</a:t>
            </a:r>
          </a:p>
        </p:txBody>
      </p:sp>
      <p:pic>
        <p:nvPicPr>
          <p:cNvPr id="1085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052513"/>
            <a:ext cx="3492500" cy="454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66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1"/>
          <p:cNvSpPr txBox="1">
            <a:spLocks noChangeArrowheads="1"/>
          </p:cNvSpPr>
          <p:nvPr/>
        </p:nvSpPr>
        <p:spPr bwMode="auto">
          <a:xfrm>
            <a:off x="250825" y="260349"/>
            <a:ext cx="8642350" cy="4097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60350" indent="-260350" eaLnBrk="0" hangingPunct="0">
              <a:spcBef>
                <a:spcPts val="800"/>
              </a:spcBef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30263" algn="l"/>
                <a:tab pos="1744663" algn="l"/>
                <a:tab pos="2659063" algn="l"/>
                <a:tab pos="3573463" algn="l"/>
                <a:tab pos="4487863" algn="l"/>
                <a:tab pos="5402263" algn="l"/>
                <a:tab pos="6316663" algn="l"/>
                <a:tab pos="7231063" algn="l"/>
                <a:tab pos="8145463" algn="l"/>
                <a:tab pos="9059863" algn="l"/>
                <a:tab pos="9974263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FFFF00"/>
              </a:buClr>
              <a:buFont typeface="Wingdings" charset="2"/>
              <a:buChar char=""/>
            </a:pPr>
            <a:r>
              <a:rPr lang="pt-BR" altLang="pt-BR" sz="2000" b="1" dirty="0">
                <a:solidFill>
                  <a:srgbClr val="FFFF00"/>
                </a:solidFill>
                <a:latin typeface="Arial" charset="0"/>
              </a:rPr>
              <a:t>A organização informal </a:t>
            </a:r>
            <a:r>
              <a:rPr lang="pt-BR" altLang="pt-BR" sz="2000" b="1" dirty="0">
                <a:solidFill>
                  <a:srgbClr val="FFFFFF"/>
                </a:solidFill>
                <a:latin typeface="Arial" charset="0"/>
              </a:rPr>
              <a:t>surge espontaneamente das </a:t>
            </a:r>
            <a:r>
              <a:rPr lang="pt-BR" altLang="pt-BR" sz="2000" b="1" dirty="0">
                <a:solidFill>
                  <a:srgbClr val="FFFF00"/>
                </a:solidFill>
                <a:latin typeface="Arial" charset="0"/>
              </a:rPr>
              <a:t>relações sociais dos indivíduos na organização</a:t>
            </a:r>
            <a:r>
              <a:rPr lang="pt-BR" altLang="pt-BR" sz="2000" b="1" dirty="0">
                <a:solidFill>
                  <a:srgbClr val="FFFFFF"/>
                </a:solidFill>
                <a:latin typeface="Arial" charset="0"/>
              </a:rPr>
              <a:t>, gerando relacionamentos pessoais, que são regidos por códigos de valores e compromissos pessoais pactuados entre os próprios indivíduos em sua convivência diária no trabalho.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FFFF00"/>
              </a:buClr>
              <a:buFont typeface="Wingdings" charset="2"/>
              <a:buChar char=""/>
            </a:pPr>
            <a:r>
              <a:rPr lang="pt-BR" altLang="pt-BR" sz="2000" b="1" dirty="0">
                <a:solidFill>
                  <a:srgbClr val="FFFFFF"/>
                </a:solidFill>
                <a:latin typeface="Arial" charset="0"/>
              </a:rPr>
              <a:t>O padrão de conduta dos indivíduos é pactuado segundo princípios mais ou menos tácitos, estabelecidos pelos próprios indivíduos, podendo ser alterados a qualquer tempo.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FFFF00"/>
              </a:buClr>
              <a:buFont typeface="Wingdings" charset="2"/>
              <a:buChar char=""/>
            </a:pPr>
            <a:r>
              <a:rPr lang="pt-BR" altLang="pt-BR" sz="2000" b="1" dirty="0">
                <a:solidFill>
                  <a:srgbClr val="FFFFFF"/>
                </a:solidFill>
                <a:latin typeface="Arial" charset="0"/>
              </a:rPr>
              <a:t>Assim, a </a:t>
            </a:r>
            <a:r>
              <a:rPr lang="pt-BR" altLang="pt-BR" sz="2000" b="1" dirty="0">
                <a:solidFill>
                  <a:srgbClr val="FFFF00"/>
                </a:solidFill>
                <a:latin typeface="Arial" charset="0"/>
              </a:rPr>
              <a:t>organização informal é constituída por pessoas que mantêm laços pessoais com uma ou mais pessoas, que podem estar em cargos e níveis diferentes.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FFFF00"/>
              </a:buClr>
              <a:buFont typeface="Wingdings" charset="2"/>
              <a:buChar char=""/>
            </a:pPr>
            <a:r>
              <a:rPr lang="pt-BR" altLang="pt-BR" sz="2000" b="1" dirty="0">
                <a:solidFill>
                  <a:srgbClr val="FFFFFF"/>
                </a:solidFill>
                <a:latin typeface="Arial" charset="0"/>
              </a:rPr>
              <a:t>As pessoas podem estar em grupos maiores ou menores, ou mesmo interagir com diferentes grupos.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rgbClr val="FFFF00"/>
              </a:buClr>
              <a:buFont typeface="Wingdings" charset="2"/>
              <a:buNone/>
            </a:pPr>
            <a:endParaRPr lang="pt-BR" altLang="pt-BR" sz="2000" b="1" dirty="0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1095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956" y="4357480"/>
            <a:ext cx="5040089" cy="250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94" name="Group 1"/>
          <p:cNvGrpSpPr>
            <a:grpSpLocks/>
          </p:cNvGrpSpPr>
          <p:nvPr/>
        </p:nvGrpSpPr>
        <p:grpSpPr bwMode="auto">
          <a:xfrm>
            <a:off x="755650" y="1630363"/>
            <a:ext cx="8278813" cy="4676775"/>
            <a:chOff x="476" y="1027"/>
            <a:chExt cx="5215" cy="2946"/>
          </a:xfrm>
        </p:grpSpPr>
        <p:grpSp>
          <p:nvGrpSpPr>
            <p:cNvPr id="110596" name="Group 2"/>
            <p:cNvGrpSpPr>
              <a:grpSpLocks/>
            </p:cNvGrpSpPr>
            <p:nvPr/>
          </p:nvGrpSpPr>
          <p:grpSpPr bwMode="auto">
            <a:xfrm>
              <a:off x="476" y="1027"/>
              <a:ext cx="3074" cy="2946"/>
              <a:chOff x="476" y="1027"/>
              <a:chExt cx="3074" cy="2946"/>
            </a:xfrm>
          </p:grpSpPr>
          <p:sp>
            <p:nvSpPr>
              <p:cNvPr id="110604" name="AutoShape 3"/>
              <p:cNvSpPr>
                <a:spLocks noChangeArrowheads="1"/>
              </p:cNvSpPr>
              <p:nvPr/>
            </p:nvSpPr>
            <p:spPr bwMode="auto">
              <a:xfrm>
                <a:off x="476" y="1027"/>
                <a:ext cx="3074" cy="2946"/>
              </a:xfrm>
              <a:prstGeom prst="triangle">
                <a:avLst>
                  <a:gd name="adj" fmla="val 50000"/>
                </a:avLst>
              </a:prstGeom>
              <a:solidFill>
                <a:srgbClr val="00CC99"/>
              </a:solidFill>
              <a:ln w="25560" cap="sq">
                <a:solidFill>
                  <a:srgbClr val="00956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altLang="pt-BR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10605" name="Group 4"/>
              <p:cNvGrpSpPr>
                <a:grpSpLocks/>
              </p:cNvGrpSpPr>
              <p:nvPr/>
            </p:nvGrpSpPr>
            <p:grpSpPr bwMode="auto">
              <a:xfrm>
                <a:off x="838" y="1673"/>
                <a:ext cx="2467" cy="2163"/>
                <a:chOff x="838" y="1673"/>
                <a:chExt cx="2467" cy="2163"/>
              </a:xfrm>
            </p:grpSpPr>
            <p:sp>
              <p:nvSpPr>
                <p:cNvPr id="110606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692" y="1673"/>
                  <a:ext cx="618" cy="277"/>
                </a:xfrm>
                <a:prstGeom prst="rect">
                  <a:avLst/>
                </a:prstGeom>
                <a:solidFill>
                  <a:srgbClr val="FFFFFF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 eaLnBrk="0" hangingPunct="0">
                    <a:spcBef>
                      <a:spcPts val="8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1pPr>
                  <a:lvl2pPr eaLnBrk="0" hangingPunct="0">
                    <a:spcBef>
                      <a:spcPts val="7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2pPr>
                  <a:lvl3pPr eaLnBrk="0" hangingPunct="0">
                    <a:spcBef>
                      <a:spcPts val="6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3pPr>
                  <a:lvl4pPr eaLnBrk="0" hangingPunct="0">
                    <a:spcBef>
                      <a:spcPts val="5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4pPr>
                  <a:lvl5pPr eaLnBrk="0" hangingPunct="0">
                    <a:spcBef>
                      <a:spcPts val="5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5pPr>
                  <a:lvl6pPr marL="25146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6pPr>
                  <a:lvl7pPr marL="29718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7pPr>
                  <a:lvl8pPr marL="34290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8pPr>
                  <a:lvl9pPr marL="38862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pt-BR" altLang="pt-BR" sz="400">
                    <a:latin typeface="Arial" charset="0"/>
                    <a:cs typeface="Times New Roman" pitchFamily="16" charset="0"/>
                  </a:endParaRP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pt-BR" altLang="pt-BR" sz="1200">
                      <a:latin typeface="Arial" charset="0"/>
                      <a:cs typeface="Times New Roman" pitchFamily="16" charset="0"/>
                    </a:rPr>
                    <a:t>Presidente</a:t>
                  </a:r>
                </a:p>
              </p:txBody>
            </p:sp>
            <p:sp>
              <p:nvSpPr>
                <p:cNvPr id="11060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708" y="2094"/>
                  <a:ext cx="583" cy="277"/>
                </a:xfrm>
                <a:prstGeom prst="rect">
                  <a:avLst/>
                </a:prstGeom>
                <a:solidFill>
                  <a:srgbClr val="FFFFFF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 eaLnBrk="0" hangingPunct="0">
                    <a:spcBef>
                      <a:spcPts val="8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1pPr>
                  <a:lvl2pPr eaLnBrk="0" hangingPunct="0">
                    <a:spcBef>
                      <a:spcPts val="7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2pPr>
                  <a:lvl3pPr eaLnBrk="0" hangingPunct="0">
                    <a:spcBef>
                      <a:spcPts val="6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3pPr>
                  <a:lvl4pPr eaLnBrk="0" hangingPunct="0">
                    <a:spcBef>
                      <a:spcPts val="5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4pPr>
                  <a:lvl5pPr eaLnBrk="0" hangingPunct="0">
                    <a:spcBef>
                      <a:spcPts val="5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5pPr>
                  <a:lvl6pPr marL="25146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6pPr>
                  <a:lvl7pPr marL="29718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7pPr>
                  <a:lvl8pPr marL="34290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8pPr>
                  <a:lvl9pPr marL="38862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pt-BR" altLang="pt-BR" sz="1200">
                      <a:latin typeface="Arial" charset="0"/>
                      <a:cs typeface="Times New Roman" pitchFamily="16" charset="0"/>
                    </a:rPr>
                    <a:t>Diretor Adm.</a:t>
                  </a:r>
                </a:p>
              </p:txBody>
            </p:sp>
            <p:sp>
              <p:nvSpPr>
                <p:cNvPr id="11060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401" y="2568"/>
                  <a:ext cx="583" cy="277"/>
                </a:xfrm>
                <a:prstGeom prst="rect">
                  <a:avLst/>
                </a:prstGeom>
                <a:solidFill>
                  <a:srgbClr val="FFFFFF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 eaLnBrk="0" hangingPunct="0">
                    <a:spcBef>
                      <a:spcPts val="8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1pPr>
                  <a:lvl2pPr eaLnBrk="0" hangingPunct="0">
                    <a:spcBef>
                      <a:spcPts val="7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2pPr>
                  <a:lvl3pPr eaLnBrk="0" hangingPunct="0">
                    <a:spcBef>
                      <a:spcPts val="6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3pPr>
                  <a:lvl4pPr eaLnBrk="0" hangingPunct="0">
                    <a:spcBef>
                      <a:spcPts val="5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4pPr>
                  <a:lvl5pPr eaLnBrk="0" hangingPunct="0">
                    <a:spcBef>
                      <a:spcPts val="5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5pPr>
                  <a:lvl6pPr marL="25146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6pPr>
                  <a:lvl7pPr marL="29718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7pPr>
                  <a:lvl8pPr marL="34290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8pPr>
                  <a:lvl9pPr marL="38862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pt-BR" altLang="pt-BR" sz="1200">
                      <a:latin typeface="Arial" charset="0"/>
                      <a:cs typeface="Times New Roman" pitchFamily="16" charset="0"/>
                    </a:rPr>
                    <a:t>Gerente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pt-BR" altLang="pt-BR" sz="1200">
                      <a:latin typeface="Arial" charset="0"/>
                      <a:cs typeface="Times New Roman" pitchFamily="16" charset="0"/>
                    </a:rPr>
                    <a:t>Adm.</a:t>
                  </a:r>
                </a:p>
              </p:txBody>
            </p:sp>
            <p:sp>
              <p:nvSpPr>
                <p:cNvPr id="11060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036" y="2568"/>
                  <a:ext cx="583" cy="277"/>
                </a:xfrm>
                <a:prstGeom prst="rect">
                  <a:avLst/>
                </a:prstGeom>
                <a:solidFill>
                  <a:srgbClr val="FFFFFF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 eaLnBrk="0" hangingPunct="0">
                    <a:spcBef>
                      <a:spcPts val="8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1pPr>
                  <a:lvl2pPr eaLnBrk="0" hangingPunct="0">
                    <a:spcBef>
                      <a:spcPts val="7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2pPr>
                  <a:lvl3pPr eaLnBrk="0" hangingPunct="0">
                    <a:spcBef>
                      <a:spcPts val="6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3pPr>
                  <a:lvl4pPr eaLnBrk="0" hangingPunct="0">
                    <a:spcBef>
                      <a:spcPts val="5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4pPr>
                  <a:lvl5pPr eaLnBrk="0" hangingPunct="0">
                    <a:spcBef>
                      <a:spcPts val="5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5pPr>
                  <a:lvl6pPr marL="25146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6pPr>
                  <a:lvl7pPr marL="29718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7pPr>
                  <a:lvl8pPr marL="34290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8pPr>
                  <a:lvl9pPr marL="38862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pt-BR" altLang="pt-BR" sz="1200">
                      <a:latin typeface="Arial" charset="0"/>
                      <a:cs typeface="Times New Roman" pitchFamily="16" charset="0"/>
                    </a:rPr>
                    <a:t>Gerente Financeiro</a:t>
                  </a:r>
                </a:p>
              </p:txBody>
            </p:sp>
            <p:sp>
              <p:nvSpPr>
                <p:cNvPr id="11061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156" y="3083"/>
                  <a:ext cx="490" cy="277"/>
                </a:xfrm>
                <a:prstGeom prst="rect">
                  <a:avLst/>
                </a:prstGeom>
                <a:solidFill>
                  <a:srgbClr val="FFFFFF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 eaLnBrk="0" hangingPunct="0">
                    <a:spcBef>
                      <a:spcPts val="8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1pPr>
                  <a:lvl2pPr eaLnBrk="0" hangingPunct="0">
                    <a:spcBef>
                      <a:spcPts val="7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2pPr>
                  <a:lvl3pPr eaLnBrk="0" hangingPunct="0">
                    <a:spcBef>
                      <a:spcPts val="6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3pPr>
                  <a:lvl4pPr eaLnBrk="0" hangingPunct="0">
                    <a:spcBef>
                      <a:spcPts val="5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4pPr>
                  <a:lvl5pPr eaLnBrk="0" hangingPunct="0">
                    <a:spcBef>
                      <a:spcPts val="5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5pPr>
                  <a:lvl6pPr marL="25146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6pPr>
                  <a:lvl7pPr marL="29718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7pPr>
                  <a:lvl8pPr marL="34290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8pPr>
                  <a:lvl9pPr marL="38862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pt-BR" altLang="pt-BR" sz="900">
                      <a:latin typeface="Arial" charset="0"/>
                      <a:cs typeface="Times New Roman" pitchFamily="16" charset="0"/>
                    </a:rPr>
                    <a:t>Supervisor</a:t>
                  </a:r>
                </a:p>
              </p:txBody>
            </p:sp>
            <p:sp>
              <p:nvSpPr>
                <p:cNvPr id="11061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838" y="3551"/>
                  <a:ext cx="453" cy="277"/>
                </a:xfrm>
                <a:prstGeom prst="rect">
                  <a:avLst/>
                </a:prstGeom>
                <a:solidFill>
                  <a:srgbClr val="FFFFFF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 eaLnBrk="0" hangingPunct="0">
                    <a:spcBef>
                      <a:spcPts val="8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1pPr>
                  <a:lvl2pPr eaLnBrk="0" hangingPunct="0">
                    <a:spcBef>
                      <a:spcPts val="7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2pPr>
                  <a:lvl3pPr eaLnBrk="0" hangingPunct="0">
                    <a:spcBef>
                      <a:spcPts val="6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3pPr>
                  <a:lvl4pPr eaLnBrk="0" hangingPunct="0">
                    <a:spcBef>
                      <a:spcPts val="5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4pPr>
                  <a:lvl5pPr eaLnBrk="0" hangingPunct="0">
                    <a:spcBef>
                      <a:spcPts val="5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5pPr>
                  <a:lvl6pPr marL="25146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6pPr>
                  <a:lvl7pPr marL="29718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7pPr>
                  <a:lvl8pPr marL="34290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8pPr>
                  <a:lvl9pPr marL="38862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pt-BR" altLang="pt-BR" sz="1000">
                      <a:latin typeface="Arial" charset="0"/>
                      <a:cs typeface="Times New Roman" pitchFamily="16" charset="0"/>
                    </a:rPr>
                    <a:t>Auxiliar</a:t>
                  </a:r>
                </a:p>
              </p:txBody>
            </p:sp>
            <p:cxnSp>
              <p:nvCxnSpPr>
                <p:cNvPr id="110612" name="AutoShape 11"/>
                <p:cNvCxnSpPr>
                  <a:cxnSpLocks noChangeShapeType="1"/>
                </p:cNvCxnSpPr>
                <p:nvPr/>
              </p:nvCxnSpPr>
              <p:spPr bwMode="auto">
                <a:xfrm>
                  <a:off x="1945" y="3361"/>
                  <a:ext cx="0" cy="188"/>
                </a:xfrm>
                <a:prstGeom prst="straightConnector1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613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2308" y="2848"/>
                  <a:ext cx="0" cy="221"/>
                </a:xfrm>
                <a:prstGeom prst="straightConnector1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614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2328" y="2464"/>
                  <a:ext cx="0" cy="103"/>
                </a:xfrm>
                <a:prstGeom prst="straightConnector1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615" name="AutoShape 14"/>
                <p:cNvCxnSpPr>
                  <a:cxnSpLocks noChangeShapeType="1"/>
                </p:cNvCxnSpPr>
                <p:nvPr/>
              </p:nvCxnSpPr>
              <p:spPr bwMode="auto">
                <a:xfrm>
                  <a:off x="2000" y="2372"/>
                  <a:ext cx="0" cy="103"/>
                </a:xfrm>
                <a:prstGeom prst="straightConnector1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616" name="AutoShape 15"/>
                <p:cNvCxnSpPr>
                  <a:cxnSpLocks noChangeShapeType="1"/>
                </p:cNvCxnSpPr>
                <p:nvPr/>
              </p:nvCxnSpPr>
              <p:spPr bwMode="auto">
                <a:xfrm>
                  <a:off x="2609" y="3676"/>
                  <a:ext cx="0" cy="116"/>
                </a:xfrm>
                <a:prstGeom prst="straightConnector1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617" name="AutoShape 16"/>
                <p:cNvCxnSpPr>
                  <a:cxnSpLocks noChangeShapeType="1"/>
                </p:cNvCxnSpPr>
                <p:nvPr/>
              </p:nvCxnSpPr>
              <p:spPr bwMode="auto">
                <a:xfrm>
                  <a:off x="2008" y="1965"/>
                  <a:ext cx="0" cy="103"/>
                </a:xfrm>
                <a:prstGeom prst="straightConnector1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061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693" y="3083"/>
                  <a:ext cx="490" cy="277"/>
                </a:xfrm>
                <a:prstGeom prst="rect">
                  <a:avLst/>
                </a:prstGeom>
                <a:solidFill>
                  <a:srgbClr val="FFFFFF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 eaLnBrk="0" hangingPunct="0">
                    <a:spcBef>
                      <a:spcPts val="8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1pPr>
                  <a:lvl2pPr eaLnBrk="0" hangingPunct="0">
                    <a:spcBef>
                      <a:spcPts val="7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2pPr>
                  <a:lvl3pPr eaLnBrk="0" hangingPunct="0">
                    <a:spcBef>
                      <a:spcPts val="6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3pPr>
                  <a:lvl4pPr eaLnBrk="0" hangingPunct="0">
                    <a:spcBef>
                      <a:spcPts val="5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4pPr>
                  <a:lvl5pPr eaLnBrk="0" hangingPunct="0">
                    <a:spcBef>
                      <a:spcPts val="5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5pPr>
                  <a:lvl6pPr marL="25146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6pPr>
                  <a:lvl7pPr marL="29718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7pPr>
                  <a:lvl8pPr marL="34290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8pPr>
                  <a:lvl9pPr marL="38862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pt-BR" altLang="pt-BR" sz="900">
                      <a:latin typeface="Arial" charset="0"/>
                      <a:cs typeface="Times New Roman" pitchFamily="16" charset="0"/>
                    </a:rPr>
                    <a:t>Supervisor</a:t>
                  </a:r>
                </a:p>
              </p:txBody>
            </p:sp>
            <p:sp>
              <p:nvSpPr>
                <p:cNvPr id="11061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19" y="3083"/>
                  <a:ext cx="490" cy="277"/>
                </a:xfrm>
                <a:prstGeom prst="rect">
                  <a:avLst/>
                </a:prstGeom>
                <a:solidFill>
                  <a:srgbClr val="FFFFFF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 eaLnBrk="0" hangingPunct="0">
                    <a:spcBef>
                      <a:spcPts val="8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1pPr>
                  <a:lvl2pPr eaLnBrk="0" hangingPunct="0">
                    <a:spcBef>
                      <a:spcPts val="7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2pPr>
                  <a:lvl3pPr eaLnBrk="0" hangingPunct="0">
                    <a:spcBef>
                      <a:spcPts val="6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3pPr>
                  <a:lvl4pPr eaLnBrk="0" hangingPunct="0">
                    <a:spcBef>
                      <a:spcPts val="5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4pPr>
                  <a:lvl5pPr eaLnBrk="0" hangingPunct="0">
                    <a:spcBef>
                      <a:spcPts val="5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5pPr>
                  <a:lvl6pPr marL="25146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6pPr>
                  <a:lvl7pPr marL="29718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7pPr>
                  <a:lvl8pPr marL="34290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8pPr>
                  <a:lvl9pPr marL="38862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pt-BR" altLang="pt-BR" sz="900">
                      <a:latin typeface="Arial" charset="0"/>
                      <a:cs typeface="Times New Roman" pitchFamily="16" charset="0"/>
                    </a:rPr>
                    <a:t>Supervisor</a:t>
                  </a:r>
                </a:p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endParaRPr lang="pt-BR" altLang="pt-BR" sz="900">
                    <a:latin typeface="Arial" charset="0"/>
                    <a:cs typeface="Times New Roman" pitchFamily="16" charset="0"/>
                  </a:endParaRPr>
                </a:p>
              </p:txBody>
            </p:sp>
            <p:sp>
              <p:nvSpPr>
                <p:cNvPr id="11062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350" y="3551"/>
                  <a:ext cx="453" cy="277"/>
                </a:xfrm>
                <a:prstGeom prst="rect">
                  <a:avLst/>
                </a:prstGeom>
                <a:solidFill>
                  <a:srgbClr val="FFFFFF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 eaLnBrk="0" hangingPunct="0">
                    <a:spcBef>
                      <a:spcPts val="8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1pPr>
                  <a:lvl2pPr eaLnBrk="0" hangingPunct="0">
                    <a:spcBef>
                      <a:spcPts val="7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2pPr>
                  <a:lvl3pPr eaLnBrk="0" hangingPunct="0">
                    <a:spcBef>
                      <a:spcPts val="6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3pPr>
                  <a:lvl4pPr eaLnBrk="0" hangingPunct="0">
                    <a:spcBef>
                      <a:spcPts val="5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4pPr>
                  <a:lvl5pPr eaLnBrk="0" hangingPunct="0">
                    <a:spcBef>
                      <a:spcPts val="5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5pPr>
                  <a:lvl6pPr marL="25146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6pPr>
                  <a:lvl7pPr marL="29718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7pPr>
                  <a:lvl8pPr marL="34290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8pPr>
                  <a:lvl9pPr marL="38862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pt-BR" altLang="pt-BR" sz="1000">
                      <a:latin typeface="Arial" charset="0"/>
                      <a:cs typeface="Times New Roman" pitchFamily="16" charset="0"/>
                    </a:rPr>
                    <a:t>Auxiliar</a:t>
                  </a:r>
                </a:p>
              </p:txBody>
            </p:sp>
            <p:cxnSp>
              <p:nvCxnSpPr>
                <p:cNvPr id="110621" name="AutoShape 20"/>
                <p:cNvCxnSpPr>
                  <a:cxnSpLocks noChangeShapeType="1"/>
                </p:cNvCxnSpPr>
                <p:nvPr/>
              </p:nvCxnSpPr>
              <p:spPr bwMode="auto">
                <a:xfrm>
                  <a:off x="1682" y="2468"/>
                  <a:ext cx="0" cy="103"/>
                </a:xfrm>
                <a:prstGeom prst="straightConnector1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622" name="AutoShape 21"/>
                <p:cNvCxnSpPr>
                  <a:cxnSpLocks noChangeShapeType="1"/>
                </p:cNvCxnSpPr>
                <p:nvPr/>
              </p:nvCxnSpPr>
              <p:spPr bwMode="auto">
                <a:xfrm>
                  <a:off x="1673" y="2464"/>
                  <a:ext cx="654" cy="0"/>
                </a:xfrm>
                <a:prstGeom prst="straightConnector1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062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855" y="3559"/>
                  <a:ext cx="453" cy="277"/>
                </a:xfrm>
                <a:prstGeom prst="rect">
                  <a:avLst/>
                </a:prstGeom>
                <a:solidFill>
                  <a:srgbClr val="FFFFFF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 eaLnBrk="0" hangingPunct="0">
                    <a:spcBef>
                      <a:spcPts val="8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1pPr>
                  <a:lvl2pPr eaLnBrk="0" hangingPunct="0">
                    <a:spcBef>
                      <a:spcPts val="7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2pPr>
                  <a:lvl3pPr eaLnBrk="0" hangingPunct="0">
                    <a:spcBef>
                      <a:spcPts val="6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3pPr>
                  <a:lvl4pPr eaLnBrk="0" hangingPunct="0">
                    <a:spcBef>
                      <a:spcPts val="5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4pPr>
                  <a:lvl5pPr eaLnBrk="0" hangingPunct="0">
                    <a:spcBef>
                      <a:spcPts val="5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5pPr>
                  <a:lvl6pPr marL="25146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6pPr>
                  <a:lvl7pPr marL="29718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7pPr>
                  <a:lvl8pPr marL="34290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8pPr>
                  <a:lvl9pPr marL="38862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pt-BR" altLang="pt-BR" sz="1000">
                      <a:latin typeface="Arial" charset="0"/>
                      <a:cs typeface="Times New Roman" pitchFamily="16" charset="0"/>
                    </a:rPr>
                    <a:t>Auxiliar</a:t>
                  </a:r>
                </a:p>
              </p:txBody>
            </p:sp>
            <p:sp>
              <p:nvSpPr>
                <p:cNvPr id="11062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354" y="3554"/>
                  <a:ext cx="453" cy="277"/>
                </a:xfrm>
                <a:prstGeom prst="rect">
                  <a:avLst/>
                </a:prstGeom>
                <a:solidFill>
                  <a:srgbClr val="FFFFFF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 eaLnBrk="0" hangingPunct="0">
                    <a:spcBef>
                      <a:spcPts val="8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1pPr>
                  <a:lvl2pPr eaLnBrk="0" hangingPunct="0">
                    <a:spcBef>
                      <a:spcPts val="7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2pPr>
                  <a:lvl3pPr eaLnBrk="0" hangingPunct="0">
                    <a:spcBef>
                      <a:spcPts val="6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3pPr>
                  <a:lvl4pPr eaLnBrk="0" hangingPunct="0">
                    <a:spcBef>
                      <a:spcPts val="5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4pPr>
                  <a:lvl5pPr eaLnBrk="0" hangingPunct="0">
                    <a:spcBef>
                      <a:spcPts val="5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5pPr>
                  <a:lvl6pPr marL="25146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6pPr>
                  <a:lvl7pPr marL="29718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7pPr>
                  <a:lvl8pPr marL="34290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8pPr>
                  <a:lvl9pPr marL="38862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pt-BR" altLang="pt-BR" sz="1000">
                      <a:latin typeface="Arial" charset="0"/>
                      <a:cs typeface="Times New Roman" pitchFamily="16" charset="0"/>
                    </a:rPr>
                    <a:t>Auxiliar</a:t>
                  </a:r>
                </a:p>
              </p:txBody>
            </p:sp>
            <p:cxnSp>
              <p:nvCxnSpPr>
                <p:cNvPr id="110625" name="AutoShape 24"/>
                <p:cNvCxnSpPr>
                  <a:cxnSpLocks noChangeShapeType="1"/>
                </p:cNvCxnSpPr>
                <p:nvPr/>
              </p:nvCxnSpPr>
              <p:spPr bwMode="auto">
                <a:xfrm>
                  <a:off x="1945" y="2966"/>
                  <a:ext cx="0" cy="103"/>
                </a:xfrm>
                <a:prstGeom prst="straightConnector1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626" name="AutoShape 25"/>
                <p:cNvCxnSpPr>
                  <a:cxnSpLocks noChangeShapeType="1"/>
                </p:cNvCxnSpPr>
                <p:nvPr/>
              </p:nvCxnSpPr>
              <p:spPr bwMode="auto">
                <a:xfrm>
                  <a:off x="1701" y="2867"/>
                  <a:ext cx="0" cy="103"/>
                </a:xfrm>
                <a:prstGeom prst="straightConnector1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627" name="AutoShape 26"/>
                <p:cNvCxnSpPr>
                  <a:cxnSpLocks noChangeShapeType="1"/>
                </p:cNvCxnSpPr>
                <p:nvPr/>
              </p:nvCxnSpPr>
              <p:spPr bwMode="auto">
                <a:xfrm>
                  <a:off x="1446" y="2963"/>
                  <a:ext cx="0" cy="103"/>
                </a:xfrm>
                <a:prstGeom prst="straightConnector1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628" name="AutoShape 27"/>
                <p:cNvCxnSpPr>
                  <a:cxnSpLocks noChangeShapeType="1"/>
                </p:cNvCxnSpPr>
                <p:nvPr/>
              </p:nvCxnSpPr>
              <p:spPr bwMode="auto">
                <a:xfrm>
                  <a:off x="1446" y="2958"/>
                  <a:ext cx="501" cy="0"/>
                </a:xfrm>
                <a:prstGeom prst="straightConnector1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629" name="AutoShape 28"/>
                <p:cNvCxnSpPr>
                  <a:cxnSpLocks noChangeShapeType="1"/>
                </p:cNvCxnSpPr>
                <p:nvPr/>
              </p:nvCxnSpPr>
              <p:spPr bwMode="auto">
                <a:xfrm>
                  <a:off x="1579" y="3462"/>
                  <a:ext cx="0" cy="103"/>
                </a:xfrm>
                <a:prstGeom prst="straightConnector1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630" name="AutoShape 29"/>
                <p:cNvCxnSpPr>
                  <a:cxnSpLocks noChangeShapeType="1"/>
                </p:cNvCxnSpPr>
                <p:nvPr/>
              </p:nvCxnSpPr>
              <p:spPr bwMode="auto">
                <a:xfrm>
                  <a:off x="1335" y="3363"/>
                  <a:ext cx="0" cy="103"/>
                </a:xfrm>
                <a:prstGeom prst="straightConnector1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631" name="AutoShape 30"/>
                <p:cNvCxnSpPr>
                  <a:cxnSpLocks noChangeShapeType="1"/>
                </p:cNvCxnSpPr>
                <p:nvPr/>
              </p:nvCxnSpPr>
              <p:spPr bwMode="auto">
                <a:xfrm>
                  <a:off x="1081" y="3459"/>
                  <a:ext cx="0" cy="103"/>
                </a:xfrm>
                <a:prstGeom prst="straightConnector1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632" name="AutoShape 31"/>
                <p:cNvCxnSpPr>
                  <a:cxnSpLocks noChangeShapeType="1"/>
                </p:cNvCxnSpPr>
                <p:nvPr/>
              </p:nvCxnSpPr>
              <p:spPr bwMode="auto">
                <a:xfrm>
                  <a:off x="1081" y="3455"/>
                  <a:ext cx="501" cy="0"/>
                </a:xfrm>
                <a:prstGeom prst="straightConnector1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1063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853" y="3557"/>
                  <a:ext cx="453" cy="277"/>
                </a:xfrm>
                <a:prstGeom prst="rect">
                  <a:avLst/>
                </a:prstGeom>
                <a:solidFill>
                  <a:srgbClr val="FFFFFF"/>
                </a:solidFill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/>
                <a:lstStyle>
                  <a:lvl1pPr eaLnBrk="0" hangingPunct="0">
                    <a:spcBef>
                      <a:spcPts val="8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1pPr>
                  <a:lvl2pPr eaLnBrk="0" hangingPunct="0">
                    <a:spcBef>
                      <a:spcPts val="7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2pPr>
                  <a:lvl3pPr eaLnBrk="0" hangingPunct="0">
                    <a:spcBef>
                      <a:spcPts val="6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3pPr>
                  <a:lvl4pPr eaLnBrk="0" hangingPunct="0">
                    <a:spcBef>
                      <a:spcPts val="5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4pPr>
                  <a:lvl5pPr eaLnBrk="0" hangingPunct="0">
                    <a:spcBef>
                      <a:spcPts val="500"/>
                    </a:spcBef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5pPr>
                  <a:lvl6pPr marL="25146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6pPr>
                  <a:lvl7pPr marL="29718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7pPr>
                  <a:lvl8pPr marL="34290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8pPr>
                  <a:lvl9pPr marL="3886200" indent="-228600" defTabSz="449263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6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Times New Roman" pitchFamily="16" charset="0"/>
                      <a:ea typeface="Microsoft YaHei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pt-BR" altLang="pt-BR" sz="1000">
                      <a:latin typeface="Arial" charset="0"/>
                      <a:cs typeface="Times New Roman" pitchFamily="16" charset="0"/>
                    </a:rPr>
                    <a:t>Auxiliar</a:t>
                  </a:r>
                </a:p>
              </p:txBody>
            </p:sp>
            <p:cxnSp>
              <p:nvCxnSpPr>
                <p:cNvPr id="110634" name="AutoShape 33"/>
                <p:cNvCxnSpPr>
                  <a:cxnSpLocks noChangeShapeType="1"/>
                </p:cNvCxnSpPr>
                <p:nvPr/>
              </p:nvCxnSpPr>
              <p:spPr bwMode="auto">
                <a:xfrm>
                  <a:off x="2481" y="3455"/>
                  <a:ext cx="0" cy="103"/>
                </a:xfrm>
                <a:prstGeom prst="straightConnector1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635" name="AutoShape 34"/>
                <p:cNvCxnSpPr>
                  <a:cxnSpLocks noChangeShapeType="1"/>
                </p:cNvCxnSpPr>
                <p:nvPr/>
              </p:nvCxnSpPr>
              <p:spPr bwMode="auto">
                <a:xfrm>
                  <a:off x="2472" y="3348"/>
                  <a:ext cx="0" cy="103"/>
                </a:xfrm>
                <a:prstGeom prst="straightConnector1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636" name="AutoShape 35"/>
                <p:cNvCxnSpPr>
                  <a:cxnSpLocks noChangeShapeType="1"/>
                </p:cNvCxnSpPr>
                <p:nvPr/>
              </p:nvCxnSpPr>
              <p:spPr bwMode="auto">
                <a:xfrm>
                  <a:off x="3070" y="3443"/>
                  <a:ext cx="0" cy="103"/>
                </a:xfrm>
                <a:prstGeom prst="straightConnector1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0637" name="AutoShape 36"/>
                <p:cNvCxnSpPr>
                  <a:cxnSpLocks noChangeShapeType="1"/>
                </p:cNvCxnSpPr>
                <p:nvPr/>
              </p:nvCxnSpPr>
              <p:spPr bwMode="auto">
                <a:xfrm>
                  <a:off x="2481" y="3448"/>
                  <a:ext cx="589" cy="0"/>
                </a:xfrm>
                <a:prstGeom prst="straightConnector1">
                  <a:avLst/>
                </a:prstGeom>
                <a:noFill/>
                <a:ln w="28440" cap="sq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10597" name="Rectangle 37"/>
            <p:cNvSpPr>
              <a:spLocks noChangeArrowheads="1"/>
            </p:cNvSpPr>
            <p:nvPr/>
          </p:nvSpPr>
          <p:spPr bwMode="auto">
            <a:xfrm>
              <a:off x="3551" y="3100"/>
              <a:ext cx="21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160" tIns="46080" rIns="92160" bIns="46080">
              <a:spAutoFit/>
            </a:bodyPr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pt-BR" altLang="pt-BR" sz="2000" b="1">
                  <a:latin typeface="Arial" charset="0"/>
                </a:rPr>
                <a:t>Supervisão de linha</a:t>
              </a:r>
            </a:p>
          </p:txBody>
        </p:sp>
        <p:sp>
          <p:nvSpPr>
            <p:cNvPr id="110598" name="Rectangle 38"/>
            <p:cNvSpPr>
              <a:spLocks noChangeArrowheads="1"/>
            </p:cNvSpPr>
            <p:nvPr/>
          </p:nvSpPr>
          <p:spPr bwMode="auto">
            <a:xfrm>
              <a:off x="3307" y="2562"/>
              <a:ext cx="21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160" tIns="46080" rIns="92160" bIns="46080">
              <a:spAutoFit/>
            </a:bodyPr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pt-BR" altLang="pt-BR" sz="2000" b="1">
                  <a:latin typeface="Arial" charset="0"/>
                </a:rPr>
                <a:t>Gerência intermediária</a:t>
              </a:r>
            </a:p>
          </p:txBody>
        </p:sp>
        <p:sp>
          <p:nvSpPr>
            <p:cNvPr id="110599" name="Rectangle 39"/>
            <p:cNvSpPr>
              <a:spLocks noChangeArrowheads="1"/>
            </p:cNvSpPr>
            <p:nvPr/>
          </p:nvSpPr>
          <p:spPr bwMode="auto">
            <a:xfrm>
              <a:off x="3096" y="1851"/>
              <a:ext cx="144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160" tIns="46080" rIns="92160" bIns="46080">
              <a:spAutoFit/>
            </a:bodyPr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pt-BR" altLang="pt-BR" sz="2000" b="1">
                  <a:latin typeface="Arial" charset="0"/>
                </a:rPr>
                <a:t>Alta gerência</a:t>
              </a:r>
            </a:p>
          </p:txBody>
        </p:sp>
        <p:sp>
          <p:nvSpPr>
            <p:cNvPr id="110600" name="AutoShape 40"/>
            <p:cNvSpPr>
              <a:spLocks noChangeArrowheads="1"/>
            </p:cNvSpPr>
            <p:nvPr/>
          </p:nvSpPr>
          <p:spPr bwMode="auto">
            <a:xfrm>
              <a:off x="2776" y="1869"/>
              <a:ext cx="303" cy="269"/>
            </a:xfrm>
            <a:prstGeom prst="leftArrow">
              <a:avLst>
                <a:gd name="adj1" fmla="val 50000"/>
                <a:gd name="adj2" fmla="val 50020"/>
              </a:avLst>
            </a:prstGeom>
            <a:solidFill>
              <a:srgbClr val="00CC99"/>
            </a:solidFill>
            <a:ln w="25560" cap="sq">
              <a:solidFill>
                <a:srgbClr val="00956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0601" name="AutoShape 41"/>
            <p:cNvSpPr>
              <a:spLocks noChangeArrowheads="1"/>
            </p:cNvSpPr>
            <p:nvPr/>
          </p:nvSpPr>
          <p:spPr bwMode="auto">
            <a:xfrm>
              <a:off x="3003" y="2555"/>
              <a:ext cx="303" cy="269"/>
            </a:xfrm>
            <a:prstGeom prst="leftArrow">
              <a:avLst>
                <a:gd name="adj1" fmla="val 50000"/>
                <a:gd name="adj2" fmla="val 50020"/>
              </a:avLst>
            </a:prstGeom>
            <a:solidFill>
              <a:srgbClr val="00CC99"/>
            </a:solidFill>
            <a:ln w="25560" cap="sq">
              <a:solidFill>
                <a:srgbClr val="00956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0602" name="AutoShape 42"/>
            <p:cNvSpPr>
              <a:spLocks noChangeArrowheads="1"/>
            </p:cNvSpPr>
            <p:nvPr/>
          </p:nvSpPr>
          <p:spPr bwMode="auto">
            <a:xfrm>
              <a:off x="3247" y="3091"/>
              <a:ext cx="303" cy="269"/>
            </a:xfrm>
            <a:prstGeom prst="leftArrow">
              <a:avLst>
                <a:gd name="adj1" fmla="val 50000"/>
                <a:gd name="adj2" fmla="val 50020"/>
              </a:avLst>
            </a:prstGeom>
            <a:solidFill>
              <a:srgbClr val="00CC99"/>
            </a:solidFill>
            <a:ln w="25560" cap="sq">
              <a:solidFill>
                <a:srgbClr val="00956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0603" name="AutoShape 43"/>
            <p:cNvSpPr>
              <a:spLocks/>
            </p:cNvSpPr>
            <p:nvPr/>
          </p:nvSpPr>
          <p:spPr bwMode="auto">
            <a:xfrm flipH="1">
              <a:off x="2511" y="1724"/>
              <a:ext cx="193" cy="560"/>
            </a:xfrm>
            <a:prstGeom prst="leftBracket">
              <a:avLst>
                <a:gd name="adj" fmla="val 8355"/>
              </a:avLst>
            </a:prstGeom>
            <a:noFill/>
            <a:ln w="28440" cap="sq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</p:grpSp>
      <p:sp>
        <p:nvSpPr>
          <p:cNvPr id="110595" name="Rectangle 44"/>
          <p:cNvSpPr>
            <a:spLocks noChangeArrowheads="1"/>
          </p:cNvSpPr>
          <p:nvPr/>
        </p:nvSpPr>
        <p:spPr bwMode="auto">
          <a:xfrm>
            <a:off x="323850" y="260350"/>
            <a:ext cx="8424863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pt-BR" altLang="pt-BR" sz="2000" b="1">
                <a:latin typeface="Arial" charset="0"/>
              </a:rPr>
              <a:t>As organizações estabelecem uma hierarquia de cargos, que cria uma estrutura formal de comunicação e comando entre os diferentes níveis, delimitando a autonomia de decisão e os contatos que cada cargo e cada nível terá com os outros.</a:t>
            </a:r>
          </a:p>
        </p:txBody>
      </p:sp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755650" y="1630363"/>
            <a:ext cx="8278813" cy="4676775"/>
            <a:chOff x="476" y="1027"/>
            <a:chExt cx="5215" cy="2946"/>
          </a:xfrm>
        </p:grpSpPr>
        <p:pic>
          <p:nvPicPr>
            <p:cNvPr id="1116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" y="1527"/>
              <a:ext cx="2419" cy="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11621" name="AutoShape 3"/>
            <p:cNvSpPr>
              <a:spLocks noChangeArrowheads="1"/>
            </p:cNvSpPr>
            <p:nvPr/>
          </p:nvSpPr>
          <p:spPr bwMode="auto">
            <a:xfrm>
              <a:off x="476" y="1027"/>
              <a:ext cx="3074" cy="2946"/>
            </a:xfrm>
            <a:prstGeom prst="triangle">
              <a:avLst>
                <a:gd name="adj" fmla="val 50000"/>
              </a:avLst>
            </a:prstGeom>
            <a:noFill/>
            <a:ln w="25560" cap="sq">
              <a:solidFill>
                <a:srgbClr val="60606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1622" name="Rectangle 4"/>
            <p:cNvSpPr>
              <a:spLocks noChangeArrowheads="1"/>
            </p:cNvSpPr>
            <p:nvPr/>
          </p:nvSpPr>
          <p:spPr bwMode="auto">
            <a:xfrm>
              <a:off x="3551" y="3100"/>
              <a:ext cx="214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160" tIns="46080" rIns="92160" bIns="46080">
              <a:spAutoFit/>
            </a:bodyPr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pt-BR" altLang="pt-BR" sz="2000" b="1">
                  <a:latin typeface="Arial" charset="0"/>
                </a:rPr>
                <a:t>Supervisão de linha</a:t>
              </a:r>
            </a:p>
          </p:txBody>
        </p:sp>
        <p:sp>
          <p:nvSpPr>
            <p:cNvPr id="111623" name="Rectangle 5"/>
            <p:cNvSpPr>
              <a:spLocks noChangeArrowheads="1"/>
            </p:cNvSpPr>
            <p:nvPr/>
          </p:nvSpPr>
          <p:spPr bwMode="auto">
            <a:xfrm>
              <a:off x="3307" y="2562"/>
              <a:ext cx="21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160" tIns="46080" rIns="92160" bIns="46080">
              <a:spAutoFit/>
            </a:bodyPr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pt-BR" altLang="pt-BR" sz="2000" b="1">
                  <a:latin typeface="Arial" charset="0"/>
                </a:rPr>
                <a:t>Gerência intermediária</a:t>
              </a:r>
            </a:p>
          </p:txBody>
        </p:sp>
        <p:sp>
          <p:nvSpPr>
            <p:cNvPr id="111624" name="Rectangle 6"/>
            <p:cNvSpPr>
              <a:spLocks noChangeArrowheads="1"/>
            </p:cNvSpPr>
            <p:nvPr/>
          </p:nvSpPr>
          <p:spPr bwMode="auto">
            <a:xfrm>
              <a:off x="3096" y="1851"/>
              <a:ext cx="144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160" tIns="46080" rIns="92160" bIns="46080">
              <a:spAutoFit/>
            </a:bodyPr>
            <a:lstStyle>
              <a:lvl1pPr eaLnBrk="0" hangingPunct="0">
                <a:spcBef>
                  <a:spcPts val="8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1pPr>
              <a:lvl2pPr eaLnBrk="0" hangingPunct="0">
                <a:spcBef>
                  <a:spcPts val="7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2pPr>
              <a:lvl3pPr eaLnBrk="0" hangingPunct="0"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3pPr>
              <a:lvl4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4pPr>
              <a:lvl5pPr eaLnBrk="0" hangingPunct="0">
                <a:spcBef>
                  <a:spcPts val="5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5pPr>
              <a:lvl6pPr marL="25146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6pPr>
              <a:lvl7pPr marL="29718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7pPr>
              <a:lvl8pPr marL="34290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8pPr>
              <a:lvl9pPr marL="3886200" indent="-228600" defTabSz="449263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Times New Roman" pitchFamily="16" charset="0"/>
                  <a:ea typeface="Microsoft YaHei" charset="-122"/>
                </a:defRPr>
              </a:lvl9pPr>
            </a:lstStyle>
            <a:p>
              <a:pPr>
                <a:spcBef>
                  <a:spcPts val="1250"/>
                </a:spcBef>
                <a:buClrTx/>
                <a:buFontTx/>
                <a:buNone/>
              </a:pPr>
              <a:r>
                <a:rPr lang="pt-BR" altLang="pt-BR" sz="2000" b="1">
                  <a:latin typeface="Arial" charset="0"/>
                </a:rPr>
                <a:t>Alta gerência</a:t>
              </a:r>
            </a:p>
          </p:txBody>
        </p:sp>
        <p:sp>
          <p:nvSpPr>
            <p:cNvPr id="111625" name="AutoShape 7"/>
            <p:cNvSpPr>
              <a:spLocks noChangeArrowheads="1"/>
            </p:cNvSpPr>
            <p:nvPr/>
          </p:nvSpPr>
          <p:spPr bwMode="auto">
            <a:xfrm>
              <a:off x="2776" y="1869"/>
              <a:ext cx="303" cy="269"/>
            </a:xfrm>
            <a:prstGeom prst="leftArrow">
              <a:avLst>
                <a:gd name="adj1" fmla="val 50000"/>
                <a:gd name="adj2" fmla="val 50020"/>
              </a:avLst>
            </a:prstGeom>
            <a:solidFill>
              <a:srgbClr val="00CC99"/>
            </a:solidFill>
            <a:ln w="25560" cap="sq">
              <a:solidFill>
                <a:srgbClr val="7F7F7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1626" name="AutoShape 8"/>
            <p:cNvSpPr>
              <a:spLocks noChangeArrowheads="1"/>
            </p:cNvSpPr>
            <p:nvPr/>
          </p:nvSpPr>
          <p:spPr bwMode="auto">
            <a:xfrm>
              <a:off x="3003" y="2555"/>
              <a:ext cx="303" cy="269"/>
            </a:xfrm>
            <a:prstGeom prst="leftArrow">
              <a:avLst>
                <a:gd name="adj1" fmla="val 50000"/>
                <a:gd name="adj2" fmla="val 50020"/>
              </a:avLst>
            </a:prstGeom>
            <a:solidFill>
              <a:srgbClr val="00CC99"/>
            </a:solidFill>
            <a:ln w="25560" cap="sq">
              <a:solidFill>
                <a:srgbClr val="7F7F7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1627" name="AutoShape 9"/>
            <p:cNvSpPr>
              <a:spLocks noChangeArrowheads="1"/>
            </p:cNvSpPr>
            <p:nvPr/>
          </p:nvSpPr>
          <p:spPr bwMode="auto">
            <a:xfrm>
              <a:off x="3247" y="3091"/>
              <a:ext cx="303" cy="269"/>
            </a:xfrm>
            <a:prstGeom prst="leftArrow">
              <a:avLst>
                <a:gd name="adj1" fmla="val 50000"/>
                <a:gd name="adj2" fmla="val 50020"/>
              </a:avLst>
            </a:prstGeom>
            <a:solidFill>
              <a:srgbClr val="00CC99"/>
            </a:solidFill>
            <a:ln w="25560" cap="sq">
              <a:solidFill>
                <a:srgbClr val="7F7F7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  <p:sp>
          <p:nvSpPr>
            <p:cNvPr id="111628" name="AutoShape 10"/>
            <p:cNvSpPr>
              <a:spLocks/>
            </p:cNvSpPr>
            <p:nvPr/>
          </p:nvSpPr>
          <p:spPr bwMode="auto">
            <a:xfrm flipH="1">
              <a:off x="2511" y="1724"/>
              <a:ext cx="193" cy="560"/>
            </a:xfrm>
            <a:prstGeom prst="leftBracket">
              <a:avLst>
                <a:gd name="adj" fmla="val 8355"/>
              </a:avLst>
            </a:prstGeom>
            <a:noFill/>
            <a:ln w="28440" cap="sq">
              <a:solidFill>
                <a:srgbClr val="60606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altLang="pt-BR">
                <a:solidFill>
                  <a:srgbClr val="FFFFFF"/>
                </a:solidFill>
              </a:endParaRPr>
            </a:p>
          </p:txBody>
        </p:sp>
      </p:grpSp>
      <p:sp>
        <p:nvSpPr>
          <p:cNvPr id="111619" name="Rectangle 11"/>
          <p:cNvSpPr>
            <a:spLocks noChangeArrowheads="1"/>
          </p:cNvSpPr>
          <p:nvPr/>
        </p:nvSpPr>
        <p:spPr bwMode="auto">
          <a:xfrm>
            <a:off x="323850" y="260350"/>
            <a:ext cx="8569325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 eaLnBrk="0" hangingPunct="0">
              <a:spcBef>
                <a:spcPts val="8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1pPr>
            <a:lvl2pPr eaLnBrk="0" hangingPunct="0">
              <a:spcBef>
                <a:spcPts val="7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2pPr>
            <a:lvl3pPr eaLnBrk="0" hangingPunct="0"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itchFamily="16" charset="0"/>
                <a:ea typeface="Microsoft YaHei" charset="-122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pt-BR" altLang="pt-BR" sz="2000" b="1">
                <a:latin typeface="Arial" charset="0"/>
              </a:rPr>
              <a:t>Cabe notar que, apesar de haver uma estrutura hierárquica de cargos com delimitações de decisão e de contatos entre os níveis, na prática, ocorre uma rede de relacionamentos humanos, que vai além destas delimitações, afetando o comportamento no trabalho.</a:t>
            </a:r>
          </a:p>
        </p:txBody>
      </p:sp>
    </p:spTree>
  </p:cSld>
  <p:clrMapOvr>
    <a:masterClrMapping/>
  </p:clrMapOvr>
  <p:transition spd="slow" advTm="45000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8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9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1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2_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icrosoft YaHei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4313</TotalTime>
  <Words>3290</Words>
  <Application>Microsoft Office PowerPoint</Application>
  <PresentationFormat>Apresentação na tela (4:3)</PresentationFormat>
  <Paragraphs>272</Paragraphs>
  <Slides>37</Slides>
  <Notes>32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8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37</vt:i4>
      </vt:variant>
    </vt:vector>
  </HeadingPairs>
  <TitlesOfParts>
    <vt:vector size="48" baseType="lpstr">
      <vt:lpstr>Arial</vt:lpstr>
      <vt:lpstr>Times New Roman</vt:lpstr>
      <vt:lpstr>Wingdings</vt:lpstr>
      <vt:lpstr>Tema do Office</vt:lpstr>
      <vt:lpstr>4_Tema do Office</vt:lpstr>
      <vt:lpstr>5_Tema do Office</vt:lpstr>
      <vt:lpstr>18_Tema do Office</vt:lpstr>
      <vt:lpstr>29_Tema do Office</vt:lpstr>
      <vt:lpstr>71_Tema do Office</vt:lpstr>
      <vt:lpstr>72_Tema do Office</vt:lpstr>
      <vt:lpstr>Estrutura padrão</vt:lpstr>
      <vt:lpstr>Apresentação do PowerPoint</vt:lpstr>
      <vt:lpstr>AS ORGANIZAÇÕES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Os Fundamentos da Administração de Recursos Humanos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ARH</dc:title>
  <dc:creator>Victor Natanael Schwetter Silveira</dc:creator>
  <cp:lastModifiedBy>Victor Natanael Schwetter Silveira</cp:lastModifiedBy>
  <cp:revision>634</cp:revision>
  <cp:lastPrinted>1601-01-01T00:00:00Z</cp:lastPrinted>
  <dcterms:created xsi:type="dcterms:W3CDTF">2002-06-02T19:24:20Z</dcterms:created>
  <dcterms:modified xsi:type="dcterms:W3CDTF">2023-03-15T21:56:22Z</dcterms:modified>
</cp:coreProperties>
</file>