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8" r:id="rId2"/>
    <p:sldId id="257" r:id="rId3"/>
    <p:sldId id="259" r:id="rId4"/>
    <p:sldId id="260" r:id="rId5"/>
    <p:sldId id="261"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8" d="100"/>
          <a:sy n="88"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749505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59932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575462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426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090474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898863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630415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5968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5567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751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48A87A34-81AB-432B-8DAE-1953F412C126}" type="datetimeFigureOut">
              <a:rPr lang="en-US" smtClean="0"/>
              <a:pPr/>
              <a:t>5/3/2023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74456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841921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41410" y="3073397"/>
            <a:ext cx="4878391"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6172200" y="3073397"/>
            <a:ext cx="4875210" cy="2717801"/>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00475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75170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0758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6691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48A87A34-81AB-432B-8DAE-1953F412C126}" type="datetimeFigureOut">
              <a:rPr lang="en-US" smtClean="0"/>
              <a:t>5/3/2023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97709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5/3/2023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43914622"/>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CB47-4F2D-4086-AB2C-D3ED6B022390}"/>
              </a:ext>
            </a:extLst>
          </p:cNvPr>
          <p:cNvSpPr>
            <a:spLocks noGrp="1"/>
          </p:cNvSpPr>
          <p:nvPr>
            <p:ph type="ctrTitle"/>
          </p:nvPr>
        </p:nvSpPr>
        <p:spPr>
          <a:xfrm>
            <a:off x="1371600" y="1816544"/>
            <a:ext cx="9448800" cy="1825096"/>
          </a:xfrm>
        </p:spPr>
        <p:txBody>
          <a:bodyPr/>
          <a:lstStyle/>
          <a:p>
            <a:r>
              <a:rPr lang="pt-BR" dirty="0">
                <a:latin typeface="Kristen ITC" panose="03050502040202030202" pitchFamily="66" charset="0"/>
              </a:rPr>
              <a:t>Conceitos Básicos</a:t>
            </a:r>
          </a:p>
        </p:txBody>
      </p:sp>
      <p:sp>
        <p:nvSpPr>
          <p:cNvPr id="3" name="Subtítulo 2">
            <a:extLst>
              <a:ext uri="{FF2B5EF4-FFF2-40B4-BE49-F238E27FC236}">
                <a16:creationId xmlns:a16="http://schemas.microsoft.com/office/drawing/2014/main" id="{5AB72353-A5BB-4E0E-A9FD-97813F6E37AF}"/>
              </a:ext>
            </a:extLst>
          </p:cNvPr>
          <p:cNvSpPr>
            <a:spLocks noGrp="1"/>
          </p:cNvSpPr>
          <p:nvPr>
            <p:ph type="subTitle" idx="1"/>
          </p:nvPr>
        </p:nvSpPr>
        <p:spPr/>
        <p:txBody>
          <a:bodyPr>
            <a:normAutofit/>
          </a:bodyPr>
          <a:lstStyle/>
          <a:p>
            <a:r>
              <a:rPr lang="pt-BR" dirty="0">
                <a:latin typeface="Kristen ITC" panose="03050502040202030202" pitchFamily="66" charset="0"/>
              </a:rPr>
              <a:t>Mateus Pimenta</a:t>
            </a:r>
          </a:p>
          <a:p>
            <a:r>
              <a:rPr lang="pt-BR" dirty="0">
                <a:latin typeface="Kristen ITC" panose="03050502040202030202" pitchFamily="66" charset="0"/>
              </a:rPr>
              <a:t>N°: 23</a:t>
            </a:r>
          </a:p>
        </p:txBody>
      </p:sp>
    </p:spTree>
    <p:extLst>
      <p:ext uri="{BB962C8B-B14F-4D97-AF65-F5344CB8AC3E}">
        <p14:creationId xmlns:p14="http://schemas.microsoft.com/office/powerpoint/2010/main" val="416137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BE75E-BCF4-43BF-A22A-471E40002551}"/>
              </a:ext>
            </a:extLst>
          </p:cNvPr>
          <p:cNvSpPr>
            <a:spLocks noGrp="1"/>
          </p:cNvSpPr>
          <p:nvPr>
            <p:ph type="title"/>
          </p:nvPr>
        </p:nvSpPr>
        <p:spPr/>
        <p:txBody>
          <a:bodyPr/>
          <a:lstStyle/>
          <a:p>
            <a:r>
              <a:rPr lang="pt-BR" dirty="0"/>
              <a:t>Comutação de pacotes</a:t>
            </a:r>
          </a:p>
        </p:txBody>
      </p:sp>
      <p:sp>
        <p:nvSpPr>
          <p:cNvPr id="3" name="Espaço Reservado para Conteúdo 2">
            <a:extLst>
              <a:ext uri="{FF2B5EF4-FFF2-40B4-BE49-F238E27FC236}">
                <a16:creationId xmlns:a16="http://schemas.microsoft.com/office/drawing/2014/main" id="{4435911A-CB3B-4C01-A960-EE5EC8AAED44}"/>
              </a:ext>
            </a:extLst>
          </p:cNvPr>
          <p:cNvSpPr>
            <a:spLocks noGrp="1"/>
          </p:cNvSpPr>
          <p:nvPr>
            <p:ph idx="1"/>
          </p:nvPr>
        </p:nvSpPr>
        <p:spPr/>
        <p:txBody>
          <a:bodyPr/>
          <a:lstStyle/>
          <a:p>
            <a:pPr algn="just"/>
            <a:r>
              <a:rPr lang="pt-BR" dirty="0"/>
              <a:t>As mensagens de dados são divididas em unidades</a:t>
            </a:r>
          </a:p>
          <a:p>
            <a:r>
              <a:rPr lang="pt-BR" dirty="0"/>
              <a:t>Não precisa de um caminho físico </a:t>
            </a:r>
          </a:p>
          <a:p>
            <a:r>
              <a:rPr lang="pt-BR" dirty="0"/>
              <a:t>Os pacotes podem chegar fora de ordem </a:t>
            </a:r>
          </a:p>
          <a:p>
            <a:r>
              <a:rPr lang="pt-BR" dirty="0"/>
              <a:t>Não há a reserva prévia de largura de banda</a:t>
            </a:r>
          </a:p>
        </p:txBody>
      </p:sp>
    </p:spTree>
    <p:extLst>
      <p:ext uri="{BB962C8B-B14F-4D97-AF65-F5344CB8AC3E}">
        <p14:creationId xmlns:p14="http://schemas.microsoft.com/office/powerpoint/2010/main" val="47125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C4170-09CD-4AAC-A582-0CFD09D4ED86}"/>
              </a:ext>
            </a:extLst>
          </p:cNvPr>
          <p:cNvSpPr>
            <a:spLocks noGrp="1"/>
          </p:cNvSpPr>
          <p:nvPr>
            <p:ph type="title"/>
          </p:nvPr>
        </p:nvSpPr>
        <p:spPr/>
        <p:txBody>
          <a:bodyPr/>
          <a:lstStyle/>
          <a:p>
            <a:r>
              <a:rPr lang="pt-BR" dirty="0"/>
              <a:t>Conceito de protocolos </a:t>
            </a:r>
          </a:p>
        </p:txBody>
      </p:sp>
      <p:sp>
        <p:nvSpPr>
          <p:cNvPr id="3" name="Espaço Reservado para Conteúdo 2">
            <a:extLst>
              <a:ext uri="{FF2B5EF4-FFF2-40B4-BE49-F238E27FC236}">
                <a16:creationId xmlns:a16="http://schemas.microsoft.com/office/drawing/2014/main" id="{BEDB4E7A-9901-495C-A1A4-178EDC5EA072}"/>
              </a:ext>
            </a:extLst>
          </p:cNvPr>
          <p:cNvSpPr>
            <a:spLocks noGrp="1"/>
          </p:cNvSpPr>
          <p:nvPr>
            <p:ph idx="1"/>
          </p:nvPr>
        </p:nvSpPr>
        <p:spPr/>
        <p:txBody>
          <a:bodyPr/>
          <a:lstStyle/>
          <a:p>
            <a:pPr algn="just"/>
            <a:r>
              <a:rPr lang="pt-BR" dirty="0"/>
              <a:t>Basicamente ele possui regras que organiza a comunicação dos dados. Definindo o que é comunicado, a maneira como é comunicado e quando será comunicado.</a:t>
            </a:r>
          </a:p>
          <a:p>
            <a:r>
              <a:rPr lang="pt-BR" dirty="0"/>
              <a:t>Elementos de um protocolo: Sintaxe(estrutura dos dados e à ordem de como são apresentados), semântica(ele mostra o significado da seção ou conjunto de bits) e o timing(quando a taxa dos dados devem ser enviados).</a:t>
            </a:r>
          </a:p>
          <a:p>
            <a:endParaRPr lang="pt-BR" dirty="0"/>
          </a:p>
        </p:txBody>
      </p:sp>
    </p:spTree>
    <p:extLst>
      <p:ext uri="{BB962C8B-B14F-4D97-AF65-F5344CB8AC3E}">
        <p14:creationId xmlns:p14="http://schemas.microsoft.com/office/powerpoint/2010/main" val="74082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7C116-B94A-475D-A740-558963E2048E}"/>
              </a:ext>
            </a:extLst>
          </p:cNvPr>
          <p:cNvSpPr>
            <a:spLocks noGrp="1"/>
          </p:cNvSpPr>
          <p:nvPr>
            <p:ph type="title"/>
          </p:nvPr>
        </p:nvSpPr>
        <p:spPr/>
        <p:txBody>
          <a:bodyPr/>
          <a:lstStyle/>
          <a:p>
            <a:r>
              <a:rPr lang="pt-BR" dirty="0"/>
              <a:t>Conceito de camadas</a:t>
            </a:r>
          </a:p>
        </p:txBody>
      </p:sp>
      <p:sp>
        <p:nvSpPr>
          <p:cNvPr id="3" name="Espaço Reservado para Conteúdo 2">
            <a:extLst>
              <a:ext uri="{FF2B5EF4-FFF2-40B4-BE49-F238E27FC236}">
                <a16:creationId xmlns:a16="http://schemas.microsoft.com/office/drawing/2014/main" id="{F7D15B76-01AE-4CA8-A7F7-D17323CB7277}"/>
              </a:ext>
            </a:extLst>
          </p:cNvPr>
          <p:cNvSpPr>
            <a:spLocks noGrp="1"/>
          </p:cNvSpPr>
          <p:nvPr>
            <p:ph idx="1"/>
          </p:nvPr>
        </p:nvSpPr>
        <p:spPr/>
        <p:txBody>
          <a:bodyPr/>
          <a:lstStyle/>
          <a:p>
            <a:pPr algn="just"/>
            <a:r>
              <a:rPr lang="pt-BR" dirty="0"/>
              <a:t>O conceito de camadas começa com a comunicação do emissor com o receptor. Existe a camada superior, a intermediária e a inferior. Existem três serviços, um para cada nível, que seguem uma determinada hierarquia. Cada camada utiliza os serviços prestados pela camada inferior abaixo dela. Organizado em camadas. Nas redes modernas são mais estruturadas e os componentes hierarquizados em camadas.</a:t>
            </a:r>
          </a:p>
          <a:p>
            <a:r>
              <a:rPr lang="pt-BR" dirty="0"/>
              <a:t>Camada, protocolo, transporte e rede.</a:t>
            </a:r>
          </a:p>
        </p:txBody>
      </p:sp>
    </p:spTree>
    <p:extLst>
      <p:ext uri="{BB962C8B-B14F-4D97-AF65-F5344CB8AC3E}">
        <p14:creationId xmlns:p14="http://schemas.microsoft.com/office/powerpoint/2010/main" val="1542462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4F56D-5FF2-45DA-B1D1-FBD55A83F2D4}"/>
              </a:ext>
            </a:extLst>
          </p:cNvPr>
          <p:cNvSpPr>
            <a:spLocks noGrp="1"/>
          </p:cNvSpPr>
          <p:nvPr>
            <p:ph type="title"/>
          </p:nvPr>
        </p:nvSpPr>
        <p:spPr/>
        <p:txBody>
          <a:bodyPr/>
          <a:lstStyle/>
          <a:p>
            <a:r>
              <a:rPr lang="pt-BR" dirty="0"/>
              <a:t>Modelos de </a:t>
            </a:r>
            <a:r>
              <a:rPr lang="pt-BR" dirty="0" err="1"/>
              <a:t>osi</a:t>
            </a:r>
            <a:r>
              <a:rPr lang="pt-BR" dirty="0"/>
              <a:t> e </a:t>
            </a:r>
            <a:r>
              <a:rPr lang="pt-BR" dirty="0" err="1"/>
              <a:t>tcp/ip</a:t>
            </a:r>
            <a:endParaRPr lang="pt-BR" dirty="0"/>
          </a:p>
        </p:txBody>
      </p:sp>
      <p:sp>
        <p:nvSpPr>
          <p:cNvPr id="4" name="Retângulo: Cantos Arredondados 3">
            <a:extLst>
              <a:ext uri="{FF2B5EF4-FFF2-40B4-BE49-F238E27FC236}">
                <a16:creationId xmlns:a16="http://schemas.microsoft.com/office/drawing/2014/main" id="{C33E35D2-A3E9-44E7-B4E6-152F4CE42179}"/>
              </a:ext>
            </a:extLst>
          </p:cNvPr>
          <p:cNvSpPr/>
          <p:nvPr/>
        </p:nvSpPr>
        <p:spPr>
          <a:xfrm>
            <a:off x="2560323" y="3682156"/>
            <a:ext cx="1484811" cy="5322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sessão</a:t>
            </a:r>
          </a:p>
        </p:txBody>
      </p:sp>
      <p:sp>
        <p:nvSpPr>
          <p:cNvPr id="5" name="Retângulo: Cantos Arredondados 4">
            <a:extLst>
              <a:ext uri="{FF2B5EF4-FFF2-40B4-BE49-F238E27FC236}">
                <a16:creationId xmlns:a16="http://schemas.microsoft.com/office/drawing/2014/main" id="{BC5E959D-FEC3-4B93-8295-22467DEF96F1}"/>
              </a:ext>
            </a:extLst>
          </p:cNvPr>
          <p:cNvSpPr/>
          <p:nvPr/>
        </p:nvSpPr>
        <p:spPr>
          <a:xfrm>
            <a:off x="2560323" y="4275014"/>
            <a:ext cx="1484811" cy="53225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6" name="Retângulo: Cantos Arredondados 5">
            <a:extLst>
              <a:ext uri="{FF2B5EF4-FFF2-40B4-BE49-F238E27FC236}">
                <a16:creationId xmlns:a16="http://schemas.microsoft.com/office/drawing/2014/main" id="{EA66E73C-EBD3-4ECE-BDB6-CB86C9B9A125}"/>
              </a:ext>
            </a:extLst>
          </p:cNvPr>
          <p:cNvSpPr/>
          <p:nvPr/>
        </p:nvSpPr>
        <p:spPr>
          <a:xfrm>
            <a:off x="2560322" y="4875555"/>
            <a:ext cx="1484811" cy="5322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redes</a:t>
            </a:r>
          </a:p>
        </p:txBody>
      </p:sp>
      <p:sp>
        <p:nvSpPr>
          <p:cNvPr id="7" name="Retângulo: Cantos Arredondados 6">
            <a:extLst>
              <a:ext uri="{FF2B5EF4-FFF2-40B4-BE49-F238E27FC236}">
                <a16:creationId xmlns:a16="http://schemas.microsoft.com/office/drawing/2014/main" id="{79DC3810-D96A-4D4B-8BA7-82F8C1EDD4C9}"/>
              </a:ext>
            </a:extLst>
          </p:cNvPr>
          <p:cNvSpPr/>
          <p:nvPr/>
        </p:nvSpPr>
        <p:spPr>
          <a:xfrm>
            <a:off x="2560320" y="5476096"/>
            <a:ext cx="1484811" cy="532252"/>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enlace</a:t>
            </a:r>
          </a:p>
        </p:txBody>
      </p:sp>
      <p:sp>
        <p:nvSpPr>
          <p:cNvPr id="8" name="Retângulo: Cantos Arredondados 7">
            <a:extLst>
              <a:ext uri="{FF2B5EF4-FFF2-40B4-BE49-F238E27FC236}">
                <a16:creationId xmlns:a16="http://schemas.microsoft.com/office/drawing/2014/main" id="{D2909007-3E11-444B-A1B7-25E7620F803F}"/>
              </a:ext>
            </a:extLst>
          </p:cNvPr>
          <p:cNvSpPr/>
          <p:nvPr/>
        </p:nvSpPr>
        <p:spPr>
          <a:xfrm>
            <a:off x="7245528" y="5742222"/>
            <a:ext cx="1484811" cy="53225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física</a:t>
            </a:r>
          </a:p>
        </p:txBody>
      </p:sp>
      <p:sp>
        <p:nvSpPr>
          <p:cNvPr id="9" name="Retângulo: Cantos Arredondados 8">
            <a:extLst>
              <a:ext uri="{FF2B5EF4-FFF2-40B4-BE49-F238E27FC236}">
                <a16:creationId xmlns:a16="http://schemas.microsoft.com/office/drawing/2014/main" id="{D6E2F712-B978-40C0-B4EB-6567C4D770D0}"/>
              </a:ext>
            </a:extLst>
          </p:cNvPr>
          <p:cNvSpPr/>
          <p:nvPr/>
        </p:nvSpPr>
        <p:spPr>
          <a:xfrm>
            <a:off x="2560323" y="3089298"/>
            <a:ext cx="1484811" cy="53225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apresentação</a:t>
            </a:r>
          </a:p>
        </p:txBody>
      </p:sp>
      <p:sp>
        <p:nvSpPr>
          <p:cNvPr id="11" name="Retângulo: Cantos Arredondados 10">
            <a:extLst>
              <a:ext uri="{FF2B5EF4-FFF2-40B4-BE49-F238E27FC236}">
                <a16:creationId xmlns:a16="http://schemas.microsoft.com/office/drawing/2014/main" id="{2B698188-321A-4509-A07B-6BD1EE686D9B}"/>
              </a:ext>
            </a:extLst>
          </p:cNvPr>
          <p:cNvSpPr/>
          <p:nvPr/>
        </p:nvSpPr>
        <p:spPr>
          <a:xfrm>
            <a:off x="2560324" y="2505513"/>
            <a:ext cx="1484811" cy="53225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14" name="Retângulo: Cantos Arredondados 13">
            <a:extLst>
              <a:ext uri="{FF2B5EF4-FFF2-40B4-BE49-F238E27FC236}">
                <a16:creationId xmlns:a16="http://schemas.microsoft.com/office/drawing/2014/main" id="{5AD227DA-C043-456C-94BC-DD4E0F353057}"/>
              </a:ext>
            </a:extLst>
          </p:cNvPr>
          <p:cNvSpPr/>
          <p:nvPr/>
        </p:nvSpPr>
        <p:spPr>
          <a:xfrm>
            <a:off x="7245529" y="5141681"/>
            <a:ext cx="1484811" cy="5322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redes</a:t>
            </a:r>
          </a:p>
        </p:txBody>
      </p:sp>
      <p:sp>
        <p:nvSpPr>
          <p:cNvPr id="15" name="Retângulo: Cantos Arredondados 14">
            <a:extLst>
              <a:ext uri="{FF2B5EF4-FFF2-40B4-BE49-F238E27FC236}">
                <a16:creationId xmlns:a16="http://schemas.microsoft.com/office/drawing/2014/main" id="{39B0FB2F-E05D-4EE3-A3BE-430BA8050090}"/>
              </a:ext>
            </a:extLst>
          </p:cNvPr>
          <p:cNvSpPr/>
          <p:nvPr/>
        </p:nvSpPr>
        <p:spPr>
          <a:xfrm>
            <a:off x="2560323" y="4274433"/>
            <a:ext cx="1484811" cy="53225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16" name="Retângulo: Cantos Arredondados 15">
            <a:extLst>
              <a:ext uri="{FF2B5EF4-FFF2-40B4-BE49-F238E27FC236}">
                <a16:creationId xmlns:a16="http://schemas.microsoft.com/office/drawing/2014/main" id="{57DBE934-A76F-4D89-8290-B4054FA564DB}"/>
              </a:ext>
            </a:extLst>
          </p:cNvPr>
          <p:cNvSpPr/>
          <p:nvPr/>
        </p:nvSpPr>
        <p:spPr>
          <a:xfrm>
            <a:off x="7245529" y="5141100"/>
            <a:ext cx="1484811" cy="53225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Interface de rede</a:t>
            </a:r>
          </a:p>
        </p:txBody>
      </p:sp>
      <p:sp>
        <p:nvSpPr>
          <p:cNvPr id="17" name="Retângulo: Cantos Arredondados 16">
            <a:extLst>
              <a:ext uri="{FF2B5EF4-FFF2-40B4-BE49-F238E27FC236}">
                <a16:creationId xmlns:a16="http://schemas.microsoft.com/office/drawing/2014/main" id="{8D49F4E3-D19A-4E0F-920C-EDA5F25ED368}"/>
              </a:ext>
            </a:extLst>
          </p:cNvPr>
          <p:cNvSpPr/>
          <p:nvPr/>
        </p:nvSpPr>
        <p:spPr>
          <a:xfrm>
            <a:off x="7245528" y="4540559"/>
            <a:ext cx="1484811" cy="532252"/>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err="1"/>
              <a:t>Inter-rede</a:t>
            </a:r>
            <a:endParaRPr lang="pt-BR" dirty="0"/>
          </a:p>
        </p:txBody>
      </p:sp>
      <p:sp>
        <p:nvSpPr>
          <p:cNvPr id="18" name="Retângulo: Cantos Arredondados 17">
            <a:extLst>
              <a:ext uri="{FF2B5EF4-FFF2-40B4-BE49-F238E27FC236}">
                <a16:creationId xmlns:a16="http://schemas.microsoft.com/office/drawing/2014/main" id="{0FC11CAA-97F5-43AA-8771-46980C32DE5D}"/>
              </a:ext>
            </a:extLst>
          </p:cNvPr>
          <p:cNvSpPr/>
          <p:nvPr/>
        </p:nvSpPr>
        <p:spPr>
          <a:xfrm>
            <a:off x="2560320" y="6093627"/>
            <a:ext cx="1484811" cy="532252"/>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física</a:t>
            </a:r>
          </a:p>
        </p:txBody>
      </p:sp>
      <p:sp>
        <p:nvSpPr>
          <p:cNvPr id="19" name="Retângulo: Cantos Arredondados 18">
            <a:extLst>
              <a:ext uri="{FF2B5EF4-FFF2-40B4-BE49-F238E27FC236}">
                <a16:creationId xmlns:a16="http://schemas.microsoft.com/office/drawing/2014/main" id="{6D7FFD4B-9C6B-434F-B360-777C7A43157D}"/>
              </a:ext>
            </a:extLst>
          </p:cNvPr>
          <p:cNvSpPr/>
          <p:nvPr/>
        </p:nvSpPr>
        <p:spPr>
          <a:xfrm>
            <a:off x="7245528" y="3917941"/>
            <a:ext cx="1484811" cy="5322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transporte</a:t>
            </a:r>
          </a:p>
        </p:txBody>
      </p:sp>
      <p:sp>
        <p:nvSpPr>
          <p:cNvPr id="20" name="Retângulo: Cantos Arredondados 19">
            <a:extLst>
              <a:ext uri="{FF2B5EF4-FFF2-40B4-BE49-F238E27FC236}">
                <a16:creationId xmlns:a16="http://schemas.microsoft.com/office/drawing/2014/main" id="{85AEC0AE-5FF6-446E-95A6-5C0F7E3CD436}"/>
              </a:ext>
            </a:extLst>
          </p:cNvPr>
          <p:cNvSpPr/>
          <p:nvPr/>
        </p:nvSpPr>
        <p:spPr>
          <a:xfrm>
            <a:off x="7245528" y="3295323"/>
            <a:ext cx="1484811" cy="53225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aplicação</a:t>
            </a:r>
          </a:p>
        </p:txBody>
      </p:sp>
      <p:sp>
        <p:nvSpPr>
          <p:cNvPr id="21" name="CaixaDeTexto 20">
            <a:extLst>
              <a:ext uri="{FF2B5EF4-FFF2-40B4-BE49-F238E27FC236}">
                <a16:creationId xmlns:a16="http://schemas.microsoft.com/office/drawing/2014/main" id="{705234A5-EB8D-4D24-B7D2-E5B04CD31931}"/>
              </a:ext>
            </a:extLst>
          </p:cNvPr>
          <p:cNvSpPr txBox="1"/>
          <p:nvPr/>
        </p:nvSpPr>
        <p:spPr>
          <a:xfrm>
            <a:off x="2560320" y="1721840"/>
            <a:ext cx="1397729" cy="369332"/>
          </a:xfrm>
          <a:prstGeom prst="rect">
            <a:avLst/>
          </a:prstGeom>
          <a:noFill/>
        </p:spPr>
        <p:txBody>
          <a:bodyPr wrap="square" rtlCol="0">
            <a:spAutoFit/>
          </a:bodyPr>
          <a:lstStyle/>
          <a:p>
            <a:pPr algn="ctr"/>
            <a:r>
              <a:rPr lang="pt-BR" dirty="0"/>
              <a:t>OSI</a:t>
            </a:r>
          </a:p>
        </p:txBody>
      </p:sp>
      <p:sp>
        <p:nvSpPr>
          <p:cNvPr id="23" name="CaixaDeTexto 22">
            <a:extLst>
              <a:ext uri="{FF2B5EF4-FFF2-40B4-BE49-F238E27FC236}">
                <a16:creationId xmlns:a16="http://schemas.microsoft.com/office/drawing/2014/main" id="{00D0BC4B-E4E9-4CF9-BA8B-5EE3CBED8006}"/>
              </a:ext>
            </a:extLst>
          </p:cNvPr>
          <p:cNvSpPr txBox="1"/>
          <p:nvPr/>
        </p:nvSpPr>
        <p:spPr>
          <a:xfrm>
            <a:off x="7245528" y="2603626"/>
            <a:ext cx="1345481" cy="369332"/>
          </a:xfrm>
          <a:prstGeom prst="rect">
            <a:avLst/>
          </a:prstGeom>
          <a:noFill/>
        </p:spPr>
        <p:txBody>
          <a:bodyPr wrap="square" rtlCol="0">
            <a:spAutoFit/>
          </a:bodyPr>
          <a:lstStyle/>
          <a:p>
            <a:pPr algn="ctr"/>
            <a:r>
              <a:rPr lang="pt-BR" dirty="0"/>
              <a:t>TCP/IP</a:t>
            </a:r>
          </a:p>
        </p:txBody>
      </p:sp>
    </p:spTree>
    <p:extLst>
      <p:ext uri="{BB962C8B-B14F-4D97-AF65-F5344CB8AC3E}">
        <p14:creationId xmlns:p14="http://schemas.microsoft.com/office/powerpoint/2010/main" val="470267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A35A2-A056-4335-A156-C023D30F430B}"/>
              </a:ext>
            </a:extLst>
          </p:cNvPr>
          <p:cNvSpPr>
            <a:spLocks noGrp="1"/>
          </p:cNvSpPr>
          <p:nvPr>
            <p:ph type="title"/>
          </p:nvPr>
        </p:nvSpPr>
        <p:spPr>
          <a:xfrm>
            <a:off x="9109166" y="764373"/>
            <a:ext cx="2397034" cy="1293028"/>
          </a:xfrm>
        </p:spPr>
        <p:txBody>
          <a:bodyPr/>
          <a:lstStyle/>
          <a:p>
            <a:r>
              <a:rPr lang="pt-BR" dirty="0"/>
              <a:t>História</a:t>
            </a:r>
          </a:p>
        </p:txBody>
      </p:sp>
      <p:sp>
        <p:nvSpPr>
          <p:cNvPr id="3" name="Espaço Reservado para Conteúdo 2">
            <a:extLst>
              <a:ext uri="{FF2B5EF4-FFF2-40B4-BE49-F238E27FC236}">
                <a16:creationId xmlns:a16="http://schemas.microsoft.com/office/drawing/2014/main" id="{EFAD4153-2D30-4A35-8700-5004F993DEC2}"/>
              </a:ext>
            </a:extLst>
          </p:cNvPr>
          <p:cNvSpPr>
            <a:spLocks noGrp="1"/>
          </p:cNvSpPr>
          <p:nvPr>
            <p:ph idx="1"/>
          </p:nvPr>
        </p:nvSpPr>
        <p:spPr>
          <a:xfrm>
            <a:off x="685800" y="2194560"/>
            <a:ext cx="10931434" cy="4024125"/>
          </a:xfrm>
        </p:spPr>
        <p:txBody>
          <a:bodyPr/>
          <a:lstStyle/>
          <a:p>
            <a:r>
              <a:rPr lang="pt-BR" dirty="0"/>
              <a:t>A web foi criada pelo Tim Bernes-Lee(O Pai da Internet), também criador do HTML.</a:t>
            </a:r>
          </a:p>
          <a:p>
            <a:r>
              <a:rPr lang="pt-BR" dirty="0" err="1"/>
              <a:t>Arpanet</a:t>
            </a:r>
            <a:r>
              <a:rPr lang="pt-BR" dirty="0"/>
              <a:t> foi a primeira rede de computadores criada em 1969.</a:t>
            </a:r>
          </a:p>
          <a:p>
            <a:r>
              <a:rPr lang="pt-BR" dirty="0"/>
              <a:t>Ethernet surgiu em 1972  criada pelo Robert </a:t>
            </a:r>
            <a:r>
              <a:rPr lang="pt-BR" dirty="0" err="1"/>
              <a:t>Metcalfe</a:t>
            </a:r>
            <a:r>
              <a:rPr lang="pt-BR" dirty="0"/>
              <a:t>. </a:t>
            </a:r>
          </a:p>
        </p:txBody>
      </p:sp>
      <p:sp>
        <p:nvSpPr>
          <p:cNvPr id="4" name="Retângulo: Cantos Arredondados 3">
            <a:extLst>
              <a:ext uri="{FF2B5EF4-FFF2-40B4-BE49-F238E27FC236}">
                <a16:creationId xmlns:a16="http://schemas.microsoft.com/office/drawing/2014/main" id="{3162E947-9459-4C35-BEE2-9AF4376B0E8E}"/>
              </a:ext>
            </a:extLst>
          </p:cNvPr>
          <p:cNvSpPr/>
          <p:nvPr/>
        </p:nvSpPr>
        <p:spPr>
          <a:xfrm>
            <a:off x="1850571" y="4484914"/>
            <a:ext cx="2020388" cy="949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9A980F16-AD80-4292-8D21-A697908384FA}"/>
              </a:ext>
            </a:extLst>
          </p:cNvPr>
          <p:cNvSpPr/>
          <p:nvPr/>
        </p:nvSpPr>
        <p:spPr>
          <a:xfrm>
            <a:off x="2734491" y="5434149"/>
            <a:ext cx="269966" cy="313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E4745C86-FDAE-437E-B1FD-989BAF886433}"/>
              </a:ext>
            </a:extLst>
          </p:cNvPr>
          <p:cNvSpPr/>
          <p:nvPr/>
        </p:nvSpPr>
        <p:spPr>
          <a:xfrm>
            <a:off x="2281646" y="5747657"/>
            <a:ext cx="1140823" cy="471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a16="http://schemas.microsoft.com/office/drawing/2014/main" id="{839640F5-C2FA-4B2A-A2A9-548D24445E23}"/>
              </a:ext>
            </a:extLst>
          </p:cNvPr>
          <p:cNvSpPr/>
          <p:nvPr/>
        </p:nvSpPr>
        <p:spPr>
          <a:xfrm>
            <a:off x="1994263" y="4615543"/>
            <a:ext cx="1785257" cy="687977"/>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pt-BR"/>
          </a:p>
        </p:txBody>
      </p:sp>
      <p:sp>
        <p:nvSpPr>
          <p:cNvPr id="8" name="Retângulo 7">
            <a:extLst>
              <a:ext uri="{FF2B5EF4-FFF2-40B4-BE49-F238E27FC236}">
                <a16:creationId xmlns:a16="http://schemas.microsoft.com/office/drawing/2014/main" id="{7170F1F8-6BC7-4956-B132-04841A2535B7}"/>
              </a:ext>
            </a:extLst>
          </p:cNvPr>
          <p:cNvSpPr/>
          <p:nvPr/>
        </p:nvSpPr>
        <p:spPr>
          <a:xfrm>
            <a:off x="4467497" y="4676503"/>
            <a:ext cx="1003663" cy="1542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Biselado 8">
            <a:extLst>
              <a:ext uri="{FF2B5EF4-FFF2-40B4-BE49-F238E27FC236}">
                <a16:creationId xmlns:a16="http://schemas.microsoft.com/office/drawing/2014/main" id="{E9E31E46-A043-422B-816A-3C5F5B807D3B}"/>
              </a:ext>
            </a:extLst>
          </p:cNvPr>
          <p:cNvSpPr/>
          <p:nvPr/>
        </p:nvSpPr>
        <p:spPr>
          <a:xfrm>
            <a:off x="4545874" y="4754880"/>
            <a:ext cx="829492" cy="1393371"/>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Arco 10">
            <a:extLst>
              <a:ext uri="{FF2B5EF4-FFF2-40B4-BE49-F238E27FC236}">
                <a16:creationId xmlns:a16="http://schemas.microsoft.com/office/drawing/2014/main" id="{5E982F8B-CFEF-4A5E-9465-8789E80AB596}"/>
              </a:ext>
            </a:extLst>
          </p:cNvPr>
          <p:cNvSpPr/>
          <p:nvPr/>
        </p:nvSpPr>
        <p:spPr>
          <a:xfrm>
            <a:off x="3779520" y="5434149"/>
            <a:ext cx="3283132" cy="110598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Elipse 11">
            <a:extLst>
              <a:ext uri="{FF2B5EF4-FFF2-40B4-BE49-F238E27FC236}">
                <a16:creationId xmlns:a16="http://schemas.microsoft.com/office/drawing/2014/main" id="{598CF0AE-F1FF-4423-9993-C4DB97053340}"/>
              </a:ext>
            </a:extLst>
          </p:cNvPr>
          <p:cNvSpPr/>
          <p:nvPr/>
        </p:nvSpPr>
        <p:spPr>
          <a:xfrm>
            <a:off x="6949440" y="5989701"/>
            <a:ext cx="226423" cy="3661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a:extLst>
              <a:ext uri="{FF2B5EF4-FFF2-40B4-BE49-F238E27FC236}">
                <a16:creationId xmlns:a16="http://schemas.microsoft.com/office/drawing/2014/main" id="{2BD4CF6B-3251-473B-81EF-16E238C11D4E}"/>
              </a:ext>
            </a:extLst>
          </p:cNvPr>
          <p:cNvCxnSpPr>
            <a:stCxn id="12" idx="0"/>
          </p:cNvCxnSpPr>
          <p:nvPr/>
        </p:nvCxnSpPr>
        <p:spPr>
          <a:xfrm flipH="1">
            <a:off x="7062651" y="5989701"/>
            <a:ext cx="1" cy="2002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3600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EA8381-DBA6-42B9-BEDD-78AD395D5D77}"/>
              </a:ext>
            </a:extLst>
          </p:cNvPr>
          <p:cNvSpPr>
            <a:spLocks noGrp="1"/>
          </p:cNvSpPr>
          <p:nvPr>
            <p:ph type="title"/>
          </p:nvPr>
        </p:nvSpPr>
        <p:spPr/>
        <p:txBody>
          <a:bodyPr/>
          <a:lstStyle/>
          <a:p>
            <a:r>
              <a:rPr lang="pt-BR" dirty="0"/>
              <a:t>Comunicação de dados</a:t>
            </a:r>
          </a:p>
        </p:txBody>
      </p:sp>
      <p:sp>
        <p:nvSpPr>
          <p:cNvPr id="3" name="Espaço Reservado para Conteúdo 2">
            <a:extLst>
              <a:ext uri="{FF2B5EF4-FFF2-40B4-BE49-F238E27FC236}">
                <a16:creationId xmlns:a16="http://schemas.microsoft.com/office/drawing/2014/main" id="{05E4DC2A-A806-4D5C-BA12-D0F44EE6EF81}"/>
              </a:ext>
            </a:extLst>
          </p:cNvPr>
          <p:cNvSpPr>
            <a:spLocks noGrp="1"/>
          </p:cNvSpPr>
          <p:nvPr>
            <p:ph idx="1"/>
          </p:nvPr>
        </p:nvSpPr>
        <p:spPr/>
        <p:txBody>
          <a:bodyPr>
            <a:normAutofit fontScale="92500" lnSpcReduction="10000"/>
          </a:bodyPr>
          <a:lstStyle/>
          <a:p>
            <a:pPr marL="0" indent="0">
              <a:buNone/>
            </a:pPr>
            <a:r>
              <a:rPr lang="pt-BR" dirty="0"/>
              <a:t>Uma comunicação de dados é a interação entre os computadores onde eles compartilham imagens, vídeos, games, áudios, etc. Realizada por Bits(0,1).</a:t>
            </a:r>
          </a:p>
          <a:p>
            <a:pPr marL="0" indent="0">
              <a:buNone/>
            </a:pPr>
            <a:r>
              <a:rPr lang="pt-BR" dirty="0"/>
              <a:t>É um sistema onde um conjunto de terminais se comunicam entre si compartilhando os mesmos recursos de transmissão remota.</a:t>
            </a:r>
          </a:p>
          <a:p>
            <a:pPr marL="0" indent="0">
              <a:buNone/>
            </a:pPr>
            <a:r>
              <a:rPr lang="pt-BR" dirty="0"/>
              <a:t>Fluxo de dados: tem três tipos diferentes, que são eles: Simplex(unidirecional), </a:t>
            </a:r>
            <a:r>
              <a:rPr lang="pt-BR" dirty="0" err="1"/>
              <a:t>half</a:t>
            </a:r>
            <a:r>
              <a:rPr lang="pt-BR" dirty="0"/>
              <a:t>-duplex(pode transmitir e receber, mas nunca ao mesmo tempo), full duplex(simultaneamente).</a:t>
            </a:r>
          </a:p>
          <a:p>
            <a:pPr marL="0" indent="0">
              <a:buNone/>
            </a:pPr>
            <a:r>
              <a:rPr lang="pt-BR" dirty="0"/>
              <a:t>Tipos de conexão: ponto-a-ponto e </a:t>
            </a:r>
            <a:r>
              <a:rPr lang="pt-BR" dirty="0" err="1"/>
              <a:t>multi-ponto</a:t>
            </a:r>
            <a:r>
              <a:rPr lang="pt-BR" dirty="0"/>
              <a:t>.</a:t>
            </a:r>
          </a:p>
          <a:p>
            <a:pPr marL="0" indent="0">
              <a:buNone/>
            </a:pPr>
            <a:endParaRPr lang="pt-BR" dirty="0"/>
          </a:p>
        </p:txBody>
      </p:sp>
    </p:spTree>
    <p:extLst>
      <p:ext uri="{BB962C8B-B14F-4D97-AF65-F5344CB8AC3E}">
        <p14:creationId xmlns:p14="http://schemas.microsoft.com/office/powerpoint/2010/main" val="263068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A4E78-9188-4FFE-908A-F86900545F79}"/>
              </a:ext>
            </a:extLst>
          </p:cNvPr>
          <p:cNvSpPr>
            <a:spLocks noGrp="1"/>
          </p:cNvSpPr>
          <p:nvPr>
            <p:ph type="title"/>
          </p:nvPr>
        </p:nvSpPr>
        <p:spPr>
          <a:xfrm>
            <a:off x="4467496" y="764373"/>
            <a:ext cx="7038703" cy="1293028"/>
          </a:xfrm>
        </p:spPr>
        <p:txBody>
          <a:bodyPr/>
          <a:lstStyle/>
          <a:p>
            <a:r>
              <a:rPr lang="pt-BR" dirty="0"/>
              <a:t>Redes nas organizações</a:t>
            </a:r>
          </a:p>
        </p:txBody>
      </p:sp>
      <p:sp>
        <p:nvSpPr>
          <p:cNvPr id="3" name="Espaço Reservado para Conteúdo 2">
            <a:extLst>
              <a:ext uri="{FF2B5EF4-FFF2-40B4-BE49-F238E27FC236}">
                <a16:creationId xmlns:a16="http://schemas.microsoft.com/office/drawing/2014/main" id="{761BE71A-4F34-40E2-A9E8-E4E0CCD516B7}"/>
              </a:ext>
            </a:extLst>
          </p:cNvPr>
          <p:cNvSpPr>
            <a:spLocks noGrp="1"/>
          </p:cNvSpPr>
          <p:nvPr>
            <p:ph idx="1"/>
          </p:nvPr>
        </p:nvSpPr>
        <p:spPr/>
        <p:txBody>
          <a:bodyPr/>
          <a:lstStyle/>
          <a:p>
            <a:r>
              <a:rPr lang="pt-BR" dirty="0"/>
              <a:t>Compartilhamento de recurso</a:t>
            </a:r>
          </a:p>
          <a:p>
            <a:r>
              <a:rPr lang="pt-BR" dirty="0"/>
              <a:t>Alta disponibilidade de recursos</a:t>
            </a:r>
          </a:p>
          <a:p>
            <a:r>
              <a:rPr lang="pt-BR" dirty="0"/>
              <a:t>Economia de dinheiro</a:t>
            </a:r>
          </a:p>
          <a:p>
            <a:endParaRPr lang="pt-BR" dirty="0"/>
          </a:p>
          <a:p>
            <a:endParaRPr lang="pt-BR" dirty="0"/>
          </a:p>
        </p:txBody>
      </p:sp>
    </p:spTree>
    <p:extLst>
      <p:ext uri="{BB962C8B-B14F-4D97-AF65-F5344CB8AC3E}">
        <p14:creationId xmlns:p14="http://schemas.microsoft.com/office/powerpoint/2010/main" val="8454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188A9-3AC5-445F-A3B2-5B96286E579E}"/>
              </a:ext>
            </a:extLst>
          </p:cNvPr>
          <p:cNvSpPr>
            <a:spLocks noGrp="1"/>
          </p:cNvSpPr>
          <p:nvPr>
            <p:ph type="title"/>
          </p:nvPr>
        </p:nvSpPr>
        <p:spPr/>
        <p:txBody>
          <a:bodyPr/>
          <a:lstStyle/>
          <a:p>
            <a:r>
              <a:rPr lang="pt-BR" dirty="0"/>
              <a:t>Rede para as pessoas</a:t>
            </a:r>
          </a:p>
        </p:txBody>
      </p:sp>
      <p:sp>
        <p:nvSpPr>
          <p:cNvPr id="3" name="Espaço Reservado para Conteúdo 2">
            <a:extLst>
              <a:ext uri="{FF2B5EF4-FFF2-40B4-BE49-F238E27FC236}">
                <a16:creationId xmlns:a16="http://schemas.microsoft.com/office/drawing/2014/main" id="{7C6B3A62-A016-47BE-A7A0-8708E31D73CA}"/>
              </a:ext>
            </a:extLst>
          </p:cNvPr>
          <p:cNvSpPr>
            <a:spLocks noGrp="1"/>
          </p:cNvSpPr>
          <p:nvPr>
            <p:ph idx="1"/>
          </p:nvPr>
        </p:nvSpPr>
        <p:spPr/>
        <p:txBody>
          <a:bodyPr/>
          <a:lstStyle/>
          <a:p>
            <a:r>
              <a:rPr lang="pt-BR" dirty="0"/>
              <a:t>Acesso a informações remotas, como: bancos, lojas virtuais, etc. Também em pessoa-a-pessoa, como um correio eletrônico, videoconferência, como exemplo o </a:t>
            </a:r>
            <a:r>
              <a:rPr lang="pt-BR" dirty="0" err="1"/>
              <a:t>whatsapp</a:t>
            </a:r>
            <a:r>
              <a:rPr lang="pt-BR" dirty="0"/>
              <a:t>.</a:t>
            </a:r>
          </a:p>
        </p:txBody>
      </p:sp>
    </p:spTree>
    <p:extLst>
      <p:ext uri="{BB962C8B-B14F-4D97-AF65-F5344CB8AC3E}">
        <p14:creationId xmlns:p14="http://schemas.microsoft.com/office/powerpoint/2010/main" val="27334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0D375-59AF-4051-95ED-7BB242CC2F69}"/>
              </a:ext>
            </a:extLst>
          </p:cNvPr>
          <p:cNvSpPr>
            <a:spLocks noGrp="1"/>
          </p:cNvSpPr>
          <p:nvPr>
            <p:ph type="title"/>
          </p:nvPr>
        </p:nvSpPr>
        <p:spPr/>
        <p:txBody>
          <a:bodyPr/>
          <a:lstStyle/>
          <a:p>
            <a:r>
              <a:rPr lang="pt-BR" dirty="0"/>
              <a:t>Redes de difusão</a:t>
            </a:r>
          </a:p>
        </p:txBody>
      </p:sp>
      <p:sp>
        <p:nvSpPr>
          <p:cNvPr id="3" name="Espaço Reservado para Conteúdo 2">
            <a:extLst>
              <a:ext uri="{FF2B5EF4-FFF2-40B4-BE49-F238E27FC236}">
                <a16:creationId xmlns:a16="http://schemas.microsoft.com/office/drawing/2014/main" id="{45FE8E73-4024-429F-B6D0-2BC36C22F642}"/>
              </a:ext>
            </a:extLst>
          </p:cNvPr>
          <p:cNvSpPr>
            <a:spLocks noGrp="1"/>
          </p:cNvSpPr>
          <p:nvPr>
            <p:ph idx="1"/>
          </p:nvPr>
        </p:nvSpPr>
        <p:spPr/>
        <p:txBody>
          <a:bodyPr/>
          <a:lstStyle/>
          <a:p>
            <a:pPr marL="0" indent="0">
              <a:buNone/>
            </a:pPr>
            <a:r>
              <a:rPr lang="pt-BR" dirty="0"/>
              <a:t>Apresenta três tipos: </a:t>
            </a:r>
            <a:r>
              <a:rPr lang="pt-BR" dirty="0" err="1"/>
              <a:t>Unicast</a:t>
            </a:r>
            <a:r>
              <a:rPr lang="pt-BR" dirty="0"/>
              <a:t>, </a:t>
            </a:r>
            <a:r>
              <a:rPr lang="pt-BR" dirty="0" err="1"/>
              <a:t>multicast</a:t>
            </a:r>
            <a:r>
              <a:rPr lang="pt-BR" dirty="0"/>
              <a:t> e broadcast.</a:t>
            </a:r>
          </a:p>
        </p:txBody>
      </p:sp>
      <p:sp>
        <p:nvSpPr>
          <p:cNvPr id="4" name="Elipse 3">
            <a:extLst>
              <a:ext uri="{FF2B5EF4-FFF2-40B4-BE49-F238E27FC236}">
                <a16:creationId xmlns:a16="http://schemas.microsoft.com/office/drawing/2014/main" id="{F2091E6B-0A4F-4F3C-8E4F-22AFDDC54812}"/>
              </a:ext>
            </a:extLst>
          </p:cNvPr>
          <p:cNvSpPr/>
          <p:nvPr/>
        </p:nvSpPr>
        <p:spPr>
          <a:xfrm>
            <a:off x="2307771" y="3274423"/>
            <a:ext cx="357052" cy="304800"/>
          </a:xfrm>
          <a:prstGeom prst="ellipse">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a16="http://schemas.microsoft.com/office/drawing/2014/main" id="{8A96719C-639F-4A7E-ACAC-29C82BC1D3D9}"/>
              </a:ext>
            </a:extLst>
          </p:cNvPr>
          <p:cNvSpPr/>
          <p:nvPr/>
        </p:nvSpPr>
        <p:spPr>
          <a:xfrm>
            <a:off x="2895600" y="2926080"/>
            <a:ext cx="357052" cy="348343"/>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reto 8">
            <a:extLst>
              <a:ext uri="{FF2B5EF4-FFF2-40B4-BE49-F238E27FC236}">
                <a16:creationId xmlns:a16="http://schemas.microsoft.com/office/drawing/2014/main" id="{5BC87A3A-A74C-4739-909F-9AA4F7ED8CD9}"/>
              </a:ext>
            </a:extLst>
          </p:cNvPr>
          <p:cNvCxnSpPr>
            <a:cxnSpLocks/>
            <a:stCxn id="4" idx="6"/>
            <a:endCxn id="28" idx="2"/>
          </p:cNvCxnSpPr>
          <p:nvPr/>
        </p:nvCxnSpPr>
        <p:spPr>
          <a:xfrm>
            <a:off x="2664823" y="3426823"/>
            <a:ext cx="750026" cy="1741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lipse 11">
            <a:extLst>
              <a:ext uri="{FF2B5EF4-FFF2-40B4-BE49-F238E27FC236}">
                <a16:creationId xmlns:a16="http://schemas.microsoft.com/office/drawing/2014/main" id="{22201D23-15E5-420F-B8DB-A2541DFD8577}"/>
              </a:ext>
            </a:extLst>
          </p:cNvPr>
          <p:cNvSpPr/>
          <p:nvPr/>
        </p:nvSpPr>
        <p:spPr>
          <a:xfrm>
            <a:off x="4648201" y="3405051"/>
            <a:ext cx="357052" cy="348343"/>
          </a:xfrm>
          <a:prstGeom prst="ellipse">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1491B610-1049-48AC-862B-F4A19F56A4F7}"/>
              </a:ext>
            </a:extLst>
          </p:cNvPr>
          <p:cNvSpPr/>
          <p:nvPr/>
        </p:nvSpPr>
        <p:spPr>
          <a:xfrm>
            <a:off x="5114108" y="2917372"/>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38E1508E-059C-4461-95F6-CEDDC231C48B}"/>
              </a:ext>
            </a:extLst>
          </p:cNvPr>
          <p:cNvSpPr/>
          <p:nvPr/>
        </p:nvSpPr>
        <p:spPr>
          <a:xfrm>
            <a:off x="5162006" y="3858279"/>
            <a:ext cx="357052" cy="348343"/>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6D1A480A-5873-4A5C-BF5C-6C4B18C4FBED}"/>
              </a:ext>
            </a:extLst>
          </p:cNvPr>
          <p:cNvSpPr/>
          <p:nvPr/>
        </p:nvSpPr>
        <p:spPr>
          <a:xfrm>
            <a:off x="5963193" y="3805647"/>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2FCBFE34-83A1-442E-A81C-8BE03D089FA6}"/>
              </a:ext>
            </a:extLst>
          </p:cNvPr>
          <p:cNvSpPr/>
          <p:nvPr/>
        </p:nvSpPr>
        <p:spPr>
          <a:xfrm>
            <a:off x="5958839" y="3056708"/>
            <a:ext cx="357052" cy="348343"/>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lipse 16">
            <a:extLst>
              <a:ext uri="{FF2B5EF4-FFF2-40B4-BE49-F238E27FC236}">
                <a16:creationId xmlns:a16="http://schemas.microsoft.com/office/drawing/2014/main" id="{C9D7C479-A7BA-4ADC-8836-DAC1E3883CA5}"/>
              </a:ext>
            </a:extLst>
          </p:cNvPr>
          <p:cNvSpPr/>
          <p:nvPr/>
        </p:nvSpPr>
        <p:spPr>
          <a:xfrm>
            <a:off x="6751320" y="3426823"/>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reto 17">
            <a:extLst>
              <a:ext uri="{FF2B5EF4-FFF2-40B4-BE49-F238E27FC236}">
                <a16:creationId xmlns:a16="http://schemas.microsoft.com/office/drawing/2014/main" id="{547FB06D-345B-4655-9071-28A2A7990CBE}"/>
              </a:ext>
            </a:extLst>
          </p:cNvPr>
          <p:cNvCxnSpPr>
            <a:cxnSpLocks/>
            <a:stCxn id="12" idx="6"/>
            <a:endCxn id="16" idx="2"/>
          </p:cNvCxnSpPr>
          <p:nvPr/>
        </p:nvCxnSpPr>
        <p:spPr>
          <a:xfrm flipV="1">
            <a:off x="5005253" y="3230880"/>
            <a:ext cx="953586" cy="348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to 20">
            <a:extLst>
              <a:ext uri="{FF2B5EF4-FFF2-40B4-BE49-F238E27FC236}">
                <a16:creationId xmlns:a16="http://schemas.microsoft.com/office/drawing/2014/main" id="{0A365377-086F-4D0A-8DED-2CEF720BAD73}"/>
              </a:ext>
            </a:extLst>
          </p:cNvPr>
          <p:cNvCxnSpPr>
            <a:cxnSpLocks/>
            <a:stCxn id="12" idx="6"/>
            <a:endCxn id="15" idx="1"/>
          </p:cNvCxnSpPr>
          <p:nvPr/>
        </p:nvCxnSpPr>
        <p:spPr>
          <a:xfrm>
            <a:off x="5005253" y="3579223"/>
            <a:ext cx="1010229" cy="277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4E9FDBC0-721B-4B73-BAA9-81B70BAA6ABB}"/>
              </a:ext>
            </a:extLst>
          </p:cNvPr>
          <p:cNvCxnSpPr>
            <a:cxnSpLocks/>
            <a:stCxn id="12" idx="6"/>
            <a:endCxn id="17" idx="2"/>
          </p:cNvCxnSpPr>
          <p:nvPr/>
        </p:nvCxnSpPr>
        <p:spPr>
          <a:xfrm>
            <a:off x="5005253" y="3579223"/>
            <a:ext cx="174606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Elipse 27">
            <a:extLst>
              <a:ext uri="{FF2B5EF4-FFF2-40B4-BE49-F238E27FC236}">
                <a16:creationId xmlns:a16="http://schemas.microsoft.com/office/drawing/2014/main" id="{5B40F211-D579-4320-ACC9-944C5FC619FB}"/>
              </a:ext>
            </a:extLst>
          </p:cNvPr>
          <p:cNvSpPr/>
          <p:nvPr/>
        </p:nvSpPr>
        <p:spPr>
          <a:xfrm>
            <a:off x="3414849" y="3426823"/>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a:extLst>
              <a:ext uri="{FF2B5EF4-FFF2-40B4-BE49-F238E27FC236}">
                <a16:creationId xmlns:a16="http://schemas.microsoft.com/office/drawing/2014/main" id="{85BF8A5A-D23A-45A6-8D3C-D7E0C6FB0D18}"/>
              </a:ext>
            </a:extLst>
          </p:cNvPr>
          <p:cNvSpPr/>
          <p:nvPr/>
        </p:nvSpPr>
        <p:spPr>
          <a:xfrm>
            <a:off x="7609116" y="3457683"/>
            <a:ext cx="357052" cy="348343"/>
          </a:xfrm>
          <a:prstGeom prst="ellipse">
            <a:avLst/>
          </a:prstGeom>
          <a:solidFill>
            <a:srgbClr val="FFFF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a:extLst>
              <a:ext uri="{FF2B5EF4-FFF2-40B4-BE49-F238E27FC236}">
                <a16:creationId xmlns:a16="http://schemas.microsoft.com/office/drawing/2014/main" id="{071FC5E6-7274-450E-9AD1-7854839B2AB4}"/>
              </a:ext>
            </a:extLst>
          </p:cNvPr>
          <p:cNvSpPr/>
          <p:nvPr/>
        </p:nvSpPr>
        <p:spPr>
          <a:xfrm>
            <a:off x="8075023" y="2970004"/>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a:extLst>
              <a:ext uri="{FF2B5EF4-FFF2-40B4-BE49-F238E27FC236}">
                <a16:creationId xmlns:a16="http://schemas.microsoft.com/office/drawing/2014/main" id="{60F1F2B5-25C6-4C3F-B0F8-1BA7B186CFA0}"/>
              </a:ext>
            </a:extLst>
          </p:cNvPr>
          <p:cNvSpPr/>
          <p:nvPr/>
        </p:nvSpPr>
        <p:spPr>
          <a:xfrm>
            <a:off x="8122921" y="3910911"/>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a:extLst>
              <a:ext uri="{FF2B5EF4-FFF2-40B4-BE49-F238E27FC236}">
                <a16:creationId xmlns:a16="http://schemas.microsoft.com/office/drawing/2014/main" id="{963290AB-4901-4A16-A32D-591FEBC6D1E0}"/>
              </a:ext>
            </a:extLst>
          </p:cNvPr>
          <p:cNvSpPr/>
          <p:nvPr/>
        </p:nvSpPr>
        <p:spPr>
          <a:xfrm>
            <a:off x="8924108" y="3858279"/>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a:extLst>
              <a:ext uri="{FF2B5EF4-FFF2-40B4-BE49-F238E27FC236}">
                <a16:creationId xmlns:a16="http://schemas.microsoft.com/office/drawing/2014/main" id="{F3462DEB-952E-4E22-8C28-48EF3ED8FD74}"/>
              </a:ext>
            </a:extLst>
          </p:cNvPr>
          <p:cNvSpPr/>
          <p:nvPr/>
        </p:nvSpPr>
        <p:spPr>
          <a:xfrm>
            <a:off x="8919754" y="3109340"/>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a:extLst>
              <a:ext uri="{FF2B5EF4-FFF2-40B4-BE49-F238E27FC236}">
                <a16:creationId xmlns:a16="http://schemas.microsoft.com/office/drawing/2014/main" id="{AE0D8B9D-D393-4F95-B7D0-68800C84A42D}"/>
              </a:ext>
            </a:extLst>
          </p:cNvPr>
          <p:cNvSpPr/>
          <p:nvPr/>
        </p:nvSpPr>
        <p:spPr>
          <a:xfrm>
            <a:off x="9712235" y="3479455"/>
            <a:ext cx="357052" cy="348343"/>
          </a:xfrm>
          <a:prstGeom prst="ellipse">
            <a:avLst/>
          </a:prstGeom>
          <a:solidFill>
            <a:srgbClr val="00B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Conector reto 35">
            <a:extLst>
              <a:ext uri="{FF2B5EF4-FFF2-40B4-BE49-F238E27FC236}">
                <a16:creationId xmlns:a16="http://schemas.microsoft.com/office/drawing/2014/main" id="{D5D27C81-8D37-497E-A699-C8206F1AE8F5}"/>
              </a:ext>
            </a:extLst>
          </p:cNvPr>
          <p:cNvCxnSpPr>
            <a:cxnSpLocks/>
            <a:stCxn id="30" idx="6"/>
            <a:endCxn id="34" idx="2"/>
          </p:cNvCxnSpPr>
          <p:nvPr/>
        </p:nvCxnSpPr>
        <p:spPr>
          <a:xfrm flipV="1">
            <a:off x="7966168" y="3283512"/>
            <a:ext cx="953586" cy="348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456D0E1F-1C2E-407C-905F-A6E15D2085E8}"/>
              </a:ext>
            </a:extLst>
          </p:cNvPr>
          <p:cNvCxnSpPr>
            <a:cxnSpLocks/>
            <a:stCxn id="30" idx="6"/>
            <a:endCxn id="33" idx="1"/>
          </p:cNvCxnSpPr>
          <p:nvPr/>
        </p:nvCxnSpPr>
        <p:spPr>
          <a:xfrm>
            <a:off x="7966168" y="3631855"/>
            <a:ext cx="1010229" cy="277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ector reto 37">
            <a:extLst>
              <a:ext uri="{FF2B5EF4-FFF2-40B4-BE49-F238E27FC236}">
                <a16:creationId xmlns:a16="http://schemas.microsoft.com/office/drawing/2014/main" id="{2C5F96D4-89D6-4BFE-A372-EBD596D1B316}"/>
              </a:ext>
            </a:extLst>
          </p:cNvPr>
          <p:cNvCxnSpPr>
            <a:cxnSpLocks/>
            <a:stCxn id="30" idx="6"/>
            <a:endCxn id="35" idx="2"/>
          </p:cNvCxnSpPr>
          <p:nvPr/>
        </p:nvCxnSpPr>
        <p:spPr>
          <a:xfrm>
            <a:off x="7966168" y="3631855"/>
            <a:ext cx="1746067" cy="21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ector reto 38">
            <a:extLst>
              <a:ext uri="{FF2B5EF4-FFF2-40B4-BE49-F238E27FC236}">
                <a16:creationId xmlns:a16="http://schemas.microsoft.com/office/drawing/2014/main" id="{4B830E01-5787-48CF-838B-B24DCE1562D1}"/>
              </a:ext>
            </a:extLst>
          </p:cNvPr>
          <p:cNvCxnSpPr>
            <a:cxnSpLocks/>
            <a:stCxn id="32" idx="0"/>
            <a:endCxn id="30" idx="6"/>
          </p:cNvCxnSpPr>
          <p:nvPr/>
        </p:nvCxnSpPr>
        <p:spPr>
          <a:xfrm flipH="1" flipV="1">
            <a:off x="7966168" y="3631855"/>
            <a:ext cx="335279" cy="279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ector reto 41">
            <a:extLst>
              <a:ext uri="{FF2B5EF4-FFF2-40B4-BE49-F238E27FC236}">
                <a16:creationId xmlns:a16="http://schemas.microsoft.com/office/drawing/2014/main" id="{F67CC7DA-2F2C-40A4-8502-20E517159260}"/>
              </a:ext>
            </a:extLst>
          </p:cNvPr>
          <p:cNvCxnSpPr>
            <a:cxnSpLocks/>
            <a:stCxn id="30" idx="6"/>
            <a:endCxn id="31" idx="4"/>
          </p:cNvCxnSpPr>
          <p:nvPr/>
        </p:nvCxnSpPr>
        <p:spPr>
          <a:xfrm flipV="1">
            <a:off x="7966168" y="3318347"/>
            <a:ext cx="287381" cy="313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Elipse 44">
            <a:extLst>
              <a:ext uri="{FF2B5EF4-FFF2-40B4-BE49-F238E27FC236}">
                <a16:creationId xmlns:a16="http://schemas.microsoft.com/office/drawing/2014/main" id="{624D118F-5100-4AE5-A609-EF6C4EE3B293}"/>
              </a:ext>
            </a:extLst>
          </p:cNvPr>
          <p:cNvSpPr/>
          <p:nvPr/>
        </p:nvSpPr>
        <p:spPr>
          <a:xfrm>
            <a:off x="2807425" y="3753394"/>
            <a:ext cx="357052" cy="348343"/>
          </a:xfrm>
          <a:prstGeom prst="ellipse">
            <a:avLst/>
          </a:prstGeom>
          <a:solidFill>
            <a:schemeClr val="accent1"/>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40019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1C131-0308-475E-97B3-1BB9F780BA9D}"/>
              </a:ext>
            </a:extLst>
          </p:cNvPr>
          <p:cNvSpPr>
            <a:spLocks noGrp="1"/>
          </p:cNvSpPr>
          <p:nvPr>
            <p:ph type="title"/>
          </p:nvPr>
        </p:nvSpPr>
        <p:spPr/>
        <p:txBody>
          <a:bodyPr/>
          <a:lstStyle/>
          <a:p>
            <a:r>
              <a:rPr lang="pt-BR" dirty="0"/>
              <a:t>Topologias de redes</a:t>
            </a:r>
          </a:p>
        </p:txBody>
      </p:sp>
      <p:sp>
        <p:nvSpPr>
          <p:cNvPr id="3" name="Espaço Reservado para Conteúdo 2">
            <a:extLst>
              <a:ext uri="{FF2B5EF4-FFF2-40B4-BE49-F238E27FC236}">
                <a16:creationId xmlns:a16="http://schemas.microsoft.com/office/drawing/2014/main" id="{EF3E38A4-76E5-4AAC-AE91-0B8AF1910409}"/>
              </a:ext>
            </a:extLst>
          </p:cNvPr>
          <p:cNvSpPr>
            <a:spLocks noGrp="1"/>
          </p:cNvSpPr>
          <p:nvPr>
            <p:ph idx="1"/>
          </p:nvPr>
        </p:nvSpPr>
        <p:spPr/>
        <p:txBody>
          <a:bodyPr/>
          <a:lstStyle/>
          <a:p>
            <a:r>
              <a:rPr lang="pt-BR" dirty="0"/>
              <a:t>Apresenta três redes: barramento, estrela, anel e malha.</a:t>
            </a:r>
          </a:p>
        </p:txBody>
      </p:sp>
      <p:sp>
        <p:nvSpPr>
          <p:cNvPr id="9" name="Elipse 8">
            <a:extLst>
              <a:ext uri="{FF2B5EF4-FFF2-40B4-BE49-F238E27FC236}">
                <a16:creationId xmlns:a16="http://schemas.microsoft.com/office/drawing/2014/main" id="{30BD4BAD-8439-4D5B-97A4-A9353AD33488}"/>
              </a:ext>
            </a:extLst>
          </p:cNvPr>
          <p:cNvSpPr/>
          <p:nvPr/>
        </p:nvSpPr>
        <p:spPr>
          <a:xfrm>
            <a:off x="1328328" y="3428453"/>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Conector reto 10">
            <a:extLst>
              <a:ext uri="{FF2B5EF4-FFF2-40B4-BE49-F238E27FC236}">
                <a16:creationId xmlns:a16="http://schemas.microsoft.com/office/drawing/2014/main" id="{92B29BAC-CE53-45D1-A555-4B5D8193ED79}"/>
              </a:ext>
            </a:extLst>
          </p:cNvPr>
          <p:cNvCxnSpPr>
            <a:cxnSpLocks/>
          </p:cNvCxnSpPr>
          <p:nvPr/>
        </p:nvCxnSpPr>
        <p:spPr>
          <a:xfrm>
            <a:off x="959303" y="4092481"/>
            <a:ext cx="2412274"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2" name="Elipse 11">
            <a:extLst>
              <a:ext uri="{FF2B5EF4-FFF2-40B4-BE49-F238E27FC236}">
                <a16:creationId xmlns:a16="http://schemas.microsoft.com/office/drawing/2014/main" id="{A6B3E703-6A1F-46AF-9799-7ED925F7329E}"/>
              </a:ext>
            </a:extLst>
          </p:cNvPr>
          <p:cNvSpPr/>
          <p:nvPr/>
        </p:nvSpPr>
        <p:spPr>
          <a:xfrm>
            <a:off x="2034811" y="3428453"/>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5527B006-5AFD-4BC7-9846-EDC2DB2096E6}"/>
              </a:ext>
            </a:extLst>
          </p:cNvPr>
          <p:cNvSpPr/>
          <p:nvPr/>
        </p:nvSpPr>
        <p:spPr>
          <a:xfrm>
            <a:off x="2741294" y="3428452"/>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a:extLst>
              <a:ext uri="{FF2B5EF4-FFF2-40B4-BE49-F238E27FC236}">
                <a16:creationId xmlns:a16="http://schemas.microsoft.com/office/drawing/2014/main" id="{802AFF44-9C15-4844-B574-D028F3897C0B}"/>
              </a:ext>
            </a:extLst>
          </p:cNvPr>
          <p:cNvSpPr/>
          <p:nvPr/>
        </p:nvSpPr>
        <p:spPr>
          <a:xfrm>
            <a:off x="2034811" y="4362447"/>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Elipse 15">
            <a:extLst>
              <a:ext uri="{FF2B5EF4-FFF2-40B4-BE49-F238E27FC236}">
                <a16:creationId xmlns:a16="http://schemas.microsoft.com/office/drawing/2014/main" id="{A3C24BAC-172C-49CE-9720-BB0335B6FFF1}"/>
              </a:ext>
            </a:extLst>
          </p:cNvPr>
          <p:cNvSpPr/>
          <p:nvPr/>
        </p:nvSpPr>
        <p:spPr>
          <a:xfrm>
            <a:off x="2741294" y="4362446"/>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reto 16">
            <a:extLst>
              <a:ext uri="{FF2B5EF4-FFF2-40B4-BE49-F238E27FC236}">
                <a16:creationId xmlns:a16="http://schemas.microsoft.com/office/drawing/2014/main" id="{C8194683-9226-484F-AA00-F8BAC3E558CB}"/>
              </a:ext>
            </a:extLst>
          </p:cNvPr>
          <p:cNvCxnSpPr>
            <a:cxnSpLocks/>
            <a:stCxn id="9" idx="4"/>
          </p:cNvCxnSpPr>
          <p:nvPr/>
        </p:nvCxnSpPr>
        <p:spPr>
          <a:xfrm>
            <a:off x="1506854" y="3776796"/>
            <a:ext cx="0" cy="3156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0" name="Conector reto 19">
            <a:extLst>
              <a:ext uri="{FF2B5EF4-FFF2-40B4-BE49-F238E27FC236}">
                <a16:creationId xmlns:a16="http://schemas.microsoft.com/office/drawing/2014/main" id="{FFD40578-9479-4297-B7F7-148B22A5269D}"/>
              </a:ext>
            </a:extLst>
          </p:cNvPr>
          <p:cNvCxnSpPr>
            <a:cxnSpLocks/>
          </p:cNvCxnSpPr>
          <p:nvPr/>
        </p:nvCxnSpPr>
        <p:spPr>
          <a:xfrm>
            <a:off x="2207894" y="3776795"/>
            <a:ext cx="0" cy="3156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DE041BDD-E43C-4B9F-9D33-78567ADCC576}"/>
              </a:ext>
            </a:extLst>
          </p:cNvPr>
          <p:cNvCxnSpPr>
            <a:cxnSpLocks/>
          </p:cNvCxnSpPr>
          <p:nvPr/>
        </p:nvCxnSpPr>
        <p:spPr>
          <a:xfrm>
            <a:off x="2919820" y="3776794"/>
            <a:ext cx="0" cy="3156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2" name="Conector reto 21">
            <a:extLst>
              <a:ext uri="{FF2B5EF4-FFF2-40B4-BE49-F238E27FC236}">
                <a16:creationId xmlns:a16="http://schemas.microsoft.com/office/drawing/2014/main" id="{57DFD1BA-EA0D-417E-9709-1A509B548A28}"/>
              </a:ext>
            </a:extLst>
          </p:cNvPr>
          <p:cNvCxnSpPr>
            <a:cxnSpLocks/>
          </p:cNvCxnSpPr>
          <p:nvPr/>
        </p:nvCxnSpPr>
        <p:spPr>
          <a:xfrm>
            <a:off x="2207894" y="4092479"/>
            <a:ext cx="0" cy="3156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3" name="Conector reto 22">
            <a:extLst>
              <a:ext uri="{FF2B5EF4-FFF2-40B4-BE49-F238E27FC236}">
                <a16:creationId xmlns:a16="http://schemas.microsoft.com/office/drawing/2014/main" id="{7235886C-A372-474C-8F4E-2A4AC83D94E1}"/>
              </a:ext>
            </a:extLst>
          </p:cNvPr>
          <p:cNvCxnSpPr>
            <a:cxnSpLocks/>
          </p:cNvCxnSpPr>
          <p:nvPr/>
        </p:nvCxnSpPr>
        <p:spPr>
          <a:xfrm>
            <a:off x="2919820" y="4048232"/>
            <a:ext cx="0" cy="315685"/>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4" name="Elipse 23">
            <a:extLst>
              <a:ext uri="{FF2B5EF4-FFF2-40B4-BE49-F238E27FC236}">
                <a16:creationId xmlns:a16="http://schemas.microsoft.com/office/drawing/2014/main" id="{38C3D2C1-6058-4128-9104-90A03F65652A}"/>
              </a:ext>
            </a:extLst>
          </p:cNvPr>
          <p:cNvSpPr/>
          <p:nvPr/>
        </p:nvSpPr>
        <p:spPr>
          <a:xfrm>
            <a:off x="4092029" y="389816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a:extLst>
              <a:ext uri="{FF2B5EF4-FFF2-40B4-BE49-F238E27FC236}">
                <a16:creationId xmlns:a16="http://schemas.microsoft.com/office/drawing/2014/main" id="{7403F46A-7315-4AA5-97DA-7E17E76D74E0}"/>
              </a:ext>
            </a:extLst>
          </p:cNvPr>
          <p:cNvSpPr/>
          <p:nvPr/>
        </p:nvSpPr>
        <p:spPr>
          <a:xfrm>
            <a:off x="5457098" y="389816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7" name="Elipse 26">
            <a:extLst>
              <a:ext uri="{FF2B5EF4-FFF2-40B4-BE49-F238E27FC236}">
                <a16:creationId xmlns:a16="http://schemas.microsoft.com/office/drawing/2014/main" id="{11B92AA1-9A1D-4DBD-B25D-4C4337843C66}"/>
              </a:ext>
            </a:extLst>
          </p:cNvPr>
          <p:cNvSpPr/>
          <p:nvPr/>
        </p:nvSpPr>
        <p:spPr>
          <a:xfrm>
            <a:off x="4744084" y="3392532"/>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Elipse 27">
            <a:extLst>
              <a:ext uri="{FF2B5EF4-FFF2-40B4-BE49-F238E27FC236}">
                <a16:creationId xmlns:a16="http://schemas.microsoft.com/office/drawing/2014/main" id="{522FB80E-15D5-4673-A460-6835ADC81A46}"/>
              </a:ext>
            </a:extLst>
          </p:cNvPr>
          <p:cNvSpPr/>
          <p:nvPr/>
        </p:nvSpPr>
        <p:spPr>
          <a:xfrm>
            <a:off x="4418056" y="460791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a:extLst>
              <a:ext uri="{FF2B5EF4-FFF2-40B4-BE49-F238E27FC236}">
                <a16:creationId xmlns:a16="http://schemas.microsoft.com/office/drawing/2014/main" id="{7EBD3AD3-74F7-450D-AE2B-004D317BDC7F}"/>
              </a:ext>
            </a:extLst>
          </p:cNvPr>
          <p:cNvSpPr/>
          <p:nvPr/>
        </p:nvSpPr>
        <p:spPr>
          <a:xfrm>
            <a:off x="5101136" y="460791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2" name="Conector reto 31">
            <a:extLst>
              <a:ext uri="{FF2B5EF4-FFF2-40B4-BE49-F238E27FC236}">
                <a16:creationId xmlns:a16="http://schemas.microsoft.com/office/drawing/2014/main" id="{027D3B03-4589-42CB-8804-EAA6F92D1EF8}"/>
              </a:ext>
            </a:extLst>
          </p:cNvPr>
          <p:cNvCxnSpPr>
            <a:cxnSpLocks/>
            <a:endCxn id="24" idx="6"/>
          </p:cNvCxnSpPr>
          <p:nvPr/>
        </p:nvCxnSpPr>
        <p:spPr>
          <a:xfrm flipH="1">
            <a:off x="4449081" y="4072341"/>
            <a:ext cx="473529"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37" name="Conector reto 36">
            <a:extLst>
              <a:ext uri="{FF2B5EF4-FFF2-40B4-BE49-F238E27FC236}">
                <a16:creationId xmlns:a16="http://schemas.microsoft.com/office/drawing/2014/main" id="{1163239C-66FD-4CCF-B761-D27D660A481F}"/>
              </a:ext>
            </a:extLst>
          </p:cNvPr>
          <p:cNvCxnSpPr>
            <a:cxnSpLocks/>
            <a:endCxn id="26" idx="2"/>
          </p:cNvCxnSpPr>
          <p:nvPr/>
        </p:nvCxnSpPr>
        <p:spPr>
          <a:xfrm>
            <a:off x="4922610" y="4072341"/>
            <a:ext cx="53448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0" name="Conector reto 39">
            <a:extLst>
              <a:ext uri="{FF2B5EF4-FFF2-40B4-BE49-F238E27FC236}">
                <a16:creationId xmlns:a16="http://schemas.microsoft.com/office/drawing/2014/main" id="{A21A72D1-1643-40BA-81DE-C13FD5386A2C}"/>
              </a:ext>
            </a:extLst>
          </p:cNvPr>
          <p:cNvCxnSpPr>
            <a:cxnSpLocks/>
            <a:stCxn id="28" idx="7"/>
          </p:cNvCxnSpPr>
          <p:nvPr/>
        </p:nvCxnSpPr>
        <p:spPr>
          <a:xfrm flipV="1">
            <a:off x="4722819" y="4072341"/>
            <a:ext cx="194474" cy="58659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4" name="Conector reto 43">
            <a:extLst>
              <a:ext uri="{FF2B5EF4-FFF2-40B4-BE49-F238E27FC236}">
                <a16:creationId xmlns:a16="http://schemas.microsoft.com/office/drawing/2014/main" id="{5647EC61-9871-4E32-A406-7058687FC1CE}"/>
              </a:ext>
            </a:extLst>
          </p:cNvPr>
          <p:cNvCxnSpPr>
            <a:cxnSpLocks/>
            <a:endCxn id="29" idx="1"/>
          </p:cNvCxnSpPr>
          <p:nvPr/>
        </p:nvCxnSpPr>
        <p:spPr>
          <a:xfrm>
            <a:off x="4930148" y="4072341"/>
            <a:ext cx="223277" cy="58659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8" name="Conector reto 47">
            <a:extLst>
              <a:ext uri="{FF2B5EF4-FFF2-40B4-BE49-F238E27FC236}">
                <a16:creationId xmlns:a16="http://schemas.microsoft.com/office/drawing/2014/main" id="{CEDEF072-5C1F-4314-9E77-4024BB34C00D}"/>
              </a:ext>
            </a:extLst>
          </p:cNvPr>
          <p:cNvCxnSpPr>
            <a:cxnSpLocks/>
            <a:stCxn id="27" idx="4"/>
          </p:cNvCxnSpPr>
          <p:nvPr/>
        </p:nvCxnSpPr>
        <p:spPr>
          <a:xfrm>
            <a:off x="4922610" y="3740875"/>
            <a:ext cx="0" cy="33146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67" name="Elipse 66">
            <a:extLst>
              <a:ext uri="{FF2B5EF4-FFF2-40B4-BE49-F238E27FC236}">
                <a16:creationId xmlns:a16="http://schemas.microsoft.com/office/drawing/2014/main" id="{682F1367-878A-4FC9-8DC9-4FDD8B00008E}"/>
              </a:ext>
            </a:extLst>
          </p:cNvPr>
          <p:cNvSpPr/>
          <p:nvPr/>
        </p:nvSpPr>
        <p:spPr>
          <a:xfrm>
            <a:off x="6239957" y="389816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a:extLst>
              <a:ext uri="{FF2B5EF4-FFF2-40B4-BE49-F238E27FC236}">
                <a16:creationId xmlns:a16="http://schemas.microsoft.com/office/drawing/2014/main" id="{2B64A7D8-7DDB-4A1D-B0A1-0B8631E6E520}"/>
              </a:ext>
            </a:extLst>
          </p:cNvPr>
          <p:cNvSpPr/>
          <p:nvPr/>
        </p:nvSpPr>
        <p:spPr>
          <a:xfrm>
            <a:off x="7605026" y="389816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Elipse 68">
            <a:extLst>
              <a:ext uri="{FF2B5EF4-FFF2-40B4-BE49-F238E27FC236}">
                <a16:creationId xmlns:a16="http://schemas.microsoft.com/office/drawing/2014/main" id="{DD3B0CF3-6996-4D60-8FE9-74BF63135A5B}"/>
              </a:ext>
            </a:extLst>
          </p:cNvPr>
          <p:cNvSpPr/>
          <p:nvPr/>
        </p:nvSpPr>
        <p:spPr>
          <a:xfrm>
            <a:off x="6892012" y="3392532"/>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a:extLst>
              <a:ext uri="{FF2B5EF4-FFF2-40B4-BE49-F238E27FC236}">
                <a16:creationId xmlns:a16="http://schemas.microsoft.com/office/drawing/2014/main" id="{5B567E8D-7DA2-4924-A605-EAB6612AE645}"/>
              </a:ext>
            </a:extLst>
          </p:cNvPr>
          <p:cNvSpPr/>
          <p:nvPr/>
        </p:nvSpPr>
        <p:spPr>
          <a:xfrm>
            <a:off x="6565984" y="460791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a:extLst>
              <a:ext uri="{FF2B5EF4-FFF2-40B4-BE49-F238E27FC236}">
                <a16:creationId xmlns:a16="http://schemas.microsoft.com/office/drawing/2014/main" id="{90B6291E-42F5-4EFA-9E22-ADE5E10A4471}"/>
              </a:ext>
            </a:extLst>
          </p:cNvPr>
          <p:cNvSpPr/>
          <p:nvPr/>
        </p:nvSpPr>
        <p:spPr>
          <a:xfrm>
            <a:off x="7249064" y="4607919"/>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2" name="Conector reto 71">
            <a:extLst>
              <a:ext uri="{FF2B5EF4-FFF2-40B4-BE49-F238E27FC236}">
                <a16:creationId xmlns:a16="http://schemas.microsoft.com/office/drawing/2014/main" id="{DB57B0FF-A1D5-49D4-874F-0866514A616D}"/>
              </a:ext>
            </a:extLst>
          </p:cNvPr>
          <p:cNvCxnSpPr>
            <a:cxnSpLocks/>
            <a:stCxn id="69" idx="3"/>
            <a:endCxn id="67" idx="7"/>
          </p:cNvCxnSpPr>
          <p:nvPr/>
        </p:nvCxnSpPr>
        <p:spPr>
          <a:xfrm flipH="1">
            <a:off x="6544720" y="3689861"/>
            <a:ext cx="399581" cy="25932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3" name="Conector reto 72">
            <a:extLst>
              <a:ext uri="{FF2B5EF4-FFF2-40B4-BE49-F238E27FC236}">
                <a16:creationId xmlns:a16="http://schemas.microsoft.com/office/drawing/2014/main" id="{6C7F5951-C54C-442C-9845-A4C6BA931132}"/>
              </a:ext>
            </a:extLst>
          </p:cNvPr>
          <p:cNvCxnSpPr>
            <a:cxnSpLocks/>
            <a:stCxn id="69" idx="5"/>
            <a:endCxn id="68" idx="1"/>
          </p:cNvCxnSpPr>
          <p:nvPr/>
        </p:nvCxnSpPr>
        <p:spPr>
          <a:xfrm>
            <a:off x="7196775" y="3689861"/>
            <a:ext cx="460540" cy="259322"/>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4" name="Conector reto 73">
            <a:extLst>
              <a:ext uri="{FF2B5EF4-FFF2-40B4-BE49-F238E27FC236}">
                <a16:creationId xmlns:a16="http://schemas.microsoft.com/office/drawing/2014/main" id="{911EA156-2DDF-4705-A5C5-1FE5753E3A97}"/>
              </a:ext>
            </a:extLst>
          </p:cNvPr>
          <p:cNvCxnSpPr>
            <a:cxnSpLocks/>
            <a:stCxn id="70" idx="0"/>
            <a:endCxn id="67" idx="5"/>
          </p:cNvCxnSpPr>
          <p:nvPr/>
        </p:nvCxnSpPr>
        <p:spPr>
          <a:xfrm flipH="1" flipV="1">
            <a:off x="6544720" y="4195498"/>
            <a:ext cx="199790" cy="41242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5" name="Conector reto 74">
            <a:extLst>
              <a:ext uri="{FF2B5EF4-FFF2-40B4-BE49-F238E27FC236}">
                <a16:creationId xmlns:a16="http://schemas.microsoft.com/office/drawing/2014/main" id="{561C1014-630D-42CB-AE20-7F2990EAA66A}"/>
              </a:ext>
            </a:extLst>
          </p:cNvPr>
          <p:cNvCxnSpPr>
            <a:cxnSpLocks/>
            <a:stCxn id="68" idx="3"/>
            <a:endCxn id="71" idx="0"/>
          </p:cNvCxnSpPr>
          <p:nvPr/>
        </p:nvCxnSpPr>
        <p:spPr>
          <a:xfrm flipH="1">
            <a:off x="7427590" y="4195498"/>
            <a:ext cx="229725" cy="41242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6" name="Conector reto 75">
            <a:extLst>
              <a:ext uri="{FF2B5EF4-FFF2-40B4-BE49-F238E27FC236}">
                <a16:creationId xmlns:a16="http://schemas.microsoft.com/office/drawing/2014/main" id="{3EF88ACB-495E-4DD7-9866-101238B4010C}"/>
              </a:ext>
            </a:extLst>
          </p:cNvPr>
          <p:cNvCxnSpPr>
            <a:cxnSpLocks/>
            <a:stCxn id="70" idx="6"/>
            <a:endCxn id="71" idx="2"/>
          </p:cNvCxnSpPr>
          <p:nvPr/>
        </p:nvCxnSpPr>
        <p:spPr>
          <a:xfrm>
            <a:off x="6923036" y="4782091"/>
            <a:ext cx="32602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35" name="Elipse 34">
            <a:extLst>
              <a:ext uri="{FF2B5EF4-FFF2-40B4-BE49-F238E27FC236}">
                <a16:creationId xmlns:a16="http://schemas.microsoft.com/office/drawing/2014/main" id="{9910C077-4FE2-4894-8787-47DABB053E5A}"/>
              </a:ext>
            </a:extLst>
          </p:cNvPr>
          <p:cNvSpPr/>
          <p:nvPr/>
        </p:nvSpPr>
        <p:spPr>
          <a:xfrm>
            <a:off x="8565556" y="3797654"/>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Elipse 35">
            <a:extLst>
              <a:ext uri="{FF2B5EF4-FFF2-40B4-BE49-F238E27FC236}">
                <a16:creationId xmlns:a16="http://schemas.microsoft.com/office/drawing/2014/main" id="{1D726F8A-31A0-4682-A505-DAA0D6B700BE}"/>
              </a:ext>
            </a:extLst>
          </p:cNvPr>
          <p:cNvSpPr/>
          <p:nvPr/>
        </p:nvSpPr>
        <p:spPr>
          <a:xfrm>
            <a:off x="9930625" y="3797654"/>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Elipse 37">
            <a:extLst>
              <a:ext uri="{FF2B5EF4-FFF2-40B4-BE49-F238E27FC236}">
                <a16:creationId xmlns:a16="http://schemas.microsoft.com/office/drawing/2014/main" id="{CEA81D1F-A8E5-4D63-9422-7AB418024FF5}"/>
              </a:ext>
            </a:extLst>
          </p:cNvPr>
          <p:cNvSpPr/>
          <p:nvPr/>
        </p:nvSpPr>
        <p:spPr>
          <a:xfrm>
            <a:off x="9217611" y="3225065"/>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2E2B5EFD-12F2-44E8-A280-CDF680138B1E}"/>
              </a:ext>
            </a:extLst>
          </p:cNvPr>
          <p:cNvSpPr/>
          <p:nvPr/>
        </p:nvSpPr>
        <p:spPr>
          <a:xfrm>
            <a:off x="8565556" y="4686364"/>
            <a:ext cx="357052" cy="304035"/>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1" name="Elipse 40">
            <a:extLst>
              <a:ext uri="{FF2B5EF4-FFF2-40B4-BE49-F238E27FC236}">
                <a16:creationId xmlns:a16="http://schemas.microsoft.com/office/drawing/2014/main" id="{22936E1D-C907-4BBD-8E8E-3E1FCAB93573}"/>
              </a:ext>
            </a:extLst>
          </p:cNvPr>
          <p:cNvSpPr/>
          <p:nvPr/>
        </p:nvSpPr>
        <p:spPr>
          <a:xfrm>
            <a:off x="9930625" y="4658933"/>
            <a:ext cx="357052" cy="348343"/>
          </a:xfrm>
          <a:prstGeom prst="ellipse">
            <a:avLst/>
          </a:prstGeom>
          <a:solidFill>
            <a:schemeClr val="accent1"/>
          </a:solidFill>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2" name="Conector reto 41">
            <a:extLst>
              <a:ext uri="{FF2B5EF4-FFF2-40B4-BE49-F238E27FC236}">
                <a16:creationId xmlns:a16="http://schemas.microsoft.com/office/drawing/2014/main" id="{8E4C6CD6-6583-491C-A1C2-F84BD87F5069}"/>
              </a:ext>
            </a:extLst>
          </p:cNvPr>
          <p:cNvCxnSpPr>
            <a:cxnSpLocks/>
            <a:endCxn id="35" idx="6"/>
          </p:cNvCxnSpPr>
          <p:nvPr/>
        </p:nvCxnSpPr>
        <p:spPr>
          <a:xfrm flipH="1">
            <a:off x="8922608" y="3971826"/>
            <a:ext cx="473529"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3" name="Conector reto 42">
            <a:extLst>
              <a:ext uri="{FF2B5EF4-FFF2-40B4-BE49-F238E27FC236}">
                <a16:creationId xmlns:a16="http://schemas.microsoft.com/office/drawing/2014/main" id="{63DCF78A-6C48-4AF6-B59D-4B0A1AE1410E}"/>
              </a:ext>
            </a:extLst>
          </p:cNvPr>
          <p:cNvCxnSpPr>
            <a:cxnSpLocks/>
            <a:endCxn id="36" idx="2"/>
          </p:cNvCxnSpPr>
          <p:nvPr/>
        </p:nvCxnSpPr>
        <p:spPr>
          <a:xfrm>
            <a:off x="9396137" y="3971826"/>
            <a:ext cx="534488"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5" name="Conector reto 44">
            <a:extLst>
              <a:ext uri="{FF2B5EF4-FFF2-40B4-BE49-F238E27FC236}">
                <a16:creationId xmlns:a16="http://schemas.microsoft.com/office/drawing/2014/main" id="{5653AC45-7790-4DA4-9D79-331B8EC32CA1}"/>
              </a:ext>
            </a:extLst>
          </p:cNvPr>
          <p:cNvCxnSpPr>
            <a:cxnSpLocks/>
            <a:stCxn id="39" idx="0"/>
            <a:endCxn id="35" idx="4"/>
          </p:cNvCxnSpPr>
          <p:nvPr/>
        </p:nvCxnSpPr>
        <p:spPr>
          <a:xfrm flipV="1">
            <a:off x="8744082" y="4145997"/>
            <a:ext cx="0" cy="54036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6" name="Conector reto 45">
            <a:extLst>
              <a:ext uri="{FF2B5EF4-FFF2-40B4-BE49-F238E27FC236}">
                <a16:creationId xmlns:a16="http://schemas.microsoft.com/office/drawing/2014/main" id="{277A82DD-4A9B-4B22-9D66-4C6B9C327B78}"/>
              </a:ext>
            </a:extLst>
          </p:cNvPr>
          <p:cNvCxnSpPr>
            <a:cxnSpLocks/>
            <a:stCxn id="36" idx="4"/>
            <a:endCxn id="41" idx="0"/>
          </p:cNvCxnSpPr>
          <p:nvPr/>
        </p:nvCxnSpPr>
        <p:spPr>
          <a:xfrm>
            <a:off x="10109151" y="4145997"/>
            <a:ext cx="0" cy="512936"/>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47" name="Conector reto 46">
            <a:extLst>
              <a:ext uri="{FF2B5EF4-FFF2-40B4-BE49-F238E27FC236}">
                <a16:creationId xmlns:a16="http://schemas.microsoft.com/office/drawing/2014/main" id="{17037E29-EAD9-4B85-8C27-953CB0D72FFC}"/>
              </a:ext>
            </a:extLst>
          </p:cNvPr>
          <p:cNvCxnSpPr>
            <a:cxnSpLocks/>
            <a:stCxn id="38" idx="3"/>
            <a:endCxn id="35" idx="7"/>
          </p:cNvCxnSpPr>
          <p:nvPr/>
        </p:nvCxnSpPr>
        <p:spPr>
          <a:xfrm flipH="1">
            <a:off x="8870319" y="3522394"/>
            <a:ext cx="399581" cy="32627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53" name="Conector reto 52">
            <a:extLst>
              <a:ext uri="{FF2B5EF4-FFF2-40B4-BE49-F238E27FC236}">
                <a16:creationId xmlns:a16="http://schemas.microsoft.com/office/drawing/2014/main" id="{D8CCAD9C-4227-44F4-A824-3BB98C659F68}"/>
              </a:ext>
            </a:extLst>
          </p:cNvPr>
          <p:cNvCxnSpPr>
            <a:cxnSpLocks/>
            <a:stCxn id="38" idx="5"/>
            <a:endCxn id="36" idx="1"/>
          </p:cNvCxnSpPr>
          <p:nvPr/>
        </p:nvCxnSpPr>
        <p:spPr>
          <a:xfrm>
            <a:off x="9522374" y="3522394"/>
            <a:ext cx="460540" cy="326274"/>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57" name="Conector reto 56">
            <a:extLst>
              <a:ext uri="{FF2B5EF4-FFF2-40B4-BE49-F238E27FC236}">
                <a16:creationId xmlns:a16="http://schemas.microsoft.com/office/drawing/2014/main" id="{AE417ED2-FC80-41E9-8580-CC9FAD9427CE}"/>
              </a:ext>
            </a:extLst>
          </p:cNvPr>
          <p:cNvCxnSpPr>
            <a:cxnSpLocks/>
            <a:stCxn id="41" idx="2"/>
            <a:endCxn id="39" idx="6"/>
          </p:cNvCxnSpPr>
          <p:nvPr/>
        </p:nvCxnSpPr>
        <p:spPr>
          <a:xfrm flipH="1">
            <a:off x="8922608" y="4833105"/>
            <a:ext cx="1008017" cy="5277"/>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7" name="Conector reto 76">
            <a:extLst>
              <a:ext uri="{FF2B5EF4-FFF2-40B4-BE49-F238E27FC236}">
                <a16:creationId xmlns:a16="http://schemas.microsoft.com/office/drawing/2014/main" id="{1865381D-3FDA-4972-9B88-F3A97442D034}"/>
              </a:ext>
            </a:extLst>
          </p:cNvPr>
          <p:cNvCxnSpPr>
            <a:cxnSpLocks/>
            <a:stCxn id="38" idx="4"/>
            <a:endCxn id="39" idx="7"/>
          </p:cNvCxnSpPr>
          <p:nvPr/>
        </p:nvCxnSpPr>
        <p:spPr>
          <a:xfrm flipH="1">
            <a:off x="8870319" y="3573408"/>
            <a:ext cx="525818" cy="115748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8" name="Conector reto 77">
            <a:extLst>
              <a:ext uri="{FF2B5EF4-FFF2-40B4-BE49-F238E27FC236}">
                <a16:creationId xmlns:a16="http://schemas.microsoft.com/office/drawing/2014/main" id="{915D0DA4-2B52-473B-A6DB-D4BC3188D57A}"/>
              </a:ext>
            </a:extLst>
          </p:cNvPr>
          <p:cNvCxnSpPr>
            <a:cxnSpLocks/>
            <a:stCxn id="38" idx="4"/>
            <a:endCxn id="41" idx="1"/>
          </p:cNvCxnSpPr>
          <p:nvPr/>
        </p:nvCxnSpPr>
        <p:spPr>
          <a:xfrm>
            <a:off x="9396137" y="3573408"/>
            <a:ext cx="586777" cy="113653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79" name="Conector reto 78">
            <a:extLst>
              <a:ext uri="{FF2B5EF4-FFF2-40B4-BE49-F238E27FC236}">
                <a16:creationId xmlns:a16="http://schemas.microsoft.com/office/drawing/2014/main" id="{3C5758D3-3F92-4280-911F-8B4B668BF385}"/>
              </a:ext>
            </a:extLst>
          </p:cNvPr>
          <p:cNvCxnSpPr>
            <a:cxnSpLocks/>
            <a:stCxn id="41" idx="1"/>
            <a:endCxn id="35" idx="6"/>
          </p:cNvCxnSpPr>
          <p:nvPr/>
        </p:nvCxnSpPr>
        <p:spPr>
          <a:xfrm flipH="1" flipV="1">
            <a:off x="8922608" y="3971826"/>
            <a:ext cx="1060306" cy="738121"/>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80" name="Conector reto 79">
            <a:extLst>
              <a:ext uri="{FF2B5EF4-FFF2-40B4-BE49-F238E27FC236}">
                <a16:creationId xmlns:a16="http://schemas.microsoft.com/office/drawing/2014/main" id="{8C57BE92-1CDE-42E5-A5D7-737227E356D8}"/>
              </a:ext>
            </a:extLst>
          </p:cNvPr>
          <p:cNvCxnSpPr>
            <a:cxnSpLocks/>
            <a:stCxn id="39" idx="7"/>
            <a:endCxn id="36" idx="2"/>
          </p:cNvCxnSpPr>
          <p:nvPr/>
        </p:nvCxnSpPr>
        <p:spPr>
          <a:xfrm flipV="1">
            <a:off x="8870319" y="3971826"/>
            <a:ext cx="1060306" cy="759063"/>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9730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FE811-5C8D-4D2D-9FD5-10813CE1C178}"/>
              </a:ext>
            </a:extLst>
          </p:cNvPr>
          <p:cNvSpPr>
            <a:spLocks noGrp="1"/>
          </p:cNvSpPr>
          <p:nvPr>
            <p:ph type="title"/>
          </p:nvPr>
        </p:nvSpPr>
        <p:spPr/>
        <p:txBody>
          <a:bodyPr/>
          <a:lstStyle/>
          <a:p>
            <a:r>
              <a:rPr lang="pt-BR" dirty="0"/>
              <a:t>Categorias de redes</a:t>
            </a:r>
          </a:p>
        </p:txBody>
      </p:sp>
      <p:sp>
        <p:nvSpPr>
          <p:cNvPr id="3" name="Espaço Reservado para Conteúdo 2">
            <a:extLst>
              <a:ext uri="{FF2B5EF4-FFF2-40B4-BE49-F238E27FC236}">
                <a16:creationId xmlns:a16="http://schemas.microsoft.com/office/drawing/2014/main" id="{CE45BCAA-62DE-4EDA-9050-6F430CF775F9}"/>
              </a:ext>
            </a:extLst>
          </p:cNvPr>
          <p:cNvSpPr>
            <a:spLocks noGrp="1"/>
          </p:cNvSpPr>
          <p:nvPr>
            <p:ph idx="1"/>
          </p:nvPr>
        </p:nvSpPr>
        <p:spPr/>
        <p:txBody>
          <a:bodyPr/>
          <a:lstStyle/>
          <a:p>
            <a:pPr algn="just"/>
            <a:r>
              <a:rPr lang="pt-BR" dirty="0"/>
              <a:t>Apresenta três tipos de redes: LAN(rede local), WAN(rede de longa distância), MAN(metropolitana) e PAN(rede pessoal).</a:t>
            </a:r>
          </a:p>
          <a:p>
            <a:endParaRPr lang="pt-BR" dirty="0"/>
          </a:p>
        </p:txBody>
      </p:sp>
    </p:spTree>
    <p:extLst>
      <p:ext uri="{BB962C8B-B14F-4D97-AF65-F5344CB8AC3E}">
        <p14:creationId xmlns:p14="http://schemas.microsoft.com/office/powerpoint/2010/main" val="205390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8A6F0-29D2-4D8C-99C4-A6D046AF2397}"/>
              </a:ext>
            </a:extLst>
          </p:cNvPr>
          <p:cNvSpPr>
            <a:spLocks noGrp="1"/>
          </p:cNvSpPr>
          <p:nvPr>
            <p:ph type="title"/>
          </p:nvPr>
        </p:nvSpPr>
        <p:spPr/>
        <p:txBody>
          <a:bodyPr/>
          <a:lstStyle/>
          <a:p>
            <a:r>
              <a:rPr lang="pt-BR" dirty="0"/>
              <a:t>Comutação de circuitos </a:t>
            </a:r>
          </a:p>
        </p:txBody>
      </p:sp>
      <p:sp>
        <p:nvSpPr>
          <p:cNvPr id="3" name="Espaço Reservado para Conteúdo 2">
            <a:extLst>
              <a:ext uri="{FF2B5EF4-FFF2-40B4-BE49-F238E27FC236}">
                <a16:creationId xmlns:a16="http://schemas.microsoft.com/office/drawing/2014/main" id="{53CA3BB2-1F78-4A14-95DD-D4824E79EA66}"/>
              </a:ext>
            </a:extLst>
          </p:cNvPr>
          <p:cNvSpPr>
            <a:spLocks noGrp="1"/>
          </p:cNvSpPr>
          <p:nvPr>
            <p:ph idx="1"/>
          </p:nvPr>
        </p:nvSpPr>
        <p:spPr/>
        <p:txBody>
          <a:bodyPr/>
          <a:lstStyle/>
          <a:p>
            <a:pPr algn="just"/>
            <a:r>
              <a:rPr lang="pt-BR" dirty="0"/>
              <a:t>Na comutação de circuitos há três fases: estabelecimento de circuitos(antes dos telefones se comunicarem, existe uma reserva de recurso, a largura de banda), transferência de voz(depois do estabelecimento de circuito, troca de informações) e desconexão do circuito(depois da comunicação, largura de banda é liberada nos equipamentos de comunicação).</a:t>
            </a:r>
          </a:p>
        </p:txBody>
      </p:sp>
    </p:spTree>
    <p:extLst>
      <p:ext uri="{BB962C8B-B14F-4D97-AF65-F5344CB8AC3E}">
        <p14:creationId xmlns:p14="http://schemas.microsoft.com/office/powerpoint/2010/main" val="2598588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639</TotalTime>
  <Words>526</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Arial</vt:lpstr>
      <vt:lpstr>Kristen ITC</vt:lpstr>
      <vt:lpstr>Trebuchet MS</vt:lpstr>
      <vt:lpstr>Tw Cen MT</vt:lpstr>
      <vt:lpstr>Circuito</vt:lpstr>
      <vt:lpstr>Conceitos Básicos</vt:lpstr>
      <vt:lpstr>História</vt:lpstr>
      <vt:lpstr>Comunicação de dados</vt:lpstr>
      <vt:lpstr>Redes nas organizações</vt:lpstr>
      <vt:lpstr>Rede para as pessoas</vt:lpstr>
      <vt:lpstr>Redes de difusão</vt:lpstr>
      <vt:lpstr>Topologias de redes</vt:lpstr>
      <vt:lpstr>Categorias de redes</vt:lpstr>
      <vt:lpstr>Comutação de circuitos </vt:lpstr>
      <vt:lpstr>Comutação de pacotes</vt:lpstr>
      <vt:lpstr>Conceito de protocolos </vt:lpstr>
      <vt:lpstr>Conceito de camadas</vt:lpstr>
      <vt:lpstr>Modelos de osi e tcp/ip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Básicos</dc:title>
  <dc:creator>MATEUS PIMENTA</dc:creator>
  <cp:lastModifiedBy>MATEUS PIMENTA</cp:lastModifiedBy>
  <cp:revision>44</cp:revision>
  <dcterms:created xsi:type="dcterms:W3CDTF">2023-04-12T14:35:09Z</dcterms:created>
  <dcterms:modified xsi:type="dcterms:W3CDTF">2023-05-03T12:00:38Z</dcterms:modified>
</cp:coreProperties>
</file>