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62" r:id="rId8"/>
    <p:sldId id="260" r:id="rId9"/>
    <p:sldId id="268" r:id="rId10"/>
    <p:sldId id="270" r:id="rId11"/>
    <p:sldId id="27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7T23:27:28.81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I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120B-2F99-40D5-80B7-F72063B33F06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78E8-DC79-4C49-9A97-8D5736021FB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172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120B-2F99-40D5-80B7-F72063B33F06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78E8-DC79-4C49-9A97-8D5736021FB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49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120B-2F99-40D5-80B7-F72063B33F06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78E8-DC79-4C49-9A97-8D5736021FB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9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120B-2F99-40D5-80B7-F72063B33F06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78E8-DC79-4C49-9A97-8D5736021FB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83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120B-2F99-40D5-80B7-F72063B33F06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78E8-DC79-4C49-9A97-8D5736021FB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2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120B-2F99-40D5-80B7-F72063B33F06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78E8-DC79-4C49-9A97-8D5736021FB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456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120B-2F99-40D5-80B7-F72063B33F06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78E8-DC79-4C49-9A97-8D5736021FB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820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120B-2F99-40D5-80B7-F72063B33F06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78E8-DC79-4C49-9A97-8D5736021FB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802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120B-2F99-40D5-80B7-F72063B33F06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78E8-DC79-4C49-9A97-8D5736021FB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395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120B-2F99-40D5-80B7-F72063B33F06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78E8-DC79-4C49-9A97-8D5736021FB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261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120B-2F99-40D5-80B7-F72063B33F06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78E8-DC79-4C49-9A97-8D5736021FB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440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120B-2F99-40D5-80B7-F72063B33F06}" type="datetimeFigureOut">
              <a:rPr lang="en-IE" smtClean="0"/>
              <a:t>20/02/2025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78E8-DC79-4C49-9A97-8D5736021FBF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57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9h8MgAvi_I" TargetMode="External"/><Relationship Id="rId2" Type="http://schemas.openxmlformats.org/officeDocument/2006/relationships/hyperlink" Target="https://www.freecodecamp.org/portuguese/news/os-3-tipos-de-padroes-de-projetos-que-todo-desenvolvedor-deveria-conhecer-com-exemplos-de-codigo-de-cada-u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nsolelog.com.br/aprenda-design-pattern-singleton-na-teoria-e-na-pratica/" TargetMode="External"/><Relationship Id="rId4" Type="http://schemas.openxmlformats.org/officeDocument/2006/relationships/hyperlink" Target="https://refactoring.guru/pt-br/design-patterns/singlet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00749" y="1789163"/>
            <a:ext cx="9144000" cy="1207882"/>
          </a:xfrm>
        </p:spPr>
        <p:txBody>
          <a:bodyPr>
            <a:normAutofit/>
          </a:bodyPr>
          <a:lstStyle/>
          <a:p>
            <a:r>
              <a:rPr lang="pt-BR" sz="7200" dirty="0"/>
              <a:t>Singleton</a:t>
            </a:r>
            <a:endParaRPr lang="en-IE" sz="7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0A2C1F-92DB-2300-DCAE-2256C43873FE}"/>
              </a:ext>
            </a:extLst>
          </p:cNvPr>
          <p:cNvSpPr txBox="1"/>
          <p:nvPr/>
        </p:nvSpPr>
        <p:spPr>
          <a:xfrm>
            <a:off x="580103" y="4292911"/>
            <a:ext cx="506361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Alunos:</a:t>
            </a:r>
          </a:p>
          <a:p>
            <a:endParaRPr lang="pt-BR" sz="2400" dirty="0"/>
          </a:p>
          <a:p>
            <a:r>
              <a:rPr lang="pt-BR" sz="2000" dirty="0"/>
              <a:t>Eglius Alexandre Colognesi de Sa</a:t>
            </a:r>
          </a:p>
          <a:p>
            <a:r>
              <a:rPr lang="pt-BR" sz="2000" dirty="0"/>
              <a:t>Heitor Oliveira Nunes</a:t>
            </a:r>
          </a:p>
          <a:p>
            <a:r>
              <a:rPr lang="pt-BR" sz="2000" dirty="0"/>
              <a:t>Mateus Panunci Gonçalves</a:t>
            </a:r>
          </a:p>
          <a:p>
            <a:r>
              <a:rPr lang="pt-BR" sz="2000" dirty="0"/>
              <a:t>Luca Amaral </a:t>
            </a:r>
            <a:r>
              <a:rPr lang="pt-BR" sz="2000" dirty="0" err="1"/>
              <a:t>Alvanham</a:t>
            </a:r>
            <a:r>
              <a:rPr lang="pt-BR" sz="2000" dirty="0"/>
              <a:t> de Souza</a:t>
            </a:r>
          </a:p>
          <a:p>
            <a:endParaRPr lang="pt-BR" sz="2000" dirty="0"/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0418FABD-F7F0-0CDD-C0FF-ECFF3A392700}"/>
              </a:ext>
            </a:extLst>
          </p:cNvPr>
          <p:cNvSpPr/>
          <p:nvPr/>
        </p:nvSpPr>
        <p:spPr>
          <a:xfrm>
            <a:off x="3288890" y="1145651"/>
            <a:ext cx="5781040" cy="1910080"/>
          </a:xfrm>
          <a:prstGeom prst="flowChartAlternateProcess">
            <a:avLst/>
          </a:prstGeom>
          <a:solidFill>
            <a:srgbClr val="0012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err="1">
                <a:solidFill>
                  <a:schemeClr val="bg1"/>
                </a:solidFill>
              </a:rPr>
              <a:t>Singleton</a:t>
            </a:r>
            <a:endParaRPr lang="pt-BR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3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63215-2F60-6CD2-6598-4A3C13F65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6BDEA-7115-0F3B-C19F-26BE397FE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772" y="1481948"/>
            <a:ext cx="6309360" cy="299721"/>
          </a:xfrm>
        </p:spPr>
        <p:txBody>
          <a:bodyPr>
            <a:normAutofit fontScale="90000"/>
          </a:bodyPr>
          <a:lstStyle/>
          <a:p>
            <a:r>
              <a:rPr lang="pt-BR" u="sng" dirty="0"/>
              <a:t>Código 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476318-7FDF-F725-1F0D-E1BEE9D4B3B7}"/>
              </a:ext>
            </a:extLst>
          </p:cNvPr>
          <p:cNvSpPr txBox="1"/>
          <p:nvPr/>
        </p:nvSpPr>
        <p:spPr>
          <a:xfrm>
            <a:off x="118642" y="2990893"/>
            <a:ext cx="59085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Continuação...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728172B-F3D2-DE54-EA38-DC0589EC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174" y="0"/>
            <a:ext cx="6347706" cy="686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4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49A69-F1F6-8AD5-6836-8FDF45C20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8414293-26E3-D1F4-14B3-15F5E7964F75}"/>
              </a:ext>
            </a:extLst>
          </p:cNvPr>
          <p:cNvSpPr txBox="1"/>
          <p:nvPr/>
        </p:nvSpPr>
        <p:spPr>
          <a:xfrm>
            <a:off x="1043561" y="465970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Output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F73A54-EFC0-DB9F-324A-0F5889BD0AFC}"/>
              </a:ext>
            </a:extLst>
          </p:cNvPr>
          <p:cNvSpPr txBox="1"/>
          <p:nvPr/>
        </p:nvSpPr>
        <p:spPr>
          <a:xfrm>
            <a:off x="4673600" y="181114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/>
              <a:t>Main</a:t>
            </a:r>
            <a:r>
              <a:rPr lang="pt-BR" sz="4000" dirty="0"/>
              <a:t> e Inputs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44F863C-4C0A-3B9D-349C-2FDB695D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089" y="320040"/>
            <a:ext cx="8233831" cy="249673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5B17CDF-2BE6-2C85-22B7-3E131069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089" y="3350410"/>
            <a:ext cx="3484880" cy="332647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491D112-D9F7-59B9-D3F9-3BB0D02184FB}"/>
              </a:ext>
            </a:extLst>
          </p:cNvPr>
          <p:cNvSpPr txBox="1"/>
          <p:nvPr/>
        </p:nvSpPr>
        <p:spPr>
          <a:xfrm>
            <a:off x="1229360" y="1346200"/>
            <a:ext cx="1255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/>
              <a:t>Main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9060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B8EB5F7-F4AD-5D87-3AB0-781811993DD8}"/>
              </a:ext>
            </a:extLst>
          </p:cNvPr>
          <p:cNvSpPr txBox="1"/>
          <p:nvPr/>
        </p:nvSpPr>
        <p:spPr>
          <a:xfrm>
            <a:off x="1121979" y="1404695"/>
            <a:ext cx="99480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400" dirty="0">
              <a:hlinkClick r:id="rId2"/>
            </a:endParaRPr>
          </a:p>
          <a:p>
            <a:pPr algn="ctr"/>
            <a:endParaRPr lang="pt-BR" sz="2400" dirty="0">
              <a:hlinkClick r:id="rId2"/>
            </a:endParaRPr>
          </a:p>
          <a:p>
            <a:pPr algn="ctr"/>
            <a:r>
              <a:rPr lang="pt-BR" sz="2400" dirty="0" err="1">
                <a:hlinkClick r:id="rId2"/>
              </a:rPr>
              <a:t>FreeCodeCamp</a:t>
            </a:r>
            <a:r>
              <a:rPr lang="pt-BR" sz="2400" dirty="0">
                <a:hlinkClick r:id="rId2"/>
              </a:rPr>
              <a:t>: Os 3 tipos de padrões de projetos que tudo desenvolvedor deveria saber</a:t>
            </a:r>
            <a:endParaRPr lang="pt-BR" sz="2400" dirty="0"/>
          </a:p>
          <a:p>
            <a:pPr algn="ctr"/>
            <a:endParaRPr lang="en-IE" sz="2400" dirty="0">
              <a:hlinkClick r:id="rId3"/>
            </a:endParaRPr>
          </a:p>
          <a:p>
            <a:pPr algn="ctr"/>
            <a:r>
              <a:rPr lang="en-IE" sz="2400" dirty="0">
                <a:hlinkClick r:id="rId3"/>
              </a:rPr>
              <a:t>Luiz Otávio Miranda: </a:t>
            </a:r>
            <a:r>
              <a:rPr lang="pt-BR" sz="2400" dirty="0">
                <a:effectLst/>
                <a:hlinkClick r:id="rId3"/>
              </a:rPr>
              <a:t>Singleton Teoria - Padrões de Projeto</a:t>
            </a:r>
            <a:endParaRPr lang="pt-BR" sz="2400" dirty="0">
              <a:effectLst/>
            </a:endParaRPr>
          </a:p>
          <a:p>
            <a:pPr algn="ctr"/>
            <a:endParaRPr lang="pt-BR" sz="2400" dirty="0">
              <a:hlinkClick r:id="rId4"/>
            </a:endParaRPr>
          </a:p>
          <a:p>
            <a:pPr algn="ctr"/>
            <a:r>
              <a:rPr lang="pt-BR" sz="2400" u="sng" dirty="0">
                <a:hlinkClick r:id="rId4"/>
              </a:rPr>
              <a:t>Refactoring</a:t>
            </a:r>
            <a:r>
              <a:rPr lang="pt-BR" sz="2400" dirty="0">
                <a:hlinkClick r:id="rId4"/>
              </a:rPr>
              <a:t> Guru: </a:t>
            </a:r>
            <a:r>
              <a:rPr lang="pt-BR" sz="2400" dirty="0" err="1">
                <a:hlinkClick r:id="rId4"/>
              </a:rPr>
              <a:t>Singleton</a:t>
            </a:r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Imagem da estrutura: </a:t>
            </a:r>
            <a:r>
              <a:rPr lang="pt-BR" sz="2400" dirty="0">
                <a:hlinkClick r:id="rId5"/>
              </a:rPr>
              <a:t>Aprenda o </a:t>
            </a:r>
            <a:r>
              <a:rPr lang="pt-BR" sz="2400" dirty="0" err="1">
                <a:hlinkClick r:id="rId5"/>
              </a:rPr>
              <a:t>pattern</a:t>
            </a:r>
            <a:r>
              <a:rPr lang="pt-BR" sz="2400" dirty="0">
                <a:hlinkClick r:id="rId5"/>
              </a:rPr>
              <a:t> </a:t>
            </a:r>
            <a:r>
              <a:rPr lang="pt-BR" sz="2400" dirty="0" err="1">
                <a:hlinkClick r:id="rId5"/>
              </a:rPr>
              <a:t>Singleton</a:t>
            </a:r>
            <a:r>
              <a:rPr lang="pt-BR" sz="2400" dirty="0">
                <a:hlinkClick r:id="rId5"/>
              </a:rPr>
              <a:t> na teoria e na prática</a:t>
            </a:r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EBD23A3-C1E0-D85A-FF15-8B6549E1475E}"/>
              </a:ext>
            </a:extLst>
          </p:cNvPr>
          <p:cNvSpPr txBox="1"/>
          <p:nvPr/>
        </p:nvSpPr>
        <p:spPr>
          <a:xfrm>
            <a:off x="3986981" y="727587"/>
            <a:ext cx="42180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u="sng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269934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641DE-C91B-0E79-918B-8620259A1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0476" y="1378002"/>
            <a:ext cx="9144000" cy="2387600"/>
          </a:xfrm>
        </p:spPr>
        <p:txBody>
          <a:bodyPr/>
          <a:lstStyle/>
          <a:p>
            <a:r>
              <a:rPr lang="pt-BR" dirty="0"/>
              <a:t>Obrigado pela atenção! 👍</a:t>
            </a:r>
          </a:p>
        </p:txBody>
      </p:sp>
    </p:spTree>
    <p:extLst>
      <p:ext uri="{BB962C8B-B14F-4D97-AF65-F5344CB8AC3E}">
        <p14:creationId xmlns:p14="http://schemas.microsoft.com/office/powerpoint/2010/main" val="409564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7380" y="831064"/>
            <a:ext cx="5437239" cy="599768"/>
          </a:xfrm>
        </p:spPr>
        <p:txBody>
          <a:bodyPr>
            <a:normAutofit fontScale="90000"/>
          </a:bodyPr>
          <a:lstStyle/>
          <a:p>
            <a:r>
              <a:rPr lang="pt-BR" sz="4000" u="sng" noProof="0" dirty="0" err="1"/>
              <a:t>Característiscas</a:t>
            </a:r>
            <a:endParaRPr lang="pt-BR" sz="4000" u="sng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3392" y="2143793"/>
            <a:ext cx="9714271" cy="5353303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pt-BR" noProof="0" dirty="0"/>
              <a:t>   	Garanti que uma classe tenha somente uma instancia no programa – para não atrapalhar ou concorrer com a classe.</a:t>
            </a:r>
            <a:r>
              <a:rPr lang="pt-BR" dirty="0"/>
              <a:t>  Útil </a:t>
            </a:r>
            <a:r>
              <a:rPr lang="pt-BR" noProof="0" dirty="0"/>
              <a:t>no acesso a recursos compartilhados (servidores de impressão, base de dados, interfaces gráficas, log</a:t>
            </a:r>
            <a:r>
              <a:rPr lang="pt-BR" dirty="0" err="1"/>
              <a:t>ging</a:t>
            </a:r>
            <a:r>
              <a:rPr lang="pt-BR" noProof="0" dirty="0"/>
              <a:t>).</a:t>
            </a:r>
          </a:p>
          <a:p>
            <a:pPr marL="457200" indent="-457200" algn="just">
              <a:buAutoNum type="arabicPeriod"/>
            </a:pPr>
            <a:endParaRPr lang="pt-BR" noProof="0" dirty="0"/>
          </a:p>
          <a:p>
            <a:pPr marL="457200" indent="-457200" algn="just">
              <a:buAutoNum type="arabicPeriod"/>
            </a:pPr>
            <a:r>
              <a:rPr lang="pt-BR" noProof="0" dirty="0"/>
              <a:t>       Fornece um ponto de acesso global para essa classe. Pode substituir variáveis globais com uma vantagem de proteger a instância que está sendo criada, inviabilizando sobrescrever a instancia acidentalmente.  </a:t>
            </a:r>
          </a:p>
          <a:p>
            <a:endParaRPr lang="pt-BR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EFA762CF-1A4B-1A37-8113-F6F0DF83C558}"/>
                  </a:ext>
                </a:extLst>
              </p14:cNvPr>
              <p14:cNvContentPartPr/>
              <p14:nvPr/>
            </p14:nvContentPartPr>
            <p14:xfrm>
              <a:off x="1513657" y="560195"/>
              <a:ext cx="360" cy="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EFA762CF-1A4B-1A37-8113-F6F0DF83C5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7537" y="55407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45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9084" y="267339"/>
            <a:ext cx="9144000" cy="725214"/>
          </a:xfrm>
        </p:spPr>
        <p:txBody>
          <a:bodyPr>
            <a:normAutofit/>
          </a:bodyPr>
          <a:lstStyle/>
          <a:p>
            <a:r>
              <a:rPr lang="en-IE" sz="3600" u="sng" dirty="0" err="1">
                <a:ea typeface="Calibri" panose="020F0502020204030204" pitchFamily="34" charset="0"/>
                <a:cs typeface="Calibri" panose="020F0502020204030204" pitchFamily="34" charset="0"/>
              </a:rPr>
              <a:t>Estrutura</a:t>
            </a:r>
            <a:r>
              <a:rPr lang="en-IE" sz="3600" u="sng" dirty="0">
                <a:ea typeface="Calibri" panose="020F0502020204030204" pitchFamily="34" charset="0"/>
                <a:cs typeface="Calibri" panose="020F0502020204030204" pitchFamily="34" charset="0"/>
              </a:rPr>
              <a:t> do Singleton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0374" y="1294026"/>
            <a:ext cx="9881420" cy="1674464"/>
          </a:xfrm>
        </p:spPr>
        <p:txBody>
          <a:bodyPr/>
          <a:lstStyle/>
          <a:p>
            <a:pPr algn="just"/>
            <a:r>
              <a:rPr lang="pt-BR" dirty="0"/>
              <a:t>        Criamos uma classe, com uma variável estática privada de instância, um construtor privado para que não seja possível instanciar a classe em qualquer lugar, e finalmente um método estático público que retorna a instância da classe.</a:t>
            </a:r>
          </a:p>
          <a:p>
            <a:endParaRPr lang="pt-BR" dirty="0"/>
          </a:p>
          <a:p>
            <a:pPr marL="457200" indent="-457200">
              <a:buAutoNum type="arabicPeriod"/>
            </a:pPr>
            <a:endParaRPr lang="en-IE" dirty="0"/>
          </a:p>
        </p:txBody>
      </p:sp>
      <p:pic>
        <p:nvPicPr>
          <p:cNvPr id="1026" name="Picture 2" descr="Diagrama: um quadrado chamado Singleton. Uma seta saí do quadrado e aponta para o mesmo.">
            <a:extLst>
              <a:ext uri="{FF2B5EF4-FFF2-40B4-BE49-F238E27FC236}">
                <a16:creationId xmlns:a16="http://schemas.microsoft.com/office/drawing/2014/main" id="{BB81BE7D-861A-F78F-058F-262F8838B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99" y="3269963"/>
            <a:ext cx="6249802" cy="3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3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F833B-18A2-8939-D6D7-6EDB4F97D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772" y="1481948"/>
            <a:ext cx="6309360" cy="299721"/>
          </a:xfrm>
        </p:spPr>
        <p:txBody>
          <a:bodyPr>
            <a:normAutofit fontScale="90000"/>
          </a:bodyPr>
          <a:lstStyle/>
          <a:p>
            <a:r>
              <a:rPr lang="pt-BR" u="sng" dirty="0"/>
              <a:t>Código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E88FBA-4981-87A6-771C-9CFADFB0A184}"/>
              </a:ext>
            </a:extLst>
          </p:cNvPr>
          <p:cNvSpPr txBox="1"/>
          <p:nvPr/>
        </p:nvSpPr>
        <p:spPr>
          <a:xfrm>
            <a:off x="118642" y="2990894"/>
            <a:ext cx="58460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Classe </a:t>
            </a:r>
            <a:r>
              <a:rPr lang="pt-BR" sz="3200" dirty="0" err="1"/>
              <a:t>Singleton</a:t>
            </a:r>
            <a:r>
              <a:rPr lang="pt-BR" sz="3200" dirty="0"/>
              <a:t> e sua inicialização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1260B0-F3C3-56F3-90AB-98EE24371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712" y="0"/>
            <a:ext cx="6227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3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B7A93-F756-4879-06E5-0BAD570E1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ED3FAAF-C253-98F0-BFE4-F3B2BA778104}"/>
              </a:ext>
            </a:extLst>
          </p:cNvPr>
          <p:cNvSpPr txBox="1"/>
          <p:nvPr/>
        </p:nvSpPr>
        <p:spPr>
          <a:xfrm>
            <a:off x="669576" y="30750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Função </a:t>
            </a:r>
            <a:r>
              <a:rPr lang="pt-BR" sz="4000" dirty="0" err="1"/>
              <a:t>Main</a:t>
            </a:r>
            <a:r>
              <a:rPr lang="pt-BR" sz="4000" dirty="0"/>
              <a:t> e Inputs: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6F2339-9AD0-56C0-3369-05F9B706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0" y="0"/>
            <a:ext cx="6187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49280-E71E-ABD1-0978-BE8E6F56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E801AF8-4C2E-9BAB-02E6-5078F3FD6D61}"/>
              </a:ext>
            </a:extLst>
          </p:cNvPr>
          <p:cNvSpPr txBox="1"/>
          <p:nvPr/>
        </p:nvSpPr>
        <p:spPr>
          <a:xfrm>
            <a:off x="5036082" y="76492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Output</a:t>
            </a: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CF9D55C9-7C0A-AFD1-5CBB-12E11009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29" y="2204720"/>
            <a:ext cx="5393271" cy="32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92A01138-AE39-6760-1BA0-85BA1020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1" y="1976120"/>
            <a:ext cx="6296704" cy="13094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2F20CC-34DC-9CBB-EFB4-83D118936D28}"/>
              </a:ext>
            </a:extLst>
          </p:cNvPr>
          <p:cNvSpPr txBox="1"/>
          <p:nvPr/>
        </p:nvSpPr>
        <p:spPr>
          <a:xfrm>
            <a:off x="619432" y="1198377"/>
            <a:ext cx="784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acontece se tentarmos criar outra instancia do Singleton?</a:t>
            </a:r>
          </a:p>
        </p:txBody>
      </p:sp>
      <p:pic>
        <p:nvPicPr>
          <p:cNvPr id="9" name="Imagem 8" descr="Texto&#10;&#10;O conteúdo gerado por IA pode estar incorreto.">
            <a:extLst>
              <a:ext uri="{FF2B5EF4-FFF2-40B4-BE49-F238E27FC236}">
                <a16:creationId xmlns:a16="http://schemas.microsoft.com/office/drawing/2014/main" id="{BE9B5535-5204-FB7D-B2F1-1CFE9CB18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1" y="4582828"/>
            <a:ext cx="11006356" cy="16508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1725807-D042-7BB0-D0E6-98EFAC6BFB9A}"/>
              </a:ext>
            </a:extLst>
          </p:cNvPr>
          <p:cNvSpPr txBox="1"/>
          <p:nvPr/>
        </p:nvSpPr>
        <p:spPr>
          <a:xfrm>
            <a:off x="619432" y="3805085"/>
            <a:ext cx="303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Ocorre isso...</a:t>
            </a:r>
          </a:p>
        </p:txBody>
      </p:sp>
    </p:spTree>
    <p:extLst>
      <p:ext uri="{BB962C8B-B14F-4D97-AF65-F5344CB8AC3E}">
        <p14:creationId xmlns:p14="http://schemas.microsoft.com/office/powerpoint/2010/main" val="180927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4644" y="266957"/>
            <a:ext cx="6351639" cy="1207882"/>
          </a:xfrm>
        </p:spPr>
        <p:txBody>
          <a:bodyPr>
            <a:noAutofit/>
          </a:bodyPr>
          <a:lstStyle/>
          <a:p>
            <a:pPr algn="l"/>
            <a:r>
              <a:rPr lang="pt-BR" sz="4400" u="sng" noProof="0" dirty="0"/>
              <a:t>Vantagens e Desvantagens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12723" y="2379406"/>
            <a:ext cx="5083277" cy="3481247"/>
          </a:xfrm>
        </p:spPr>
        <p:txBody>
          <a:bodyPr>
            <a:normAutofit/>
          </a:bodyPr>
          <a:lstStyle/>
          <a:p>
            <a:pPr algn="l"/>
            <a:r>
              <a:rPr lang="pt-BR" noProof="0" dirty="0">
                <a:solidFill>
                  <a:srgbClr val="00B050"/>
                </a:solidFill>
              </a:rPr>
              <a:t>Vantagem: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noProof="0" dirty="0"/>
              <a:t>Instância única e controlada.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noProof="0" dirty="0"/>
              <a:t>Fácil alterar para viabilizar novas instâncias.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noProof="0" dirty="0"/>
              <a:t>Só é criado no momento de uso.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noProof="0" dirty="0"/>
              <a:t>Substitui com mais segurança variáveis globais.</a:t>
            </a:r>
          </a:p>
          <a:p>
            <a:endParaRPr lang="pt-BR" noProof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7A6628-F7E9-81A1-E526-CC3B8CD44561}"/>
              </a:ext>
            </a:extLst>
          </p:cNvPr>
          <p:cNvSpPr txBox="1"/>
          <p:nvPr/>
        </p:nvSpPr>
        <p:spPr>
          <a:xfrm>
            <a:off x="6096000" y="2379406"/>
            <a:ext cx="5171768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pt-BR" sz="2400" noProof="0" dirty="0">
                <a:solidFill>
                  <a:srgbClr val="FF0000"/>
                </a:solidFill>
              </a:rPr>
              <a:t>Desvantagem: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400" noProof="0" dirty="0"/>
              <a:t>Mais difícil de testar</a:t>
            </a:r>
            <a:r>
              <a:rPr lang="pt-BR" sz="2400" dirty="0"/>
              <a:t>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400" noProof="0" dirty="0"/>
              <a:t>Requer tratamento especial se tiver concorrência.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400" noProof="0" dirty="0"/>
              <a:t>Viola ao princípio de responsabilidade única, tem duas funções conforme dito no inicio. </a:t>
            </a:r>
          </a:p>
        </p:txBody>
      </p:sp>
    </p:spTree>
    <p:extLst>
      <p:ext uri="{BB962C8B-B14F-4D97-AF65-F5344CB8AC3E}">
        <p14:creationId xmlns:p14="http://schemas.microsoft.com/office/powerpoint/2010/main" val="48422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4E9EA-0EBD-A434-42A9-EBF19447F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ED984-3689-0F6C-1BA6-AB2EB280A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772" y="1491780"/>
            <a:ext cx="6309360" cy="299721"/>
          </a:xfrm>
        </p:spPr>
        <p:txBody>
          <a:bodyPr>
            <a:normAutofit fontScale="90000"/>
          </a:bodyPr>
          <a:lstStyle/>
          <a:p>
            <a:r>
              <a:rPr lang="pt-BR" u="sng" dirty="0"/>
              <a:t>Código 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680346-ED9B-009C-4FEC-0C30BC74D88E}"/>
              </a:ext>
            </a:extLst>
          </p:cNvPr>
          <p:cNvSpPr txBox="1"/>
          <p:nvPr/>
        </p:nvSpPr>
        <p:spPr>
          <a:xfrm>
            <a:off x="118642" y="3000725"/>
            <a:ext cx="590853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 err="1"/>
              <a:t>Singleton</a:t>
            </a:r>
            <a:r>
              <a:rPr lang="pt-BR" sz="3200" dirty="0"/>
              <a:t> aplicado para configurações de mundo no Minecraft</a:t>
            </a:r>
          </a:p>
          <a:p>
            <a:pPr algn="ctr"/>
            <a:endParaRPr lang="pt-BR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04BE75-393C-95AB-C191-EF2CAC28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174" y="0"/>
            <a:ext cx="6164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46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293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Singleton</vt:lpstr>
      <vt:lpstr>Característiscas</vt:lpstr>
      <vt:lpstr>Estrutura do Singleton</vt:lpstr>
      <vt:lpstr>Código 1</vt:lpstr>
      <vt:lpstr>Apresentação do PowerPoint</vt:lpstr>
      <vt:lpstr>Apresentação do PowerPoint</vt:lpstr>
      <vt:lpstr>Apresentação do PowerPoint</vt:lpstr>
      <vt:lpstr>Vantagens e Desvantagens</vt:lpstr>
      <vt:lpstr>Código 2</vt:lpstr>
      <vt:lpstr>Código 2</vt:lpstr>
      <vt:lpstr>Apresentação do PowerPoint</vt:lpstr>
      <vt:lpstr>Apresentação do PowerPoint</vt:lpstr>
      <vt:lpstr>Obrigado pela atenção! 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</dc:title>
  <dc:creator>Usuario</dc:creator>
  <cp:lastModifiedBy>Mateus Panunci Goncalves</cp:lastModifiedBy>
  <cp:revision>18</cp:revision>
  <dcterms:created xsi:type="dcterms:W3CDTF">2025-02-16T18:49:38Z</dcterms:created>
  <dcterms:modified xsi:type="dcterms:W3CDTF">2025-02-20T19:34:38Z</dcterms:modified>
</cp:coreProperties>
</file>