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9" r:id="rId4"/>
    <p:sldId id="272" r:id="rId5"/>
    <p:sldId id="265" r:id="rId6"/>
    <p:sldId id="275" r:id="rId7"/>
    <p:sldId id="266" r:id="rId8"/>
    <p:sldId id="271" r:id="rId9"/>
    <p:sldId id="274" r:id="rId10"/>
    <p:sldId id="25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F0000"/>
    <a:srgbClr val="5A7E6B"/>
    <a:srgbClr val="EC3A3B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2FAC-D1C1-4485-8521-FDDB9E58BBF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4FD-546A-488E-9361-8AD1F5D98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30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2FAC-D1C1-4485-8521-FDDB9E58BBF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4FD-546A-488E-9361-8AD1F5D98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43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2FAC-D1C1-4485-8521-FDDB9E58BBF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4FD-546A-488E-9361-8AD1F5D98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29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2FAC-D1C1-4485-8521-FDDB9E58BBF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4FD-546A-488E-9361-8AD1F5D98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0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2FAC-D1C1-4485-8521-FDDB9E58BBF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4FD-546A-488E-9361-8AD1F5D98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10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2FAC-D1C1-4485-8521-FDDB9E58BBF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4FD-546A-488E-9361-8AD1F5D98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31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2FAC-D1C1-4485-8521-FDDB9E58BBF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4FD-546A-488E-9361-8AD1F5D98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7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2FAC-D1C1-4485-8521-FDDB9E58BBF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4FD-546A-488E-9361-8AD1F5D98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75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2FAC-D1C1-4485-8521-FDDB9E58BBF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4FD-546A-488E-9361-8AD1F5D98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8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2FAC-D1C1-4485-8521-FDDB9E58BBF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4FD-546A-488E-9361-8AD1F5D98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98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2FAC-D1C1-4485-8521-FDDB9E58BBF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4FD-546A-488E-9361-8AD1F5D98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69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2FAC-D1C1-4485-8521-FDDB9E58BBF6}" type="datetimeFigureOut">
              <a:rPr lang="pt-BR" smtClean="0"/>
              <a:t>07/09/2021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94FD-546A-488E-9361-8AD1F5D98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9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.spotify.com/playlist/4XHXwiSQ6pon8O0GbLoeT3?si=67d14b72cb16443c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bf130ztqfKX14pz1cPHMJImE-AXJVFf?usp=shar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/>
          <a:srcRect l="1334" t="3247" b="1339"/>
          <a:stretch/>
        </p:blipFill>
        <p:spPr>
          <a:xfrm>
            <a:off x="9863125" y="396778"/>
            <a:ext cx="2243573" cy="204453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80587" cy="6858000"/>
          </a:xfrm>
          <a:prstGeom prst="rect">
            <a:avLst/>
          </a:prstGeom>
        </p:spPr>
      </p:pic>
      <p:sp>
        <p:nvSpPr>
          <p:cNvPr id="5" name="Titre 6"/>
          <p:cNvSpPr txBox="1">
            <a:spLocks/>
          </p:cNvSpPr>
          <p:nvPr/>
        </p:nvSpPr>
        <p:spPr>
          <a:xfrm>
            <a:off x="1470991" y="2811053"/>
            <a:ext cx="8309597" cy="1249986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buNone/>
              <a:defRPr lang="en-ZA" sz="4000" b="1" spc="-150" dirty="0">
                <a:solidFill>
                  <a:srgbClr val="546472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Grupo 04 - </a:t>
            </a:r>
            <a:r>
              <a:rPr lang="fr-FR" dirty="0"/>
              <a:t>Capivara Dev’s</a:t>
            </a:r>
          </a:p>
        </p:txBody>
      </p:sp>
      <p:sp>
        <p:nvSpPr>
          <p:cNvPr id="6" name="Sous-titre 7"/>
          <p:cNvSpPr txBox="1">
            <a:spLocks/>
          </p:cNvSpPr>
          <p:nvPr/>
        </p:nvSpPr>
        <p:spPr>
          <a:xfrm>
            <a:off x="1470991" y="4061039"/>
            <a:ext cx="8309597" cy="57722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fr-FR" sz="2400" dirty="0" smtClean="0"/>
              <a:t>PARTE II - Memórias – Introdução à Informática</a:t>
            </a:r>
            <a:endParaRPr lang="fr-FR" sz="2400" dirty="0"/>
          </a:p>
        </p:txBody>
      </p:sp>
      <p:sp>
        <p:nvSpPr>
          <p:cNvPr id="98" name="Retângulo 97"/>
          <p:cNvSpPr/>
          <p:nvPr/>
        </p:nvSpPr>
        <p:spPr>
          <a:xfrm>
            <a:off x="9780588" y="2664361"/>
            <a:ext cx="2411412" cy="107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9" name="Imagem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587" y="2771559"/>
            <a:ext cx="2404126" cy="2125536"/>
          </a:xfrm>
          <a:prstGeom prst="rect">
            <a:avLst/>
          </a:prstGeom>
        </p:spPr>
      </p:pic>
      <p:sp>
        <p:nvSpPr>
          <p:cNvPr id="100" name="Sous-titre 7"/>
          <p:cNvSpPr txBox="1">
            <a:spLocks/>
          </p:cNvSpPr>
          <p:nvPr/>
        </p:nvSpPr>
        <p:spPr>
          <a:xfrm>
            <a:off x="9780588" y="4986183"/>
            <a:ext cx="2468714" cy="1517648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180000" tIns="180000" rIns="180000" bIns="18000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pPr algn="just"/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open.spotify.com/playlist/4XHXwiSQ6pon8O0GbLoeT3?si=67d14b72cb16443c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3" name="Sous-titre 7"/>
          <p:cNvSpPr txBox="1">
            <a:spLocks/>
          </p:cNvSpPr>
          <p:nvPr/>
        </p:nvSpPr>
        <p:spPr>
          <a:xfrm>
            <a:off x="1470990" y="4638261"/>
            <a:ext cx="8309597" cy="57722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pPr algn="l"/>
            <a:r>
              <a:rPr lang="fr-FR" sz="1400" dirty="0" smtClean="0">
                <a:solidFill>
                  <a:srgbClr val="0070C0"/>
                </a:solidFill>
              </a:rPr>
              <a:t>Técnicos: Edimilson Sousa, Juan Costa, Mateus Praxedes, Pedro Oliveira, Rodrigo Escobar</a:t>
            </a:r>
            <a:endParaRPr lang="fr-F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m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80587" cy="6858000"/>
          </a:xfrm>
          <a:prstGeom prst="rect">
            <a:avLst/>
          </a:prstGeom>
        </p:spPr>
      </p:pic>
      <p:sp>
        <p:nvSpPr>
          <p:cNvPr id="98" name="Retângulo 97"/>
          <p:cNvSpPr/>
          <p:nvPr/>
        </p:nvSpPr>
        <p:spPr>
          <a:xfrm>
            <a:off x="9780588" y="2664361"/>
            <a:ext cx="2411412" cy="107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9" name="Imagem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720" y="2771559"/>
            <a:ext cx="2402279" cy="2123903"/>
          </a:xfrm>
          <a:prstGeom prst="rect">
            <a:avLst/>
          </a:prstGeom>
        </p:spPr>
      </p:pic>
      <p:sp>
        <p:nvSpPr>
          <p:cNvPr id="102" name="Sous-titre 7"/>
          <p:cNvSpPr txBox="1">
            <a:spLocks/>
          </p:cNvSpPr>
          <p:nvPr/>
        </p:nvSpPr>
        <p:spPr>
          <a:xfrm>
            <a:off x="1470991" y="4061039"/>
            <a:ext cx="8309597" cy="57722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fr-FR" dirty="0" smtClean="0"/>
              <a:t>PARTE II - Memórias – Introdução à Informática</a:t>
            </a:r>
            <a:endParaRPr lang="fr-FR" dirty="0"/>
          </a:p>
        </p:txBody>
      </p:sp>
      <p:sp>
        <p:nvSpPr>
          <p:cNvPr id="100" name="Titre 6"/>
          <p:cNvSpPr txBox="1">
            <a:spLocks/>
          </p:cNvSpPr>
          <p:nvPr/>
        </p:nvSpPr>
        <p:spPr>
          <a:xfrm>
            <a:off x="1470991" y="2811053"/>
            <a:ext cx="8309597" cy="1249986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buNone/>
              <a:defRPr lang="en-ZA" sz="4000" b="1" spc="-150" dirty="0">
                <a:solidFill>
                  <a:srgbClr val="546472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Grupo 04 - </a:t>
            </a:r>
            <a:r>
              <a:rPr lang="fr-FR" dirty="0"/>
              <a:t>Capivara Dev’s</a:t>
            </a:r>
          </a:p>
        </p:txBody>
      </p:sp>
      <p:sp>
        <p:nvSpPr>
          <p:cNvPr id="104" name="Sous-titre 7"/>
          <p:cNvSpPr txBox="1">
            <a:spLocks/>
          </p:cNvSpPr>
          <p:nvPr/>
        </p:nvSpPr>
        <p:spPr>
          <a:xfrm>
            <a:off x="1470990" y="4638261"/>
            <a:ext cx="8309597" cy="57722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pPr algn="l"/>
            <a:r>
              <a:rPr lang="fr-FR" sz="1400" dirty="0" smtClean="0">
                <a:solidFill>
                  <a:srgbClr val="0070C0"/>
                </a:solidFill>
              </a:rPr>
              <a:t>Técnicos: Edimilson Sousa, Juan Costa, Mateus Praxedes, Pedro Oliveira, Rodrigo Escobar</a:t>
            </a:r>
            <a:endParaRPr lang="fr-FR" sz="1400" dirty="0">
              <a:solidFill>
                <a:srgbClr val="0070C0"/>
              </a:solidFill>
            </a:endParaRPr>
          </a:p>
        </p:txBody>
      </p:sp>
      <p:pic>
        <p:nvPicPr>
          <p:cNvPr id="106" name="Imagem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721" y="5363319"/>
            <a:ext cx="2428742" cy="1276350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5041" y="122505"/>
            <a:ext cx="1609725" cy="1209675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2422" y="1325532"/>
            <a:ext cx="16954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spaço Reservado para Texto 2">
            <a:extLst>
              <a:ext uri="{FF2B5EF4-FFF2-40B4-BE49-F238E27FC236}">
                <a16:creationId xmlns:a16="http://schemas.microsoft.com/office/drawing/2014/main" xmlns="" id="{C2423070-9FBC-4F2E-BBAF-C4AC65C4A4BF}"/>
              </a:ext>
            </a:extLst>
          </p:cNvPr>
          <p:cNvSpPr txBox="1">
            <a:spLocks/>
          </p:cNvSpPr>
          <p:nvPr/>
        </p:nvSpPr>
        <p:spPr>
          <a:xfrm>
            <a:off x="3850783" y="265955"/>
            <a:ext cx="8173791" cy="51600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2667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 marL="5429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 marL="8096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 marL="10763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pt-BR" dirty="0" smtClean="0"/>
              <a:t>Projeto Arquitetura de um Computador</a:t>
            </a:r>
            <a:endParaRPr lang="pt-BR" dirty="0"/>
          </a:p>
        </p:txBody>
      </p:sp>
      <p:sp>
        <p:nvSpPr>
          <p:cNvPr id="102" name="Titolo 3">
            <a:extLst>
              <a:ext uri="{FF2B5EF4-FFF2-40B4-BE49-F238E27FC236}">
                <a16:creationId xmlns:a16="http://schemas.microsoft.com/office/drawing/2014/main" xmlns="" id="{6E630E16-BC96-4A05-BD77-A9545D2BF0C7}"/>
              </a:ext>
            </a:extLst>
          </p:cNvPr>
          <p:cNvSpPr txBox="1">
            <a:spLocks/>
          </p:cNvSpPr>
          <p:nvPr/>
        </p:nvSpPr>
        <p:spPr>
          <a:xfrm>
            <a:off x="352760" y="265955"/>
            <a:ext cx="3240445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it-IT" sz="3200" dirty="0" smtClean="0"/>
              <a:t>Capivara Dev’s</a:t>
            </a:r>
            <a:endParaRPr lang="it-IT" sz="3200" dirty="0"/>
          </a:p>
        </p:txBody>
      </p:sp>
      <p:sp>
        <p:nvSpPr>
          <p:cNvPr id="103" name="Retângulo 102"/>
          <p:cNvSpPr/>
          <p:nvPr/>
        </p:nvSpPr>
        <p:spPr>
          <a:xfrm>
            <a:off x="0" y="265955"/>
            <a:ext cx="355086" cy="4780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="" xmlns:a16="http://schemas.microsoft.com/office/drawing/2014/main" id="{E9C3C17D-8ECB-4C89-8CFD-1CA28A6131B3}"/>
              </a:ext>
            </a:extLst>
          </p:cNvPr>
          <p:cNvSpPr txBox="1"/>
          <p:nvPr/>
        </p:nvSpPr>
        <p:spPr>
          <a:xfrm>
            <a:off x="1584103" y="972120"/>
            <a:ext cx="6967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Memória Secundária &gt; SSD</a:t>
            </a:r>
            <a:endParaRPr lang="pt-BR" sz="3200" b="1" i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itolo 3">
            <a:extLst>
              <a:ext uri="{FF2B5EF4-FFF2-40B4-BE49-F238E27FC236}">
                <a16:creationId xmlns="" xmlns:a16="http://schemas.microsoft.com/office/drawing/2014/main" id="{6E630E16-BC96-4A05-BD77-A9545D2BF0C7}"/>
              </a:ext>
            </a:extLst>
          </p:cNvPr>
          <p:cNvSpPr txBox="1">
            <a:spLocks/>
          </p:cNvSpPr>
          <p:nvPr/>
        </p:nvSpPr>
        <p:spPr>
          <a:xfrm>
            <a:off x="106360" y="1659068"/>
            <a:ext cx="5766405" cy="1298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fr-FR"/>
            </a:defPPr>
            <a:lvl1pPr marL="285750" indent="-285750">
              <a:buFont typeface="Wingdings" panose="05000000000000000000" pitchFamily="2" charset="2"/>
              <a:buChar char="Ø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buFont typeface="+mj-lt"/>
              <a:buAutoNum type="romanUcPeriod"/>
            </a:pPr>
            <a:r>
              <a:rPr lang="pt-BR" sz="1200" b="1" dirty="0" smtClean="0"/>
              <a:t>SATA </a:t>
            </a:r>
            <a:r>
              <a:rPr lang="pt-BR" sz="1200" b="1" dirty="0">
                <a:solidFill>
                  <a:srgbClr val="FF0000"/>
                </a:solidFill>
              </a:rPr>
              <a:t>(Pedro)</a:t>
            </a:r>
            <a:endParaRPr lang="pt-BR" sz="1200" b="1" dirty="0" smtClean="0"/>
          </a:p>
          <a:p>
            <a:pPr>
              <a:buFont typeface="+mj-lt"/>
              <a:buAutoNum type="romanUcPeriod"/>
            </a:pPr>
            <a:r>
              <a:rPr lang="pt-BR" sz="1200" b="1" dirty="0" smtClean="0"/>
              <a:t>SATA Express (conexão através: PCI Express) – Em desluzo; </a:t>
            </a:r>
            <a:r>
              <a:rPr lang="pt-BR" sz="1200" b="1" dirty="0" smtClean="0">
                <a:solidFill>
                  <a:srgbClr val="FF0000"/>
                </a:solidFill>
              </a:rPr>
              <a:t>(Pedro</a:t>
            </a:r>
            <a:r>
              <a:rPr lang="pt-BR" sz="1200" b="1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+mj-lt"/>
              <a:buAutoNum type="romanUcPeriod"/>
            </a:pPr>
            <a:r>
              <a:rPr lang="pt-BR" sz="1200" b="1" dirty="0"/>
              <a:t>SSD </a:t>
            </a:r>
            <a:r>
              <a:rPr lang="pt-BR" sz="1200" b="1" dirty="0">
                <a:solidFill>
                  <a:srgbClr val="FF0000"/>
                </a:solidFill>
              </a:rPr>
              <a:t>(Rodrigo)</a:t>
            </a:r>
            <a:endParaRPr lang="pt-BR" sz="1200" b="1" dirty="0"/>
          </a:p>
          <a:p>
            <a:pPr>
              <a:buFont typeface="+mj-lt"/>
              <a:buAutoNum type="romanUcPeriod"/>
            </a:pPr>
            <a:r>
              <a:rPr lang="pt-BR" sz="1200" b="1" dirty="0" err="1" smtClean="0"/>
              <a:t>mSATA</a:t>
            </a:r>
            <a:r>
              <a:rPr lang="pt-BR" sz="1200" b="1" dirty="0" smtClean="0"/>
              <a:t> </a:t>
            </a:r>
            <a:r>
              <a:rPr lang="pt-BR" sz="1200" b="1" dirty="0"/>
              <a:t>e U.2 </a:t>
            </a:r>
            <a:r>
              <a:rPr lang="pt-BR" sz="1200" b="1" dirty="0">
                <a:solidFill>
                  <a:srgbClr val="FF0000"/>
                </a:solidFill>
              </a:rPr>
              <a:t>(Juan Costa)</a:t>
            </a:r>
          </a:p>
          <a:p>
            <a:pPr>
              <a:buFont typeface="+mj-lt"/>
              <a:buAutoNum type="romanUcPeriod"/>
            </a:pPr>
            <a:r>
              <a:rPr lang="pt-BR" sz="1200" b="1" dirty="0" smtClean="0"/>
              <a:t>M.2 </a:t>
            </a:r>
            <a:r>
              <a:rPr lang="pt-BR" sz="1200" b="1" dirty="0">
                <a:solidFill>
                  <a:srgbClr val="FF0000"/>
                </a:solidFill>
              </a:rPr>
              <a:t>(Rodrigo)</a:t>
            </a:r>
          </a:p>
          <a:p>
            <a:pPr>
              <a:buFont typeface="+mj-lt"/>
              <a:buAutoNum type="romanUcPeriod"/>
            </a:pPr>
            <a:r>
              <a:rPr lang="pt-BR" sz="1200" b="1" dirty="0" err="1" smtClean="0"/>
              <a:t>NVMe</a:t>
            </a:r>
            <a:r>
              <a:rPr lang="pt-BR" sz="1200" b="1" dirty="0" smtClean="0"/>
              <a:t> </a:t>
            </a:r>
            <a:r>
              <a:rPr lang="pt-BR" sz="1200" b="1" dirty="0" smtClean="0">
                <a:solidFill>
                  <a:srgbClr val="FF0000"/>
                </a:solidFill>
              </a:rPr>
              <a:t>(Mateus</a:t>
            </a:r>
            <a:r>
              <a:rPr lang="pt-BR" sz="1200" b="1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+mj-lt"/>
              <a:buAutoNum type="romanUcPeriod"/>
            </a:pPr>
            <a:r>
              <a:rPr lang="pt-BR" sz="1200" b="1" dirty="0"/>
              <a:t>PCI Express </a:t>
            </a:r>
            <a:r>
              <a:rPr lang="pt-BR" sz="1200" b="1" dirty="0">
                <a:solidFill>
                  <a:srgbClr val="FF0000"/>
                </a:solidFill>
              </a:rPr>
              <a:t>(Edmilson</a:t>
            </a:r>
            <a:r>
              <a:rPr lang="pt-BR" sz="1200" b="1" dirty="0" smtClean="0">
                <a:solidFill>
                  <a:srgbClr val="FF0000"/>
                </a:solidFill>
              </a:rPr>
              <a:t>)</a:t>
            </a:r>
            <a:endParaRPr lang="pt-BR" sz="1200" b="1" dirty="0"/>
          </a:p>
        </p:txBody>
      </p:sp>
      <p:sp>
        <p:nvSpPr>
          <p:cNvPr id="22" name="Retângulo 21"/>
          <p:cNvSpPr/>
          <p:nvPr/>
        </p:nvSpPr>
        <p:spPr>
          <a:xfrm>
            <a:off x="7342063" y="6675811"/>
            <a:ext cx="4837058" cy="1821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06360" y="30599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drive.google.com/drive/folders/1ybf130ztqfKX14pz1cPHMJImE-AXJVFf?usp=sharing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0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spaço Reservado para Texto 2">
            <a:extLst>
              <a:ext uri="{FF2B5EF4-FFF2-40B4-BE49-F238E27FC236}">
                <a16:creationId xmlns:a16="http://schemas.microsoft.com/office/drawing/2014/main" xmlns="" id="{C2423070-9FBC-4F2E-BBAF-C4AC65C4A4BF}"/>
              </a:ext>
            </a:extLst>
          </p:cNvPr>
          <p:cNvSpPr txBox="1">
            <a:spLocks/>
          </p:cNvSpPr>
          <p:nvPr/>
        </p:nvSpPr>
        <p:spPr>
          <a:xfrm>
            <a:off x="3850783" y="265955"/>
            <a:ext cx="8173791" cy="51600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2667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 marL="5429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 marL="8096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 marL="10763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pt-BR" dirty="0" smtClean="0"/>
              <a:t>Projeto Arquitetura de um Computador</a:t>
            </a:r>
            <a:endParaRPr lang="pt-BR" dirty="0"/>
          </a:p>
        </p:txBody>
      </p:sp>
      <p:sp>
        <p:nvSpPr>
          <p:cNvPr id="102" name="Titolo 3">
            <a:extLst>
              <a:ext uri="{FF2B5EF4-FFF2-40B4-BE49-F238E27FC236}">
                <a16:creationId xmlns:a16="http://schemas.microsoft.com/office/drawing/2014/main" xmlns="" id="{6E630E16-BC96-4A05-BD77-A9545D2BF0C7}"/>
              </a:ext>
            </a:extLst>
          </p:cNvPr>
          <p:cNvSpPr txBox="1">
            <a:spLocks/>
          </p:cNvSpPr>
          <p:nvPr/>
        </p:nvSpPr>
        <p:spPr>
          <a:xfrm>
            <a:off x="352760" y="265955"/>
            <a:ext cx="3240445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it-IT" sz="3200" dirty="0" smtClean="0"/>
              <a:t>Capivara Dev’s</a:t>
            </a:r>
            <a:endParaRPr lang="it-IT" sz="3200" dirty="0"/>
          </a:p>
        </p:txBody>
      </p:sp>
      <p:sp>
        <p:nvSpPr>
          <p:cNvPr id="103" name="Retângulo 102"/>
          <p:cNvSpPr/>
          <p:nvPr/>
        </p:nvSpPr>
        <p:spPr>
          <a:xfrm>
            <a:off x="0" y="265955"/>
            <a:ext cx="355086" cy="4780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6" name="Grupo 65"/>
          <p:cNvGrpSpPr/>
          <p:nvPr/>
        </p:nvGrpSpPr>
        <p:grpSpPr>
          <a:xfrm>
            <a:off x="9412262" y="1714072"/>
            <a:ext cx="2347290" cy="2451010"/>
            <a:chOff x="8418010" y="1521143"/>
            <a:chExt cx="2347290" cy="2451010"/>
          </a:xfrm>
        </p:grpSpPr>
        <p:pic>
          <p:nvPicPr>
            <p:cNvPr id="123" name="Imagem 122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91" b="8511"/>
            <a:stretch/>
          </p:blipFill>
          <p:spPr>
            <a:xfrm rot="18949702">
              <a:off x="8418010" y="1521143"/>
              <a:ext cx="2018068" cy="1123773"/>
            </a:xfrm>
            <a:prstGeom prst="rect">
              <a:avLst/>
            </a:prstGeom>
          </p:spPr>
        </p:pic>
        <p:grpSp>
          <p:nvGrpSpPr>
            <p:cNvPr id="111" name="Google Shape;71;p15"/>
            <p:cNvGrpSpPr/>
            <p:nvPr/>
          </p:nvGrpSpPr>
          <p:grpSpPr>
            <a:xfrm>
              <a:off x="9182745" y="1884153"/>
              <a:ext cx="1582555" cy="2088000"/>
              <a:chOff x="5831075" y="1382375"/>
              <a:chExt cx="1240375" cy="1650525"/>
            </a:xfrm>
            <a:solidFill>
              <a:srgbClr val="7030A0"/>
            </a:solidFill>
          </p:grpSpPr>
          <p:sp>
            <p:nvSpPr>
              <p:cNvPr id="114" name="Google Shape;72;p15"/>
              <p:cNvSpPr/>
              <p:nvPr/>
            </p:nvSpPr>
            <p:spPr>
              <a:xfrm>
                <a:off x="6657075" y="1382375"/>
                <a:ext cx="230425" cy="11198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44792" extrusionOk="0">
                    <a:moveTo>
                      <a:pt x="1" y="1"/>
                    </a:moveTo>
                    <a:lnTo>
                      <a:pt x="1" y="33291"/>
                    </a:lnTo>
                    <a:cubicBezTo>
                      <a:pt x="1" y="38244"/>
                      <a:pt x="2823" y="42649"/>
                      <a:pt x="7097" y="44792"/>
                    </a:cubicBezTo>
                    <a:lnTo>
                      <a:pt x="9216" y="44792"/>
                    </a:lnTo>
                    <a:lnTo>
                      <a:pt x="9216" y="43328"/>
                    </a:lnTo>
                    <a:cubicBezTo>
                      <a:pt x="5025" y="41804"/>
                      <a:pt x="2192" y="37827"/>
                      <a:pt x="2192" y="33291"/>
                    </a:cubicBezTo>
                    <a:lnTo>
                      <a:pt x="219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400">
                  <a:solidFill>
                    <a:srgbClr val="FFFFFF"/>
                  </a:solidFill>
                  <a:latin typeface="Calibri" panose="020F0502020204030204" pitchFamily="34" charset="0"/>
                  <a:ea typeface="Fira Sans Extra Condensed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Google Shape;73;p15"/>
              <p:cNvSpPr/>
              <p:nvPr/>
            </p:nvSpPr>
            <p:spPr>
              <a:xfrm>
                <a:off x="5831075" y="2443825"/>
                <a:ext cx="1240375" cy="589075"/>
              </a:xfrm>
              <a:custGeom>
                <a:avLst/>
                <a:gdLst/>
                <a:ahLst/>
                <a:cxnLst/>
                <a:rect l="l" t="t" r="r" b="b"/>
                <a:pathLst>
                  <a:path w="49615" h="23563" extrusionOk="0">
                    <a:moveTo>
                      <a:pt x="1" y="0"/>
                    </a:moveTo>
                    <a:cubicBezTo>
                      <a:pt x="4621" y="1917"/>
                      <a:pt x="7871" y="6477"/>
                      <a:pt x="7871" y="11788"/>
                    </a:cubicBezTo>
                    <a:cubicBezTo>
                      <a:pt x="7871" y="17098"/>
                      <a:pt x="4621" y="21646"/>
                      <a:pt x="1" y="23563"/>
                    </a:cubicBezTo>
                    <a:lnTo>
                      <a:pt x="37827" y="23563"/>
                    </a:lnTo>
                    <a:cubicBezTo>
                      <a:pt x="44340" y="23563"/>
                      <a:pt x="49614" y="18288"/>
                      <a:pt x="49614" y="11788"/>
                    </a:cubicBezTo>
                    <a:cubicBezTo>
                      <a:pt x="49614" y="5275"/>
                      <a:pt x="44340" y="0"/>
                      <a:pt x="378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4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PCI Express</a:t>
                </a:r>
                <a:endParaRPr sz="1400" dirty="0">
                  <a:solidFill>
                    <a:schemeClr val="bg1"/>
                  </a:solidFill>
                  <a:latin typeface="Calibri" panose="020F0502020204030204" pitchFamily="34" charset="0"/>
                  <a:ea typeface="Fira Sans Extra Condensed"/>
                  <a:cs typeface="Calibri" panose="020F0502020204030204" pitchFamily="34" charset="0"/>
                  <a:sym typeface="Fira Sans Extra Condensed"/>
                </a:endParaRPr>
              </a:p>
            </p:txBody>
          </p:sp>
        </p:grpSp>
      </p:grpSp>
      <p:sp>
        <p:nvSpPr>
          <p:cNvPr id="108" name="CaixaDeTexto 107">
            <a:extLst>
              <a:ext uri="{FF2B5EF4-FFF2-40B4-BE49-F238E27FC236}">
                <a16:creationId xmlns="" xmlns:a16="http://schemas.microsoft.com/office/drawing/2014/main" id="{E9C3C17D-8ECB-4C89-8CFD-1CA28A6131B3}"/>
              </a:ext>
            </a:extLst>
          </p:cNvPr>
          <p:cNvSpPr txBox="1"/>
          <p:nvPr/>
        </p:nvSpPr>
        <p:spPr>
          <a:xfrm>
            <a:off x="92667" y="986335"/>
            <a:ext cx="739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Memória Secundária &gt; </a:t>
            </a:r>
            <a:r>
              <a:rPr lang="pt-B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Memórias Apresentadas</a:t>
            </a:r>
            <a:endParaRPr lang="pt-BR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3493825" y="2034671"/>
            <a:ext cx="1941126" cy="2085774"/>
            <a:chOff x="3216029" y="1877736"/>
            <a:chExt cx="1941126" cy="2085774"/>
          </a:xfrm>
        </p:grpSpPr>
        <p:grpSp>
          <p:nvGrpSpPr>
            <p:cNvPr id="6" name="Google Shape;63;p15"/>
            <p:cNvGrpSpPr/>
            <p:nvPr/>
          </p:nvGrpSpPr>
          <p:grpSpPr>
            <a:xfrm>
              <a:off x="3584912" y="1877736"/>
              <a:ext cx="1572243" cy="2085774"/>
              <a:chOff x="3460551" y="1382375"/>
              <a:chExt cx="1240050" cy="1650525"/>
            </a:xfrm>
          </p:grpSpPr>
          <p:sp>
            <p:nvSpPr>
              <p:cNvPr id="24" name="Google Shape;64;p15"/>
              <p:cNvSpPr/>
              <p:nvPr/>
            </p:nvSpPr>
            <p:spPr>
              <a:xfrm>
                <a:off x="4286550" y="1382375"/>
                <a:ext cx="230100" cy="111980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44792" extrusionOk="0">
                    <a:moveTo>
                      <a:pt x="0" y="1"/>
                    </a:moveTo>
                    <a:lnTo>
                      <a:pt x="0" y="33291"/>
                    </a:lnTo>
                    <a:cubicBezTo>
                      <a:pt x="0" y="38244"/>
                      <a:pt x="2810" y="42649"/>
                      <a:pt x="7097" y="44792"/>
                    </a:cubicBezTo>
                    <a:lnTo>
                      <a:pt x="9204" y="44792"/>
                    </a:lnTo>
                    <a:lnTo>
                      <a:pt x="9204" y="43328"/>
                    </a:lnTo>
                    <a:cubicBezTo>
                      <a:pt x="5025" y="41804"/>
                      <a:pt x="2179" y="37827"/>
                      <a:pt x="2179" y="33291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Google Shape;65;p15"/>
              <p:cNvSpPr/>
              <p:nvPr/>
            </p:nvSpPr>
            <p:spPr>
              <a:xfrm>
                <a:off x="3460551" y="2443825"/>
                <a:ext cx="1240050" cy="589075"/>
              </a:xfrm>
              <a:custGeom>
                <a:avLst/>
                <a:gdLst/>
                <a:ahLst/>
                <a:cxnLst/>
                <a:rect l="l" t="t" r="r" b="b"/>
                <a:pathLst>
                  <a:path w="49602" h="23563" extrusionOk="0">
                    <a:moveTo>
                      <a:pt x="1" y="0"/>
                    </a:moveTo>
                    <a:cubicBezTo>
                      <a:pt x="4620" y="1917"/>
                      <a:pt x="7871" y="6477"/>
                      <a:pt x="7871" y="11788"/>
                    </a:cubicBezTo>
                    <a:cubicBezTo>
                      <a:pt x="7871" y="17098"/>
                      <a:pt x="4620" y="21646"/>
                      <a:pt x="1" y="23563"/>
                    </a:cubicBezTo>
                    <a:lnTo>
                      <a:pt x="37827" y="23563"/>
                    </a:lnTo>
                    <a:cubicBezTo>
                      <a:pt x="44328" y="23563"/>
                      <a:pt x="49602" y="18288"/>
                      <a:pt x="49602" y="11788"/>
                    </a:cubicBezTo>
                    <a:cubicBezTo>
                      <a:pt x="49602" y="5275"/>
                      <a:pt x="44328" y="0"/>
                      <a:pt x="3782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4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Fira Sans Extra Condensed"/>
                    <a:cs typeface="Calibri" panose="020F0502020204030204" pitchFamily="34" charset="0"/>
                    <a:sym typeface="Fira Sans Extra Condensed"/>
                  </a:rPr>
                  <a:t>SSD</a:t>
                </a:r>
                <a:endParaRPr sz="1400" dirty="0">
                  <a:solidFill>
                    <a:srgbClr val="FFFFFF"/>
                  </a:solidFill>
                  <a:latin typeface="Calibri" panose="020F0502020204030204" pitchFamily="34" charset="0"/>
                  <a:ea typeface="Fira Sans Extra Condensed"/>
                  <a:cs typeface="Calibri" panose="020F0502020204030204" pitchFamily="34" charset="0"/>
                  <a:sym typeface="Fira Sans Extra Condensed"/>
                </a:endParaRPr>
              </a:p>
            </p:txBody>
          </p:sp>
        </p:grpSp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6029" y="1884153"/>
              <a:ext cx="1416156" cy="1250937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295904" y="1896484"/>
            <a:ext cx="1832427" cy="2228126"/>
            <a:chOff x="503739" y="1731708"/>
            <a:chExt cx="1832427" cy="2228126"/>
          </a:xfrm>
        </p:grpSpPr>
        <p:grpSp>
          <p:nvGrpSpPr>
            <p:cNvPr id="70" name="Grupo 69"/>
            <p:cNvGrpSpPr/>
            <p:nvPr/>
          </p:nvGrpSpPr>
          <p:grpSpPr>
            <a:xfrm>
              <a:off x="916911" y="1811855"/>
              <a:ext cx="1419255" cy="2147979"/>
              <a:chOff x="1295870" y="1811934"/>
              <a:chExt cx="1512500" cy="22007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1" name="Google Shape;57;p15"/>
              <p:cNvSpPr/>
              <p:nvPr/>
            </p:nvSpPr>
            <p:spPr>
              <a:xfrm>
                <a:off x="2256703" y="1811934"/>
                <a:ext cx="306800" cy="1493067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44792" extrusionOk="0">
                    <a:moveTo>
                      <a:pt x="0" y="1"/>
                    </a:moveTo>
                    <a:lnTo>
                      <a:pt x="0" y="33291"/>
                    </a:lnTo>
                    <a:cubicBezTo>
                      <a:pt x="0" y="38244"/>
                      <a:pt x="2810" y="42649"/>
                      <a:pt x="7096" y="44792"/>
                    </a:cubicBezTo>
                    <a:lnTo>
                      <a:pt x="9204" y="44792"/>
                    </a:lnTo>
                    <a:lnTo>
                      <a:pt x="9204" y="43328"/>
                    </a:lnTo>
                    <a:cubicBezTo>
                      <a:pt x="5025" y="41804"/>
                      <a:pt x="2179" y="37827"/>
                      <a:pt x="2179" y="33291"/>
                    </a:cubicBezTo>
                    <a:lnTo>
                      <a:pt x="217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Google Shape;58;p15"/>
              <p:cNvSpPr/>
              <p:nvPr/>
            </p:nvSpPr>
            <p:spPr>
              <a:xfrm>
                <a:off x="1295870" y="3227201"/>
                <a:ext cx="1512500" cy="785433"/>
              </a:xfrm>
              <a:custGeom>
                <a:avLst/>
                <a:gdLst/>
                <a:ahLst/>
                <a:cxnLst/>
                <a:rect l="l" t="t" r="r" b="b"/>
                <a:pathLst>
                  <a:path w="45375" h="23563" extrusionOk="0">
                    <a:moveTo>
                      <a:pt x="0" y="0"/>
                    </a:moveTo>
                    <a:lnTo>
                      <a:pt x="0" y="23563"/>
                    </a:lnTo>
                    <a:lnTo>
                      <a:pt x="33599" y="23563"/>
                    </a:lnTo>
                    <a:cubicBezTo>
                      <a:pt x="40100" y="23563"/>
                      <a:pt x="45375" y="18288"/>
                      <a:pt x="45375" y="11788"/>
                    </a:cubicBezTo>
                    <a:cubicBezTo>
                      <a:pt x="45375" y="5275"/>
                      <a:pt x="40100" y="0"/>
                      <a:pt x="335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4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Fira Sans Extra Condensed"/>
                    <a:cs typeface="Calibri" panose="020F0502020204030204" pitchFamily="34" charset="0"/>
                    <a:sym typeface="Fira Sans Extra Condensed"/>
                  </a:rPr>
                  <a:t>SATA</a:t>
                </a:r>
                <a:endParaRPr sz="1400" dirty="0">
                  <a:solidFill>
                    <a:srgbClr val="FFFFFF"/>
                  </a:solidFill>
                  <a:latin typeface="Calibri" panose="020F0502020204030204" pitchFamily="34" charset="0"/>
                  <a:ea typeface="Fira Sans Extra Condensed"/>
                  <a:cs typeface="Calibri" panose="020F0502020204030204" pitchFamily="34" charset="0"/>
                  <a:sym typeface="Fira Sans Extra Condensed"/>
                </a:endParaRPr>
              </a:p>
            </p:txBody>
          </p:sp>
        </p:grpSp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49055">
              <a:off x="503739" y="1731708"/>
              <a:ext cx="917803" cy="1252196"/>
            </a:xfrm>
            <a:prstGeom prst="rect">
              <a:avLst/>
            </a:prstGeom>
          </p:spPr>
        </p:pic>
      </p:grpSp>
      <p:grpSp>
        <p:nvGrpSpPr>
          <p:cNvPr id="31" name="Grupo 30"/>
          <p:cNvGrpSpPr/>
          <p:nvPr/>
        </p:nvGrpSpPr>
        <p:grpSpPr>
          <a:xfrm>
            <a:off x="1432715" y="3377209"/>
            <a:ext cx="2335631" cy="2088000"/>
            <a:chOff x="1369218" y="3193217"/>
            <a:chExt cx="2335631" cy="2088000"/>
          </a:xfrm>
        </p:grpSpPr>
        <p:grpSp>
          <p:nvGrpSpPr>
            <p:cNvPr id="27" name="Google Shape;78;p15"/>
            <p:cNvGrpSpPr/>
            <p:nvPr/>
          </p:nvGrpSpPr>
          <p:grpSpPr>
            <a:xfrm>
              <a:off x="2234365" y="3193217"/>
              <a:ext cx="1470484" cy="2088000"/>
              <a:chOff x="2275275" y="2443825"/>
              <a:chExt cx="1240075" cy="1669575"/>
            </a:xfrm>
          </p:grpSpPr>
          <p:sp>
            <p:nvSpPr>
              <p:cNvPr id="34" name="Google Shape;79;p15"/>
              <p:cNvSpPr/>
              <p:nvPr/>
            </p:nvSpPr>
            <p:spPr>
              <a:xfrm>
                <a:off x="3035500" y="2993300"/>
                <a:ext cx="230100" cy="112010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44804" extrusionOk="0">
                    <a:moveTo>
                      <a:pt x="7097" y="0"/>
                    </a:moveTo>
                    <a:cubicBezTo>
                      <a:pt x="2810" y="2143"/>
                      <a:pt x="0" y="6549"/>
                      <a:pt x="0" y="11514"/>
                    </a:cubicBezTo>
                    <a:lnTo>
                      <a:pt x="0" y="44803"/>
                    </a:lnTo>
                    <a:lnTo>
                      <a:pt x="2179" y="44803"/>
                    </a:lnTo>
                    <a:lnTo>
                      <a:pt x="2179" y="11514"/>
                    </a:lnTo>
                    <a:cubicBezTo>
                      <a:pt x="2179" y="6965"/>
                      <a:pt x="5025" y="2989"/>
                      <a:pt x="9204" y="1477"/>
                    </a:cubicBezTo>
                    <a:lnTo>
                      <a:pt x="9204" y="0"/>
                    </a:lnTo>
                    <a:close/>
                  </a:path>
                </a:pathLst>
              </a:custGeom>
              <a:solidFill>
                <a:srgbClr val="00B4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Google Shape;80;p15"/>
              <p:cNvSpPr/>
              <p:nvPr/>
            </p:nvSpPr>
            <p:spPr>
              <a:xfrm>
                <a:off x="2275275" y="2443825"/>
                <a:ext cx="1240075" cy="589075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23563" extrusionOk="0">
                    <a:moveTo>
                      <a:pt x="1" y="0"/>
                    </a:moveTo>
                    <a:cubicBezTo>
                      <a:pt x="4621" y="1917"/>
                      <a:pt x="7871" y="6477"/>
                      <a:pt x="7871" y="11788"/>
                    </a:cubicBezTo>
                    <a:cubicBezTo>
                      <a:pt x="7871" y="17098"/>
                      <a:pt x="4621" y="21646"/>
                      <a:pt x="1" y="23563"/>
                    </a:cubicBezTo>
                    <a:lnTo>
                      <a:pt x="37827" y="23563"/>
                    </a:lnTo>
                    <a:cubicBezTo>
                      <a:pt x="44328" y="23563"/>
                      <a:pt x="49602" y="18288"/>
                      <a:pt x="49602" y="11788"/>
                    </a:cubicBezTo>
                    <a:cubicBezTo>
                      <a:pt x="49602" y="5275"/>
                      <a:pt x="44328" y="0"/>
                      <a:pt x="37827" y="0"/>
                    </a:cubicBezTo>
                    <a:close/>
                  </a:path>
                </a:pathLst>
              </a:custGeom>
              <a:solidFill>
                <a:srgbClr val="00B4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4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Fira Sans Extra Condensed"/>
                    <a:cs typeface="Calibri" panose="020F0502020204030204" pitchFamily="34" charset="0"/>
                    <a:sym typeface="Fira Sans Extra Condensed"/>
                  </a:rPr>
                  <a:t>SATA Express</a:t>
                </a:r>
                <a:endParaRPr sz="1400" dirty="0">
                  <a:solidFill>
                    <a:srgbClr val="FFFFFF"/>
                  </a:solidFill>
                  <a:latin typeface="Calibri" panose="020F0502020204030204" pitchFamily="34" charset="0"/>
                  <a:ea typeface="Fira Sans Extra Condensed"/>
                  <a:cs typeface="Calibri" panose="020F0502020204030204" pitchFamily="34" charset="0"/>
                  <a:sym typeface="Fira Sans Extra Condensed"/>
                </a:endParaRPr>
              </a:p>
            </p:txBody>
          </p:sp>
        </p:grpSp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9218" y="4152414"/>
              <a:ext cx="1642922" cy="1026015"/>
            </a:xfrm>
            <a:prstGeom prst="rect">
              <a:avLst/>
            </a:prstGeom>
          </p:spPr>
        </p:pic>
      </p:grpSp>
      <p:grpSp>
        <p:nvGrpSpPr>
          <p:cNvPr id="33" name="Grupo 32"/>
          <p:cNvGrpSpPr/>
          <p:nvPr/>
        </p:nvGrpSpPr>
        <p:grpSpPr>
          <a:xfrm>
            <a:off x="5163278" y="3381235"/>
            <a:ext cx="1838631" cy="2684461"/>
            <a:chOff x="4734274" y="3226942"/>
            <a:chExt cx="1838631" cy="2684461"/>
          </a:xfrm>
        </p:grpSpPr>
        <p:grpSp>
          <p:nvGrpSpPr>
            <p:cNvPr id="37" name="Google Shape;85;p15"/>
            <p:cNvGrpSpPr/>
            <p:nvPr/>
          </p:nvGrpSpPr>
          <p:grpSpPr>
            <a:xfrm>
              <a:off x="5004934" y="3226942"/>
              <a:ext cx="1567971" cy="2088000"/>
              <a:chOff x="4645825" y="2443825"/>
              <a:chExt cx="1240350" cy="1669575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0" name="Google Shape;86;p15"/>
              <p:cNvSpPr/>
              <p:nvPr/>
            </p:nvSpPr>
            <p:spPr>
              <a:xfrm>
                <a:off x="5409300" y="2993300"/>
                <a:ext cx="230125" cy="1120100"/>
              </a:xfrm>
              <a:custGeom>
                <a:avLst/>
                <a:gdLst/>
                <a:ahLst/>
                <a:cxnLst/>
                <a:rect l="l" t="t" r="r" b="b"/>
                <a:pathLst>
                  <a:path w="9205" h="44804" extrusionOk="0">
                    <a:moveTo>
                      <a:pt x="7097" y="0"/>
                    </a:moveTo>
                    <a:cubicBezTo>
                      <a:pt x="2811" y="2143"/>
                      <a:pt x="1" y="6549"/>
                      <a:pt x="1" y="11514"/>
                    </a:cubicBezTo>
                    <a:lnTo>
                      <a:pt x="1" y="44803"/>
                    </a:lnTo>
                    <a:lnTo>
                      <a:pt x="2180" y="44803"/>
                    </a:lnTo>
                    <a:lnTo>
                      <a:pt x="2180" y="11514"/>
                    </a:lnTo>
                    <a:cubicBezTo>
                      <a:pt x="2180" y="6965"/>
                      <a:pt x="5025" y="2989"/>
                      <a:pt x="9204" y="1477"/>
                    </a:cubicBezTo>
                    <a:lnTo>
                      <a:pt x="92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Google Shape;87;p15"/>
              <p:cNvSpPr/>
              <p:nvPr/>
            </p:nvSpPr>
            <p:spPr>
              <a:xfrm>
                <a:off x="4645825" y="2443825"/>
                <a:ext cx="1240350" cy="589075"/>
              </a:xfrm>
              <a:custGeom>
                <a:avLst/>
                <a:gdLst/>
                <a:ahLst/>
                <a:cxnLst/>
                <a:rect l="l" t="t" r="r" b="b"/>
                <a:pathLst>
                  <a:path w="49614" h="23563" extrusionOk="0">
                    <a:moveTo>
                      <a:pt x="0" y="0"/>
                    </a:moveTo>
                    <a:cubicBezTo>
                      <a:pt x="4620" y="1917"/>
                      <a:pt x="7870" y="6477"/>
                      <a:pt x="7870" y="11788"/>
                    </a:cubicBezTo>
                    <a:cubicBezTo>
                      <a:pt x="7870" y="17098"/>
                      <a:pt x="4620" y="21646"/>
                      <a:pt x="0" y="23563"/>
                    </a:cubicBezTo>
                    <a:lnTo>
                      <a:pt x="37826" y="23563"/>
                    </a:lnTo>
                    <a:cubicBezTo>
                      <a:pt x="44339" y="23563"/>
                      <a:pt x="49614" y="18288"/>
                      <a:pt x="49614" y="11788"/>
                    </a:cubicBezTo>
                    <a:cubicBezTo>
                      <a:pt x="49614" y="5275"/>
                      <a:pt x="44339" y="0"/>
                      <a:pt x="378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400" dirty="0" err="1" smtClean="0">
                    <a:solidFill>
                      <a:srgbClr val="FFFFFF"/>
                    </a:solidFill>
                    <a:latin typeface="Calibri" panose="020F0502020204030204" pitchFamily="34" charset="0"/>
                    <a:ea typeface="Fira Sans Extra Condensed"/>
                    <a:cs typeface="Calibri" panose="020F0502020204030204" pitchFamily="34" charset="0"/>
                    <a:sym typeface="Fira Sans Extra Condensed"/>
                  </a:rPr>
                  <a:t>mSATA</a:t>
                </a:r>
                <a:r>
                  <a:rPr lang="pt-BR" sz="14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Fira Sans Extra Condensed"/>
                    <a:cs typeface="Calibri" panose="020F0502020204030204" pitchFamily="34" charset="0"/>
                    <a:sym typeface="Fira Sans Extra Condensed"/>
                  </a:rPr>
                  <a:t> &amp; U.2</a:t>
                </a:r>
                <a:endParaRPr sz="1400" dirty="0">
                  <a:solidFill>
                    <a:srgbClr val="FFFFFF"/>
                  </a:solidFill>
                  <a:latin typeface="Calibri" panose="020F0502020204030204" pitchFamily="34" charset="0"/>
                  <a:ea typeface="Fira Sans Extra Condensed"/>
                  <a:cs typeface="Calibri" panose="020F0502020204030204" pitchFamily="34" charset="0"/>
                  <a:sym typeface="Fira Sans Extra Condensed"/>
                </a:endParaRPr>
              </a:p>
            </p:txBody>
          </p:sp>
        </p:grpSp>
        <p:pic>
          <p:nvPicPr>
            <p:cNvPr id="119" name="officeArt object" descr="Imagem"/>
            <p:cNvPicPr/>
            <p:nvPr/>
          </p:nvPicPr>
          <p:blipFill rotWithShape="1">
            <a:blip r:embed="rId6">
              <a:extLst/>
            </a:blip>
            <a:srcRect l="5314" t="23057" r="6968" b="18860"/>
            <a:stretch/>
          </p:blipFill>
          <p:spPr>
            <a:xfrm>
              <a:off x="4734274" y="4132956"/>
              <a:ext cx="1100721" cy="712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1" name="officeArt object" descr="Imagem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975764" y="4871079"/>
              <a:ext cx="765605" cy="10403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4" name="Grupo 63"/>
          <p:cNvGrpSpPr/>
          <p:nvPr/>
        </p:nvGrpSpPr>
        <p:grpSpPr>
          <a:xfrm>
            <a:off x="8540537" y="3428375"/>
            <a:ext cx="1555212" cy="2417580"/>
            <a:chOff x="7777008" y="3219093"/>
            <a:chExt cx="1555212" cy="2417580"/>
          </a:xfrm>
        </p:grpSpPr>
        <p:grpSp>
          <p:nvGrpSpPr>
            <p:cNvPr id="85" name="Google Shape;95;p15"/>
            <p:cNvGrpSpPr/>
            <p:nvPr/>
          </p:nvGrpSpPr>
          <p:grpSpPr>
            <a:xfrm>
              <a:off x="7870564" y="3219093"/>
              <a:ext cx="1461656" cy="2088000"/>
              <a:chOff x="7016350" y="2443825"/>
              <a:chExt cx="1240350" cy="1669575"/>
            </a:xfrm>
          </p:grpSpPr>
          <p:sp>
            <p:nvSpPr>
              <p:cNvPr id="92" name="Google Shape;96;p15"/>
              <p:cNvSpPr/>
              <p:nvPr/>
            </p:nvSpPr>
            <p:spPr>
              <a:xfrm>
                <a:off x="7779850" y="2993300"/>
                <a:ext cx="230100" cy="112010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44804" extrusionOk="0">
                    <a:moveTo>
                      <a:pt x="7096" y="0"/>
                    </a:moveTo>
                    <a:cubicBezTo>
                      <a:pt x="2810" y="2143"/>
                      <a:pt x="0" y="6549"/>
                      <a:pt x="0" y="11514"/>
                    </a:cubicBezTo>
                    <a:lnTo>
                      <a:pt x="0" y="44803"/>
                    </a:lnTo>
                    <a:lnTo>
                      <a:pt x="2179" y="44803"/>
                    </a:lnTo>
                    <a:lnTo>
                      <a:pt x="2179" y="11514"/>
                    </a:lnTo>
                    <a:cubicBezTo>
                      <a:pt x="2179" y="6965"/>
                      <a:pt x="5025" y="2989"/>
                      <a:pt x="9204" y="1477"/>
                    </a:cubicBezTo>
                    <a:lnTo>
                      <a:pt x="9204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Google Shape;97;p15"/>
              <p:cNvSpPr/>
              <p:nvPr/>
            </p:nvSpPr>
            <p:spPr>
              <a:xfrm>
                <a:off x="7016350" y="2443825"/>
                <a:ext cx="1240350" cy="589075"/>
              </a:xfrm>
              <a:custGeom>
                <a:avLst/>
                <a:gdLst/>
                <a:ahLst/>
                <a:cxnLst/>
                <a:rect l="l" t="t" r="r" b="b"/>
                <a:pathLst>
                  <a:path w="49614" h="23563" extrusionOk="0">
                    <a:moveTo>
                      <a:pt x="1" y="0"/>
                    </a:moveTo>
                    <a:cubicBezTo>
                      <a:pt x="4620" y="1917"/>
                      <a:pt x="7871" y="6477"/>
                      <a:pt x="7871" y="11788"/>
                    </a:cubicBezTo>
                    <a:cubicBezTo>
                      <a:pt x="7871" y="17098"/>
                      <a:pt x="4620" y="21646"/>
                      <a:pt x="1" y="23563"/>
                    </a:cubicBezTo>
                    <a:lnTo>
                      <a:pt x="37827" y="23563"/>
                    </a:lnTo>
                    <a:cubicBezTo>
                      <a:pt x="44340" y="23563"/>
                      <a:pt x="49614" y="18288"/>
                      <a:pt x="49614" y="11788"/>
                    </a:cubicBezTo>
                    <a:cubicBezTo>
                      <a:pt x="49614" y="5275"/>
                      <a:pt x="44340" y="0"/>
                      <a:pt x="37827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4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Fira Sans Extra Condensed"/>
                    <a:cs typeface="Calibri" panose="020F0502020204030204" pitchFamily="34" charset="0"/>
                    <a:sym typeface="Fira Sans Extra Condensed"/>
                  </a:rPr>
                  <a:t>M.2 </a:t>
                </a:r>
                <a:r>
                  <a:rPr lang="pt-BR" sz="1400" dirty="0" err="1" smtClean="0">
                    <a:solidFill>
                      <a:srgbClr val="FFFFFF"/>
                    </a:solidFill>
                    <a:latin typeface="Calibri" panose="020F0502020204030204" pitchFamily="34" charset="0"/>
                    <a:ea typeface="Fira Sans Extra Condensed"/>
                    <a:cs typeface="Calibri" panose="020F0502020204030204" pitchFamily="34" charset="0"/>
                    <a:sym typeface="Fira Sans Extra Condensed"/>
                  </a:rPr>
                  <a:t>NVMe</a:t>
                </a:r>
                <a:endParaRPr sz="1400" dirty="0">
                  <a:solidFill>
                    <a:srgbClr val="FFFFFF"/>
                  </a:solidFill>
                  <a:latin typeface="Calibri" panose="020F0502020204030204" pitchFamily="34" charset="0"/>
                  <a:ea typeface="Fira Sans Extra Condensed"/>
                  <a:cs typeface="Calibri" panose="020F0502020204030204" pitchFamily="34" charset="0"/>
                  <a:sym typeface="Fira Sans Extra Condensed"/>
                </a:endParaRPr>
              </a:p>
            </p:txBody>
          </p:sp>
        </p:grpSp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8140474">
              <a:off x="7195863" y="4584535"/>
              <a:ext cx="1633283" cy="470993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7062883" y="1652371"/>
            <a:ext cx="1584686" cy="2522588"/>
            <a:chOff x="6427817" y="1443090"/>
            <a:chExt cx="1584686" cy="2522588"/>
          </a:xfrm>
        </p:grpSpPr>
        <p:grpSp>
          <p:nvGrpSpPr>
            <p:cNvPr id="63" name="Google Shape;71;p15"/>
            <p:cNvGrpSpPr/>
            <p:nvPr/>
          </p:nvGrpSpPr>
          <p:grpSpPr>
            <a:xfrm>
              <a:off x="6427817" y="1877679"/>
              <a:ext cx="1584686" cy="2087999"/>
              <a:chOff x="5831075" y="1382375"/>
              <a:chExt cx="1240375" cy="1650525"/>
            </a:xfrm>
            <a:solidFill>
              <a:srgbClr val="00B0F0"/>
            </a:solidFill>
          </p:grpSpPr>
          <p:sp>
            <p:nvSpPr>
              <p:cNvPr id="68" name="Google Shape;72;p15"/>
              <p:cNvSpPr/>
              <p:nvPr/>
            </p:nvSpPr>
            <p:spPr>
              <a:xfrm>
                <a:off x="6657075" y="1382375"/>
                <a:ext cx="230425" cy="11198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44792" extrusionOk="0">
                    <a:moveTo>
                      <a:pt x="1" y="1"/>
                    </a:moveTo>
                    <a:lnTo>
                      <a:pt x="1" y="33291"/>
                    </a:lnTo>
                    <a:cubicBezTo>
                      <a:pt x="1" y="38244"/>
                      <a:pt x="2823" y="42649"/>
                      <a:pt x="7097" y="44792"/>
                    </a:cubicBezTo>
                    <a:lnTo>
                      <a:pt x="9216" y="44792"/>
                    </a:lnTo>
                    <a:lnTo>
                      <a:pt x="9216" y="43328"/>
                    </a:lnTo>
                    <a:cubicBezTo>
                      <a:pt x="5025" y="41804"/>
                      <a:pt x="2192" y="37827"/>
                      <a:pt x="2192" y="33291"/>
                    </a:cubicBezTo>
                    <a:lnTo>
                      <a:pt x="219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400">
                  <a:solidFill>
                    <a:srgbClr val="FFFFFF"/>
                  </a:solidFill>
                  <a:latin typeface="Calibri" panose="020F0502020204030204" pitchFamily="34" charset="0"/>
                  <a:ea typeface="Fira Sans Extra Condensed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Google Shape;73;p15"/>
              <p:cNvSpPr/>
              <p:nvPr/>
            </p:nvSpPr>
            <p:spPr>
              <a:xfrm>
                <a:off x="5831075" y="2443825"/>
                <a:ext cx="1240375" cy="589075"/>
              </a:xfrm>
              <a:custGeom>
                <a:avLst/>
                <a:gdLst/>
                <a:ahLst/>
                <a:cxnLst/>
                <a:rect l="l" t="t" r="r" b="b"/>
                <a:pathLst>
                  <a:path w="49615" h="23563" extrusionOk="0">
                    <a:moveTo>
                      <a:pt x="1" y="0"/>
                    </a:moveTo>
                    <a:cubicBezTo>
                      <a:pt x="4621" y="1917"/>
                      <a:pt x="7871" y="6477"/>
                      <a:pt x="7871" y="11788"/>
                    </a:cubicBezTo>
                    <a:cubicBezTo>
                      <a:pt x="7871" y="17098"/>
                      <a:pt x="4621" y="21646"/>
                      <a:pt x="1" y="23563"/>
                    </a:cubicBezTo>
                    <a:lnTo>
                      <a:pt x="37827" y="23563"/>
                    </a:lnTo>
                    <a:cubicBezTo>
                      <a:pt x="44340" y="23563"/>
                      <a:pt x="49614" y="18288"/>
                      <a:pt x="49614" y="11788"/>
                    </a:cubicBezTo>
                    <a:cubicBezTo>
                      <a:pt x="49614" y="5275"/>
                      <a:pt x="44340" y="0"/>
                      <a:pt x="378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400" dirty="0" smtClean="0">
                    <a:solidFill>
                      <a:srgbClr val="FFFFFF"/>
                    </a:solidFill>
                    <a:latin typeface="Calibri" panose="020F0502020204030204" pitchFamily="34" charset="0"/>
                    <a:ea typeface="Fira Sans Extra Condensed"/>
                    <a:cs typeface="Calibri" panose="020F0502020204030204" pitchFamily="34" charset="0"/>
                    <a:sym typeface="Fira Sans Extra Condensed"/>
                  </a:rPr>
                  <a:t>M.2</a:t>
                </a:r>
                <a:endParaRPr sz="1400" dirty="0">
                  <a:solidFill>
                    <a:srgbClr val="FFFFFF"/>
                  </a:solidFill>
                  <a:latin typeface="Calibri" panose="020F0502020204030204" pitchFamily="34" charset="0"/>
                  <a:ea typeface="Fira Sans Extra Condensed"/>
                  <a:cs typeface="Calibri" panose="020F0502020204030204" pitchFamily="34" charset="0"/>
                  <a:sym typeface="Fira Sans Extra Condensed"/>
                </a:endParaRPr>
              </a:p>
            </p:txBody>
          </p:sp>
        </p:grp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8224211">
              <a:off x="5956743" y="2042371"/>
              <a:ext cx="1755037" cy="556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68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001" y="5331853"/>
            <a:ext cx="2152032" cy="1343957"/>
          </a:xfrm>
          <a:prstGeom prst="rect">
            <a:avLst/>
          </a:prstGeom>
        </p:spPr>
      </p:pic>
      <p:sp>
        <p:nvSpPr>
          <p:cNvPr id="101" name="Espaço Reservado para Texto 2">
            <a:extLst>
              <a:ext uri="{FF2B5EF4-FFF2-40B4-BE49-F238E27FC236}">
                <a16:creationId xmlns:a16="http://schemas.microsoft.com/office/drawing/2014/main" xmlns="" id="{C2423070-9FBC-4F2E-BBAF-C4AC65C4A4BF}"/>
              </a:ext>
            </a:extLst>
          </p:cNvPr>
          <p:cNvSpPr txBox="1">
            <a:spLocks/>
          </p:cNvSpPr>
          <p:nvPr/>
        </p:nvSpPr>
        <p:spPr>
          <a:xfrm>
            <a:off x="3850783" y="265955"/>
            <a:ext cx="8173791" cy="51600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2667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 marL="5429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 marL="8096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 marL="10763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pt-BR" dirty="0" smtClean="0"/>
              <a:t>Projeto Arquitetura de um Computador</a:t>
            </a:r>
            <a:endParaRPr lang="pt-BR" dirty="0"/>
          </a:p>
        </p:txBody>
      </p:sp>
      <p:sp>
        <p:nvSpPr>
          <p:cNvPr id="102" name="Titolo 3">
            <a:extLst>
              <a:ext uri="{FF2B5EF4-FFF2-40B4-BE49-F238E27FC236}">
                <a16:creationId xmlns:a16="http://schemas.microsoft.com/office/drawing/2014/main" xmlns="" id="{6E630E16-BC96-4A05-BD77-A9545D2BF0C7}"/>
              </a:ext>
            </a:extLst>
          </p:cNvPr>
          <p:cNvSpPr txBox="1">
            <a:spLocks/>
          </p:cNvSpPr>
          <p:nvPr/>
        </p:nvSpPr>
        <p:spPr>
          <a:xfrm>
            <a:off x="352760" y="265955"/>
            <a:ext cx="3240445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it-IT" sz="3200" dirty="0" smtClean="0"/>
              <a:t>Capivara Dev’s</a:t>
            </a:r>
            <a:endParaRPr lang="it-IT" sz="3200" dirty="0"/>
          </a:p>
        </p:txBody>
      </p:sp>
      <p:sp>
        <p:nvSpPr>
          <p:cNvPr id="103" name="Retângulo 102"/>
          <p:cNvSpPr/>
          <p:nvPr/>
        </p:nvSpPr>
        <p:spPr>
          <a:xfrm>
            <a:off x="0" y="265955"/>
            <a:ext cx="355086" cy="4780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="" xmlns:a16="http://schemas.microsoft.com/office/drawing/2014/main" id="{E9C3C17D-8ECB-4C89-8CFD-1CA28A6131B3}"/>
              </a:ext>
            </a:extLst>
          </p:cNvPr>
          <p:cNvSpPr txBox="1"/>
          <p:nvPr/>
        </p:nvSpPr>
        <p:spPr>
          <a:xfrm>
            <a:off x="-19409" y="889251"/>
            <a:ext cx="513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Memória Secundária &gt; </a:t>
            </a:r>
            <a:r>
              <a:rPr lang="pt-BR" sz="2400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SATA</a:t>
            </a:r>
            <a:endParaRPr lang="pt-BR" sz="2400" b="1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342063" y="6675811"/>
            <a:ext cx="4837058" cy="1821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9409" y="1982852"/>
            <a:ext cx="121791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2.5” </a:t>
            </a:r>
            <a:r>
              <a:rPr lang="pt-BR" sz="12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inch</a:t>
            </a:r>
            <a:r>
              <a:rPr lang="pt-B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 </a:t>
            </a:r>
            <a:r>
              <a:rPr lang="pt-BR" sz="1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2.5” polegadas</a:t>
            </a:r>
          </a:p>
          <a:p>
            <a:pPr algn="just" fontAlgn="base"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São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mais tradicionais e com melhor compatibilidade justamente pelo protocolo de conexão SATA ser o mais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difundido (mais popular). 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formato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SATA é compatível com a grande maioria dos sistemas por utilizar a conexão com maior compatibilidade, apesar de alcançar uma velocidade de apenas 600MB/s.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 é encontrada em computadores e em vários outros aparelhos com mais de 10 anos no mercado até os mais atuais.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ter a mesma conexão de um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 ser encaixados no lugar de um HD de 3.5 polegadas.</a:t>
            </a:r>
          </a:p>
          <a:p>
            <a:pPr algn="just" fontAlgn="base">
              <a:lnSpc>
                <a:spcPct val="150000"/>
              </a:lnSpc>
            </a:pP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SATA </a:t>
            </a:r>
            <a:r>
              <a:rPr lang="pt-BR" sz="1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</a:t>
            </a:r>
            <a:endParaRPr lang="pt-B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Essa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 é justamente a união dos dois padrões, ou seja, SATA+PCI Express. O principal objetivo desse sistema é aproveitar a integração de componentes já existentes para aumentar a velocidade de transmissão das unidades de armazenamento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conector SATA Express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 composto por duas portas SATA tradicionais e mais um conector de 4 pinos. Nele é possível conectar um cabo que leva até uma unidade de armazenamento SATA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 duas unidades SATA tradicionais.</a:t>
            </a:r>
          </a:p>
          <a:p>
            <a:pPr algn="just" fontAlgn="base">
              <a:lnSpc>
                <a:spcPct val="150000"/>
              </a:lnSpc>
            </a:pPr>
            <a:endParaRPr lang="pt-B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Apesar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ser uma tecnologia que alcança boas velocidades (até 2GB/s), rapidamente foi superada pelos SSD M.2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NVMe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que também utilizam a tecnologia PCI Express, mas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possuem  menor tamanho  físico,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sendo assim o modelo SATA Express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foi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desluzado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9720193" y="816122"/>
            <a:ext cx="2304381" cy="1749180"/>
            <a:chOff x="9720193" y="816122"/>
            <a:chExt cx="2304381" cy="174918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20193" y="816122"/>
              <a:ext cx="2304381" cy="1749180"/>
            </a:xfrm>
            <a:prstGeom prst="rect">
              <a:avLst/>
            </a:prstGeom>
          </p:spPr>
        </p:pic>
        <p:sp>
          <p:nvSpPr>
            <p:cNvPr id="5" name="Elipse 4"/>
            <p:cNvSpPr/>
            <p:nvPr/>
          </p:nvSpPr>
          <p:spPr>
            <a:xfrm>
              <a:off x="9929611" y="1016277"/>
              <a:ext cx="1146220" cy="194797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49055">
            <a:off x="8312549" y="931951"/>
            <a:ext cx="917803" cy="12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2"/>
          <a:srcRect l="1334" t="3247" b="1339"/>
          <a:stretch/>
        </p:blipFill>
        <p:spPr>
          <a:xfrm>
            <a:off x="8648880" y="5199519"/>
            <a:ext cx="1774067" cy="1476292"/>
          </a:xfrm>
          <a:prstGeom prst="rect">
            <a:avLst/>
          </a:prstGeom>
        </p:spPr>
      </p:pic>
      <p:sp>
        <p:nvSpPr>
          <p:cNvPr id="101" name="Espaço Reservado para Texto 2">
            <a:extLst>
              <a:ext uri="{FF2B5EF4-FFF2-40B4-BE49-F238E27FC236}">
                <a16:creationId xmlns:a16="http://schemas.microsoft.com/office/drawing/2014/main" xmlns="" id="{C2423070-9FBC-4F2E-BBAF-C4AC65C4A4BF}"/>
              </a:ext>
            </a:extLst>
          </p:cNvPr>
          <p:cNvSpPr txBox="1">
            <a:spLocks/>
          </p:cNvSpPr>
          <p:nvPr/>
        </p:nvSpPr>
        <p:spPr>
          <a:xfrm>
            <a:off x="3850783" y="265955"/>
            <a:ext cx="8173791" cy="51600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2667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 marL="5429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 marL="8096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 marL="10763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pt-BR" dirty="0" smtClean="0"/>
              <a:t>Projeto Arquitetura de um Computador</a:t>
            </a:r>
            <a:endParaRPr lang="pt-BR" dirty="0"/>
          </a:p>
        </p:txBody>
      </p:sp>
      <p:sp>
        <p:nvSpPr>
          <p:cNvPr id="102" name="Titolo 3">
            <a:extLst>
              <a:ext uri="{FF2B5EF4-FFF2-40B4-BE49-F238E27FC236}">
                <a16:creationId xmlns:a16="http://schemas.microsoft.com/office/drawing/2014/main" xmlns="" id="{6E630E16-BC96-4A05-BD77-A9545D2BF0C7}"/>
              </a:ext>
            </a:extLst>
          </p:cNvPr>
          <p:cNvSpPr txBox="1">
            <a:spLocks/>
          </p:cNvSpPr>
          <p:nvPr/>
        </p:nvSpPr>
        <p:spPr>
          <a:xfrm>
            <a:off x="352760" y="265955"/>
            <a:ext cx="3240445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it-IT" sz="3200" dirty="0" smtClean="0"/>
              <a:t>Capivara Dev’s</a:t>
            </a:r>
            <a:endParaRPr lang="it-IT" sz="3200" dirty="0"/>
          </a:p>
        </p:txBody>
      </p:sp>
      <p:sp>
        <p:nvSpPr>
          <p:cNvPr id="103" name="Retângulo 102"/>
          <p:cNvSpPr/>
          <p:nvPr/>
        </p:nvSpPr>
        <p:spPr>
          <a:xfrm>
            <a:off x="0" y="265955"/>
            <a:ext cx="355086" cy="4780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="" xmlns:a16="http://schemas.microsoft.com/office/drawing/2014/main" id="{E9C3C17D-8ECB-4C89-8CFD-1CA28A6131B3}"/>
              </a:ext>
            </a:extLst>
          </p:cNvPr>
          <p:cNvSpPr txBox="1"/>
          <p:nvPr/>
        </p:nvSpPr>
        <p:spPr>
          <a:xfrm>
            <a:off x="15393" y="934819"/>
            <a:ext cx="477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Memória </a:t>
            </a:r>
            <a:r>
              <a:rPr lang="pt-BR" sz="24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Secundária &gt; </a:t>
            </a:r>
            <a:r>
              <a:rPr lang="pt-B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SSD</a:t>
            </a:r>
            <a:endParaRPr lang="pt-BR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342063" y="6675811"/>
            <a:ext cx="4837058" cy="1821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itolo 3">
            <a:extLst>
              <a:ext uri="{FF2B5EF4-FFF2-40B4-BE49-F238E27FC236}">
                <a16:creationId xmlns="" xmlns:a16="http://schemas.microsoft.com/office/drawing/2014/main" id="{6E630E16-BC96-4A05-BD77-A9545D2BF0C7}"/>
              </a:ext>
            </a:extLst>
          </p:cNvPr>
          <p:cNvSpPr txBox="1">
            <a:spLocks/>
          </p:cNvSpPr>
          <p:nvPr/>
        </p:nvSpPr>
        <p:spPr>
          <a:xfrm>
            <a:off x="4691" y="1383623"/>
            <a:ext cx="11918575" cy="5356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fr-FR"/>
            </a:defPPr>
            <a:lvl1pPr marL="285750" indent="-285750">
              <a:buFont typeface="Wingdings" panose="05000000000000000000" pitchFamily="2" charset="2"/>
              <a:buChar char="Ø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200" dirty="0" smtClean="0"/>
              <a:t>SSD</a:t>
            </a:r>
            <a:r>
              <a:rPr lang="pt-BR" sz="1200" dirty="0"/>
              <a:t> significa </a:t>
            </a:r>
            <a:r>
              <a:rPr lang="pt-BR" sz="1200" b="1" i="1" dirty="0"/>
              <a:t>Unidade de Estado Sólido </a:t>
            </a:r>
            <a:r>
              <a:rPr lang="pt-BR" sz="1200" dirty="0"/>
              <a:t>(</a:t>
            </a:r>
            <a:r>
              <a:rPr lang="pt-BR" sz="1200" dirty="0" err="1"/>
              <a:t>Solid-State</a:t>
            </a:r>
            <a:r>
              <a:rPr lang="pt-BR" sz="1200" dirty="0"/>
              <a:t> Drive). O SSD é construído usando chips de memória NAND Flash ou DRAM no lugar de discos e outros dispositivos mecânicos encontrados nas unidades de disco rígido (</a:t>
            </a:r>
            <a:r>
              <a:rPr lang="pt-BR" sz="1200" dirty="0" err="1"/>
              <a:t>HDDs</a:t>
            </a:r>
            <a:r>
              <a:rPr lang="pt-BR" sz="1200" dirty="0"/>
              <a:t>). Em outras palavras, um SSD, nada mais é do que um "HDD" que utiliza chips de memória Flash no lugar de discos magnéticos. Eles são projetados para substituírem diretamente o HDD, sendo conectados a uma porta SATA ou </a:t>
            </a:r>
            <a:r>
              <a:rPr lang="pt-BR" sz="1200" dirty="0" smtClean="0"/>
              <a:t>IDE. Esta </a:t>
            </a:r>
            <a:r>
              <a:rPr lang="pt-BR" sz="1200" dirty="0"/>
              <a:t>característica também faz com que utilizem menos espaço físico, já que os dados são armazenados em chips especiais, de tamanho reduzido</a:t>
            </a:r>
            <a:r>
              <a:rPr lang="pt-BR" sz="12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2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200" b="1" dirty="0" smtClean="0"/>
              <a:t>Vantagens de um SSD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200" dirty="0" smtClean="0"/>
              <a:t>O tempo de acesso à memória RAM é muito menor do que o tempo de acesso a meios magnéticos ou ópticos. Outros meios de armazenamento sólido podem ter características diferentes, dependendo do hardware ou software utilizado.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200" dirty="0" smtClean="0"/>
              <a:t>Eliminação de partes móveis eletromecânicas, reduzindo vibrações, tornando-os completamente silenciosos;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200" dirty="0" smtClean="0"/>
              <a:t>Por não possuírem partes móveis, são muito mais resistentes que os HDs comuns contra choques físicos, o que é extremamente importante quando falamos em computadores portáteis;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200" dirty="0" smtClean="0"/>
              <a:t>Menor peso em relação aos discos rígidos convencionais, mesmo os mais portáteis;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200" dirty="0" smtClean="0"/>
              <a:t>Consumo reduzido de energia;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200" dirty="0" smtClean="0"/>
              <a:t>Possibilidade de trabalhar em temperaturas maiores que os HDs comuns (cerca de 70° C);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200" dirty="0" smtClean="0"/>
              <a:t>Largura de banda muito superior aos demais dispositivos, apresentando até 250 MB/s na gravação e até 700 MB/s nas operações de leitura.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2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200" b="1" dirty="0" smtClean="0"/>
              <a:t>Desvantagens de um SSD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200" dirty="0" smtClean="0"/>
              <a:t>Custo mais elevado;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200" dirty="0" smtClean="0"/>
              <a:t>Possibilidade de incompatibilidade com computadores muito antigos, que não possuem os slots necessários;</a:t>
            </a:r>
            <a:endParaRPr lang="pt-BR" sz="1200" dirty="0" smtClean="0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947" y="4671468"/>
            <a:ext cx="1714500" cy="1514475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0025156" y="6185193"/>
            <a:ext cx="22836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b="1" i="1" dirty="0">
                <a:latin typeface="Calibri" panose="020F0502020204030204" pitchFamily="34" charset="0"/>
                <a:cs typeface="Calibri" panose="020F0502020204030204" pitchFamily="34" charset="0"/>
              </a:rPr>
              <a:t>Visão interna e externa de uma unidade </a:t>
            </a:r>
            <a:r>
              <a:rPr lang="pt-BR" sz="11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SSD</a:t>
            </a:r>
            <a:endParaRPr lang="pt-BR" sz="11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982495" y="6147959"/>
            <a:ext cx="191036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 i="1" dirty="0">
                <a:latin typeface="Calibri" panose="020F0502020204030204" pitchFamily="34" charset="0"/>
                <a:cs typeface="Calibri" panose="020F0502020204030204" pitchFamily="34" charset="0"/>
              </a:rPr>
              <a:t>Visão interna e externa de uma unidade </a:t>
            </a:r>
            <a:r>
              <a:rPr lang="pt-BR" sz="105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 disco duro (HDD)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3800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spaço Reservado para Texto 2">
            <a:extLst>
              <a:ext uri="{FF2B5EF4-FFF2-40B4-BE49-F238E27FC236}">
                <a16:creationId xmlns:a16="http://schemas.microsoft.com/office/drawing/2014/main" xmlns="" id="{C2423070-9FBC-4F2E-BBAF-C4AC65C4A4BF}"/>
              </a:ext>
            </a:extLst>
          </p:cNvPr>
          <p:cNvSpPr txBox="1">
            <a:spLocks/>
          </p:cNvSpPr>
          <p:nvPr/>
        </p:nvSpPr>
        <p:spPr>
          <a:xfrm>
            <a:off x="3850783" y="265955"/>
            <a:ext cx="8173791" cy="51600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2667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 marL="5429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 marL="8096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 marL="10763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pt-BR" dirty="0" smtClean="0"/>
              <a:t>Projeto Arquitetura de um Computador</a:t>
            </a:r>
            <a:endParaRPr lang="pt-BR" dirty="0"/>
          </a:p>
        </p:txBody>
      </p:sp>
      <p:sp>
        <p:nvSpPr>
          <p:cNvPr id="102" name="Titolo 3">
            <a:extLst>
              <a:ext uri="{FF2B5EF4-FFF2-40B4-BE49-F238E27FC236}">
                <a16:creationId xmlns:a16="http://schemas.microsoft.com/office/drawing/2014/main" xmlns="" id="{6E630E16-BC96-4A05-BD77-A9545D2BF0C7}"/>
              </a:ext>
            </a:extLst>
          </p:cNvPr>
          <p:cNvSpPr txBox="1">
            <a:spLocks/>
          </p:cNvSpPr>
          <p:nvPr/>
        </p:nvSpPr>
        <p:spPr>
          <a:xfrm>
            <a:off x="352760" y="265955"/>
            <a:ext cx="3240445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it-IT" sz="3200" dirty="0" smtClean="0"/>
              <a:t>Capivara Dev’s</a:t>
            </a:r>
            <a:endParaRPr lang="it-IT" sz="3200" dirty="0"/>
          </a:p>
        </p:txBody>
      </p:sp>
      <p:sp>
        <p:nvSpPr>
          <p:cNvPr id="103" name="Retângulo 102"/>
          <p:cNvSpPr/>
          <p:nvPr/>
        </p:nvSpPr>
        <p:spPr>
          <a:xfrm>
            <a:off x="0" y="265955"/>
            <a:ext cx="355086" cy="4780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="" xmlns:a16="http://schemas.microsoft.com/office/drawing/2014/main" id="{E9C3C17D-8ECB-4C89-8CFD-1CA28A6131B3}"/>
              </a:ext>
            </a:extLst>
          </p:cNvPr>
          <p:cNvSpPr txBox="1"/>
          <p:nvPr/>
        </p:nvSpPr>
        <p:spPr>
          <a:xfrm>
            <a:off x="-19410" y="773340"/>
            <a:ext cx="696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Memória Secundária &gt; </a:t>
            </a:r>
            <a:r>
              <a:rPr lang="pt-BR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SSD</a:t>
            </a:r>
            <a:r>
              <a:rPr lang="pt-BR" sz="2400" b="1" i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i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mSATA</a:t>
            </a:r>
            <a:r>
              <a:rPr lang="pt-BR" sz="2400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U.2</a:t>
            </a:r>
            <a:endParaRPr lang="pt-BR" sz="2400" b="1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342063" y="6675811"/>
            <a:ext cx="4837058" cy="1821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0704" y="1416737"/>
            <a:ext cx="65736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A </a:t>
            </a:r>
            <a:r>
              <a:rPr lang="pt-PT" sz="14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interface </a:t>
            </a:r>
            <a:r>
              <a:rPr lang="pt-PT" sz="1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mini-SATA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, ou mais conhecida como </a:t>
            </a:r>
            <a:r>
              <a:rPr lang="pt-PT" sz="14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mSATA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,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é 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uma variante de uma conexão do tipo Mini PCI Express de baixo perfil, embora não seja necessariamente compat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í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vel eletricamente com ela.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 </a:t>
            </a:r>
          </a:p>
          <a:p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A princ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í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pio a SATA International Organization, pretendia que essa interface fosse o padrão dos novos laptops da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é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poca, justamente por se tratar de um conector pequeno e esteticamente semelhante ao Mini PCI Express. </a:t>
            </a:r>
            <a:endParaRPr lang="pt-PT" sz="1400" dirty="0" smtClean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Al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é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 disso, ele foi projetado para unidades de armazenamento SSD de tamanhos entre </a:t>
            </a:r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2,5” 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e 1,8 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”, ti</a:t>
            </a:r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picos 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de ultrabooks. 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Mas devido em grande parte ao surgimento do conector M.2, os fabricantes optaram por esta interface e o mSATA foi substitu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í</a:t>
            </a:r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do, caindo em desluzo. </a:t>
            </a:r>
          </a:p>
          <a:p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No 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mercado existem poucos dispositivos com SSD mSATA, por isso est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á 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praticamente fora de uso. 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No mercado existem muitos conversores de mSATA para outras interfaces como SATA ou USB</a:t>
            </a:r>
            <a:r>
              <a:rPr 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="" xmlns:a16="http://schemas.microsoft.com/office/drawing/2014/main" id="{501FA4BA-7B9C-4E48-B553-EDDF7CF1EBDE}"/>
              </a:ext>
            </a:extLst>
          </p:cNvPr>
          <p:cNvCxnSpPr>
            <a:cxnSpLocks/>
          </p:cNvCxnSpPr>
          <p:nvPr/>
        </p:nvCxnSpPr>
        <p:spPr>
          <a:xfrm>
            <a:off x="6580738" y="1264306"/>
            <a:ext cx="13611" cy="5535866"/>
          </a:xfrm>
          <a:prstGeom prst="line">
            <a:avLst/>
          </a:prstGeom>
          <a:ln w="952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/>
          <p:cNvGrpSpPr/>
          <p:nvPr/>
        </p:nvGrpSpPr>
        <p:grpSpPr>
          <a:xfrm>
            <a:off x="1687132" y="4832890"/>
            <a:ext cx="1906073" cy="1565922"/>
            <a:chOff x="7591027" y="1295432"/>
            <a:chExt cx="1906073" cy="1565922"/>
          </a:xfrm>
        </p:grpSpPr>
        <p:sp>
          <p:nvSpPr>
            <p:cNvPr id="25" name="Retângulo 24"/>
            <p:cNvSpPr/>
            <p:nvPr/>
          </p:nvSpPr>
          <p:spPr>
            <a:xfrm>
              <a:off x="7622155" y="2584355"/>
              <a:ext cx="18438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b="1" i="1" dirty="0" smtClean="0"/>
                <a:t>SSD </a:t>
              </a:r>
              <a:r>
                <a:rPr lang="pt-BR" sz="1200" b="1" i="1" dirty="0" err="1" smtClean="0"/>
                <a:t>mSATA</a:t>
              </a:r>
              <a:endParaRPr lang="pt-BR" sz="1200" b="1" i="1" dirty="0"/>
            </a:p>
          </p:txBody>
        </p:sp>
        <p:pic>
          <p:nvPicPr>
            <p:cNvPr id="11" name="officeArt object" descr="Imagem"/>
            <p:cNvPicPr/>
            <p:nvPr/>
          </p:nvPicPr>
          <p:blipFill rotWithShape="1">
            <a:blip r:embed="rId2">
              <a:extLst/>
            </a:blip>
            <a:srcRect l="5314" t="23057" r="6968" b="18860"/>
            <a:stretch/>
          </p:blipFill>
          <p:spPr>
            <a:xfrm>
              <a:off x="7591027" y="1295432"/>
              <a:ext cx="1906073" cy="12621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" name="Grupo 7"/>
          <p:cNvGrpSpPr/>
          <p:nvPr/>
        </p:nvGrpSpPr>
        <p:grpSpPr>
          <a:xfrm>
            <a:off x="10645160" y="4697163"/>
            <a:ext cx="1379414" cy="1978648"/>
            <a:chOff x="10216127" y="3498059"/>
            <a:chExt cx="1379414" cy="1978648"/>
          </a:xfrm>
        </p:grpSpPr>
        <p:pic>
          <p:nvPicPr>
            <p:cNvPr id="18" name="officeArt object" descr="Imagem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04177" y="3498059"/>
              <a:ext cx="1203314" cy="16523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" name="Retângulo 18"/>
            <p:cNvSpPr/>
            <p:nvPr/>
          </p:nvSpPr>
          <p:spPr>
            <a:xfrm>
              <a:off x="10216127" y="5199708"/>
              <a:ext cx="13794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b="1" i="1" dirty="0" smtClean="0"/>
                <a:t>SSD U.2</a:t>
              </a:r>
              <a:endParaRPr lang="pt-BR" sz="1200" b="1" i="1" dirty="0"/>
            </a:p>
          </p:txBody>
        </p:sp>
      </p:grpSp>
      <p:sp>
        <p:nvSpPr>
          <p:cNvPr id="6" name="Retângulo 5"/>
          <p:cNvSpPr/>
          <p:nvPr/>
        </p:nvSpPr>
        <p:spPr>
          <a:xfrm>
            <a:off x="6594349" y="1418172"/>
            <a:ext cx="558477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Um </a:t>
            </a:r>
            <a:r>
              <a:rPr lang="pt-BR" sz="15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 U.2 </a:t>
            </a:r>
            <a:r>
              <a:rPr lang="fr-F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é </a:t>
            </a:r>
            <a:r>
              <a:rPr lang="pt-PT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um dispositivo de armazenamento de alto desempenho projetado para oferecer suporte </a:t>
            </a:r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à </a:t>
            </a:r>
            <a:r>
              <a:rPr lang="pt-PT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interface PCIe por meio de um conector Small Form Factor (SFF) que tamb</a:t>
            </a:r>
            <a:r>
              <a:rPr lang="fr-F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é</a:t>
            </a:r>
            <a:r>
              <a:rPr lang="pt-PT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 oferece suporte a drives mec</a:t>
            </a:r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â</a:t>
            </a:r>
            <a:r>
              <a:rPr lang="pt-PT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nicos SAS e SATA.</a:t>
            </a:r>
            <a:endParaRPr lang="pt-BR" sz="15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 </a:t>
            </a:r>
          </a:p>
          <a:p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O armazenamento SSD U.2 </a:t>
            </a:r>
            <a:r>
              <a:rPr lang="pt-B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NVMe</a:t>
            </a:r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fr-F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é </a:t>
            </a:r>
            <a:r>
              <a:rPr lang="pt-PT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um dos saltos mais importantes em tecnologia de armazenamento nos </a:t>
            </a:r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ú</a:t>
            </a:r>
            <a:r>
              <a:rPr lang="pt-PT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ltimos anos, unificando as vantagens dos formatos de armazenamento SSD atuais: o tamanho de um SSD 2,5” com a velocidade e IOPS do NVMe.</a:t>
            </a:r>
            <a:endParaRPr lang="pt-BR" sz="15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 </a:t>
            </a:r>
          </a:p>
          <a:p>
            <a:r>
              <a:rPr lang="pt-PT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Os </a:t>
            </a:r>
            <a:r>
              <a:rPr lang="pt-PT" sz="1500" i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 U.2 NVMe Ultrastar DC SN640,</a:t>
            </a:r>
            <a:r>
              <a:rPr lang="pt-PT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fornecem </a:t>
            </a:r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uma qualidade de serviço</a:t>
            </a:r>
            <a:r>
              <a:rPr lang="pt-PT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consistente de baixa lat</a:t>
            </a:r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ê</a:t>
            </a:r>
            <a:r>
              <a:rPr lang="pt-PT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ncia, especialmente para cargas de trabalho de leitura / gravaçã</a:t>
            </a:r>
            <a:r>
              <a:rPr lang="it-IT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o aleat</a:t>
            </a:r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ó</a:t>
            </a:r>
            <a:r>
              <a:rPr lang="pt-PT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rias em aplicativos de neg</a:t>
            </a:r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ó</a:t>
            </a:r>
            <a:r>
              <a:rPr lang="pt-PT" sz="1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cios, como virtualização, servidores de arquivos, OLTPs, bancos de dados, servidores de correio e servidores web.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3615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9738940" y="4786804"/>
            <a:ext cx="2235690" cy="1348634"/>
            <a:chOff x="7685120" y="1172263"/>
            <a:chExt cx="4994772" cy="3076426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 rotWithShape="1">
            <a:blip r:embed="rId2"/>
            <a:srcRect l="-1" t="928" r="1588" b="1161"/>
            <a:stretch/>
          </p:blipFill>
          <p:spPr>
            <a:xfrm>
              <a:off x="7685120" y="1172263"/>
              <a:ext cx="4677513" cy="2704563"/>
            </a:xfrm>
            <a:prstGeom prst="rect">
              <a:avLst/>
            </a:prstGeom>
          </p:spPr>
        </p:pic>
        <p:sp>
          <p:nvSpPr>
            <p:cNvPr id="20" name="Titolo 3">
              <a:extLst>
                <a:ext uri="{FF2B5EF4-FFF2-40B4-BE49-F238E27FC236}">
                  <a16:creationId xmlns="" xmlns:a16="http://schemas.microsoft.com/office/drawing/2014/main" id="{6E630E16-BC96-4A05-BD77-A9545D2BF0C7}"/>
                </a:ext>
              </a:extLst>
            </p:cNvPr>
            <p:cNvSpPr txBox="1">
              <a:spLocks/>
            </p:cNvSpPr>
            <p:nvPr/>
          </p:nvSpPr>
          <p:spPr>
            <a:xfrm>
              <a:off x="8201699" y="3750469"/>
              <a:ext cx="4478193" cy="498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fr-FR"/>
              </a:defPPr>
              <a:lvl1pPr marL="285750" indent="-285750">
                <a:buFont typeface="Wingdings" panose="05000000000000000000" pitchFamily="2" charset="2"/>
                <a:buChar char="Ø"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indent="0" algn="ctr" fontAlgn="base">
                <a:buNone/>
              </a:pPr>
              <a:r>
                <a:rPr lang="pt-BR" sz="1200" b="1" dirty="0" err="1">
                  <a:solidFill>
                    <a:schemeClr val="tx1"/>
                  </a:solidFill>
                </a:rPr>
                <a:t>mSATA</a:t>
              </a:r>
              <a:r>
                <a:rPr lang="pt-BR" sz="1200" b="1" dirty="0">
                  <a:solidFill>
                    <a:schemeClr val="tx1"/>
                  </a:solidFill>
                </a:rPr>
                <a:t>, </a:t>
              </a:r>
              <a:r>
                <a:rPr lang="pt-BR" sz="1200" b="1" dirty="0">
                  <a:solidFill>
                    <a:srgbClr val="FF0000"/>
                  </a:solidFill>
                </a:rPr>
                <a:t>memória M.2</a:t>
              </a:r>
              <a:r>
                <a:rPr lang="pt-BR" sz="1200" b="1" dirty="0">
                  <a:solidFill>
                    <a:schemeClr val="tx1"/>
                  </a:solidFill>
                </a:rPr>
                <a:t> e </a:t>
              </a:r>
              <a:r>
                <a:rPr lang="pt-BR" sz="1200" b="1" dirty="0" smtClean="0">
                  <a:solidFill>
                    <a:schemeClr val="tx1"/>
                  </a:solidFill>
                </a:rPr>
                <a:t>SSD</a:t>
              </a:r>
              <a:endParaRPr lang="pt-B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Espaço Reservado para Texto 2">
            <a:extLst>
              <a:ext uri="{FF2B5EF4-FFF2-40B4-BE49-F238E27FC236}">
                <a16:creationId xmlns:a16="http://schemas.microsoft.com/office/drawing/2014/main" xmlns="" id="{C2423070-9FBC-4F2E-BBAF-C4AC65C4A4BF}"/>
              </a:ext>
            </a:extLst>
          </p:cNvPr>
          <p:cNvSpPr txBox="1">
            <a:spLocks/>
          </p:cNvSpPr>
          <p:nvPr/>
        </p:nvSpPr>
        <p:spPr>
          <a:xfrm>
            <a:off x="3850783" y="265955"/>
            <a:ext cx="8173791" cy="51600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2667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 marL="5429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 marL="8096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 marL="10763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pt-BR" dirty="0" smtClean="0"/>
              <a:t>Projeto Arquitetura de um Computador</a:t>
            </a:r>
            <a:endParaRPr lang="pt-BR" dirty="0"/>
          </a:p>
        </p:txBody>
      </p:sp>
      <p:sp>
        <p:nvSpPr>
          <p:cNvPr id="102" name="Titolo 3">
            <a:extLst>
              <a:ext uri="{FF2B5EF4-FFF2-40B4-BE49-F238E27FC236}">
                <a16:creationId xmlns:a16="http://schemas.microsoft.com/office/drawing/2014/main" xmlns="" id="{6E630E16-BC96-4A05-BD77-A9545D2BF0C7}"/>
              </a:ext>
            </a:extLst>
          </p:cNvPr>
          <p:cNvSpPr txBox="1">
            <a:spLocks/>
          </p:cNvSpPr>
          <p:nvPr/>
        </p:nvSpPr>
        <p:spPr>
          <a:xfrm>
            <a:off x="352760" y="265955"/>
            <a:ext cx="3240445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it-IT" sz="3200" dirty="0" smtClean="0"/>
              <a:t>Capivara Dev’s</a:t>
            </a:r>
            <a:endParaRPr lang="it-IT" sz="3200" dirty="0"/>
          </a:p>
        </p:txBody>
      </p:sp>
      <p:sp>
        <p:nvSpPr>
          <p:cNvPr id="103" name="Retângulo 102"/>
          <p:cNvSpPr/>
          <p:nvPr/>
        </p:nvSpPr>
        <p:spPr>
          <a:xfrm>
            <a:off x="0" y="265955"/>
            <a:ext cx="355086" cy="4780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="" xmlns:a16="http://schemas.microsoft.com/office/drawing/2014/main" id="{E9C3C17D-8ECB-4C89-8CFD-1CA28A6131B3}"/>
              </a:ext>
            </a:extLst>
          </p:cNvPr>
          <p:cNvSpPr txBox="1"/>
          <p:nvPr/>
        </p:nvSpPr>
        <p:spPr>
          <a:xfrm>
            <a:off x="-19409" y="773340"/>
            <a:ext cx="5673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Memória Secundária &gt; </a:t>
            </a:r>
            <a:r>
              <a:rPr lang="pt-BR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SSD</a:t>
            </a:r>
            <a:r>
              <a:rPr lang="pt-BR" sz="2400" b="1" i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M.2</a:t>
            </a:r>
            <a:endParaRPr lang="pt-BR" sz="2400" b="1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342063" y="6675811"/>
            <a:ext cx="4837058" cy="1821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025" y="4978805"/>
            <a:ext cx="3070698" cy="1156633"/>
          </a:xfrm>
          <a:prstGeom prst="rect">
            <a:avLst/>
          </a:prstGeom>
        </p:spPr>
      </p:pic>
      <p:cxnSp>
        <p:nvCxnSpPr>
          <p:cNvPr id="32" name="Conector reto 31">
            <a:extLst>
              <a:ext uri="{FF2B5EF4-FFF2-40B4-BE49-F238E27FC236}">
                <a16:creationId xmlns="" xmlns:a16="http://schemas.microsoft.com/office/drawing/2014/main" id="{501FA4BA-7B9C-4E48-B553-EDDF7CF1EBDE}"/>
              </a:ext>
            </a:extLst>
          </p:cNvPr>
          <p:cNvCxnSpPr>
            <a:cxnSpLocks/>
          </p:cNvCxnSpPr>
          <p:nvPr/>
        </p:nvCxnSpPr>
        <p:spPr>
          <a:xfrm>
            <a:off x="6169977" y="1030983"/>
            <a:ext cx="13611" cy="5796000"/>
          </a:xfrm>
          <a:prstGeom prst="line">
            <a:avLst/>
          </a:prstGeom>
          <a:ln w="952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6255025" y="6190826"/>
            <a:ext cx="5769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200" b="1" i="1" dirty="0">
                <a:latin typeface="+mj-lt"/>
                <a:cs typeface="Calibri" panose="020F0502020204030204" pitchFamily="34" charset="0"/>
              </a:rPr>
              <a:t>O grande diferencial físico do M.2 em relação ao SATA é a espessura do conector, permitindo o desenvolvimento de discos cada vez mais compactos, diminuindo o espaço utilizado dentro da máquina. 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6214898" y="1064290"/>
            <a:ext cx="5937718" cy="3771333"/>
            <a:chOff x="6214898" y="1064290"/>
            <a:chExt cx="5937718" cy="3771333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8521" y="1064290"/>
              <a:ext cx="5924095" cy="2676436"/>
            </a:xfrm>
            <a:prstGeom prst="rect">
              <a:avLst/>
            </a:prstGeom>
          </p:spPr>
        </p:pic>
        <p:sp>
          <p:nvSpPr>
            <p:cNvPr id="34" name="Retângulo 33"/>
            <p:cNvSpPr/>
            <p:nvPr/>
          </p:nvSpPr>
          <p:spPr>
            <a:xfrm>
              <a:off x="6214898" y="3727627"/>
              <a:ext cx="5924094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BR" sz="1100" dirty="0" smtClean="0"/>
                <a:t>Os </a:t>
              </a:r>
              <a:r>
                <a:rPr lang="pt-BR" sz="1100" dirty="0"/>
                <a:t>tamanhos mais comuns </a:t>
              </a:r>
              <a:r>
                <a:rPr lang="pt-BR" sz="1100" i="1" dirty="0" smtClean="0"/>
                <a:t>para </a:t>
              </a:r>
              <a:r>
                <a:rPr lang="pt-BR" sz="1100" i="1" dirty="0"/>
                <a:t>drives </a:t>
              </a:r>
              <a:r>
                <a:rPr lang="pt-BR" sz="1100" i="1" dirty="0" smtClean="0"/>
                <a:t>M.2, são:</a:t>
              </a:r>
              <a:r>
                <a:rPr lang="pt-BR" sz="1100" i="1" dirty="0"/>
                <a:t> 42mm, 60mm, 80mm e 110mm</a:t>
              </a:r>
              <a:r>
                <a:rPr lang="pt-BR" sz="1100" i="1" dirty="0" smtClean="0"/>
                <a:t>.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pt-BR" sz="1100" i="1" dirty="0" smtClean="0"/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BR" sz="1100" i="1" dirty="0" smtClean="0"/>
                <a:t>Type: 22110 &gt;  </a:t>
              </a:r>
              <a:r>
                <a:rPr lang="pt-BR" sz="1100" dirty="0" smtClean="0"/>
                <a:t>Os </a:t>
              </a:r>
              <a:r>
                <a:rPr lang="pt-BR" sz="1100" dirty="0"/>
                <a:t>primeiros dois dígitos correspondem à largura (22 mm), enquanto os dígitos restantes são referentes ao comprimento, que pode variar </a:t>
              </a:r>
              <a:r>
                <a:rPr lang="pt-BR" sz="1100" dirty="0" smtClean="0"/>
                <a:t>até </a:t>
              </a:r>
              <a:r>
                <a:rPr lang="pt-BR" sz="1100" dirty="0"/>
                <a:t>110 mm</a:t>
              </a:r>
              <a:r>
                <a:rPr lang="pt-BR" sz="1100" dirty="0" smtClean="0"/>
                <a:t>.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pt-BR" sz="1100" i="1" dirty="0" smtClean="0"/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pt-BR" sz="1100" i="1" dirty="0" smtClean="0"/>
                <a:t>Quanto </a:t>
              </a:r>
              <a:r>
                <a:rPr lang="pt-BR" sz="1100" i="1" dirty="0"/>
                <a:t>maior o SSD, mais chips de memória NAND cabem</a:t>
              </a:r>
              <a:r>
                <a:rPr lang="pt-BR" sz="1100" i="1" dirty="0" smtClean="0"/>
                <a:t>.</a:t>
              </a:r>
              <a:endParaRPr lang="pt-BR" sz="1100" i="1" dirty="0"/>
            </a:p>
          </p:txBody>
        </p:sp>
      </p:grpSp>
      <p:sp>
        <p:nvSpPr>
          <p:cNvPr id="36" name="Retângulo 35"/>
          <p:cNvSpPr/>
          <p:nvPr/>
        </p:nvSpPr>
        <p:spPr>
          <a:xfrm>
            <a:off x="-30276" y="1235005"/>
            <a:ext cx="6207058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  Em 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2009 foi anunciada a conexão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Mini-SATA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, que abreviada virou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mSATA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. Essa conexão foi criada com o propósito de possibilitar o desenvolvimento, em especial de drives de </a:t>
            </a: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 com tamanhos reduzidos voltados a dispositivos compactos como notebooks. A conexão é bastante semelhante ao PCI Express Mini CARD, também conhecida por vários outros nomes como Mini PCIe e </a:t>
            </a:r>
            <a:r>
              <a:rPr lang="pt-B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mPCIe</a:t>
            </a: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. </a:t>
            </a:r>
            <a:r>
              <a:rPr lang="pt-BR" sz="11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Com o avanço da indústria e, naturalmente, a necessidade de se criar algo novo, chega ao mercado a conexão M.2</a:t>
            </a:r>
            <a:r>
              <a:rPr lang="pt-BR" sz="11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.  </a:t>
            </a:r>
            <a:r>
              <a:rPr lang="pt-BR" sz="11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Seu papel foi o de substituir a </a:t>
            </a:r>
            <a:r>
              <a:rPr lang="pt-BR" sz="1100" b="1" i="1" u="sng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mSATA</a:t>
            </a:r>
            <a:r>
              <a:rPr lang="pt-BR" sz="11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, prometendo melhorias especialmente para drives de SSD</a:t>
            </a:r>
            <a:r>
              <a:rPr lang="pt-BR" sz="11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.</a:t>
            </a:r>
          </a:p>
          <a:p>
            <a:pPr algn="just" fontAlgn="base"/>
            <a:endParaRPr lang="pt-BR" sz="1100" dirty="0" smtClean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algn="just" fontAlgn="base"/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  O 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padrão M.2 foi desenvolvido pelos institutos PCI-SIG e SATA-IO com o nome original de Next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Generation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Form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Factor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(NGFF). Ele chegou em 2013 e é um formato de placa de expansão compacta, que pode ser usado para todo tipo de aplicação, incluindo: Wi-Fi, Bluetooth, GPS, NFC, rádio digital,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WiGig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e WWAN. </a:t>
            </a:r>
            <a:r>
              <a:rPr lang="pt-BR" sz="11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Seu uso mais comum, porém, é para unidades de </a:t>
            </a:r>
            <a:r>
              <a:rPr lang="pt-BR" sz="1100" b="1" i="1" u="sng" dirty="0">
                <a:solidFill>
                  <a:srgbClr val="FF0000"/>
                </a:solidFill>
                <a:cs typeface="Calibri" panose="020F0502020204030204" pitchFamily="34" charset="0"/>
              </a:rPr>
              <a:t>armazenamento de estado sólido, os </a:t>
            </a:r>
            <a:r>
              <a:rPr lang="pt-BR" sz="1100" b="1" i="1" u="sng" dirty="0" err="1">
                <a:solidFill>
                  <a:srgbClr val="FF0000"/>
                </a:solidFill>
                <a:cs typeface="Calibri" panose="020F0502020204030204" pitchFamily="34" charset="0"/>
              </a:rPr>
              <a:t>SSDs</a:t>
            </a:r>
            <a:r>
              <a:rPr lang="pt-BR" sz="11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.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algn="just" fontAlgn="base"/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 </a:t>
            </a:r>
          </a:p>
          <a:p>
            <a:pPr algn="just" fontAlgn="base"/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pt-B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no formato M.2 suportam utilizar tanto a interface SATA quanto a PCI-Express para transferir arquivos, trazendo maior suporte e flexibilidade para a tecnologia. Outra vantagem do padrão é suportar maiores capacidades de armazenamento. Hoje, temos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M.2 de 2 TB, algo que era impossível com o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mSATA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. Com isso, modelos com a tecnologia trazem uma combinação única de grandes capacidades, altas velocidades e pequeno espaço ocupado. Isso sem a necessidade de qualquer cabo auxiliar de dados ou de energia</a:t>
            </a: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.</a:t>
            </a:r>
          </a:p>
          <a:p>
            <a:pPr algn="just" fontAlgn="base"/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</a:t>
            </a:r>
          </a:p>
          <a:p>
            <a:pPr algn="just" fontAlgn="base"/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 A 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tecnologia M.2 possui </a:t>
            </a: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também suporte 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a duas interfaces lógicas: </a:t>
            </a:r>
            <a:r>
              <a:rPr lang="pt-B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Advanced</a:t>
            </a:r>
            <a:r>
              <a:rPr lang="pt-BR" sz="1100" i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Host </a:t>
            </a:r>
            <a:r>
              <a:rPr lang="pt-B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Controller</a:t>
            </a:r>
            <a:r>
              <a:rPr lang="pt-BR" sz="1100" i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Interface (AHCI) e NVM-Express (</a:t>
            </a:r>
            <a:r>
              <a:rPr lang="pt-BR" sz="11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NVMe</a:t>
            </a:r>
            <a:r>
              <a:rPr lang="pt-BR" sz="1100" i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)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. O suporte para AHCI garante que as unidades de armazenamento M.2 serão com compatíveis com softwares anteriores, com sistemas operacionais mais antigos e com hardware de gerações passadas, incluindo placas-mãe e outros drives SATA. Já o suporte a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NVMe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proporciona melhor uso das altas velocidades do conector PCIe, especialmente no que diz respeito a executar várias tarefas em paralelo</a:t>
            </a: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.</a:t>
            </a:r>
          </a:p>
          <a:p>
            <a:pPr algn="just" fontAlgn="base"/>
            <a:endParaRPr lang="pt-BR" sz="1100" b="1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Quais são as diferenças de desempenho entre os </a:t>
            </a:r>
            <a:r>
              <a:rPr lang="pt-B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M.2?  </a:t>
            </a:r>
          </a:p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Em geral</a:t>
            </a: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pt-B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M.2 que usam barramento SATA apresentam desempenho semelhante a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que usam conector SATA, mas são </a:t>
            </a: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menores;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M.2 que usam barramento PCIe são mais rápidos do que os SSD M.2 que usam barramento </a:t>
            </a: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SATA;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M.2 de chave M que usam barramento PCIe são mais rápidos do que os SSD M.2 de chave B que usam barramento </a:t>
            </a:r>
            <a:r>
              <a:rPr lang="pt-B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PCIe;</a:t>
            </a:r>
          </a:p>
        </p:txBody>
      </p:sp>
    </p:spTree>
    <p:extLst>
      <p:ext uri="{BB962C8B-B14F-4D97-AF65-F5344CB8AC3E}">
        <p14:creationId xmlns:p14="http://schemas.microsoft.com/office/powerpoint/2010/main" val="134857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spaço Reservado para Texto 2">
            <a:extLst>
              <a:ext uri="{FF2B5EF4-FFF2-40B4-BE49-F238E27FC236}">
                <a16:creationId xmlns:a16="http://schemas.microsoft.com/office/drawing/2014/main" xmlns="" id="{C2423070-9FBC-4F2E-BBAF-C4AC65C4A4BF}"/>
              </a:ext>
            </a:extLst>
          </p:cNvPr>
          <p:cNvSpPr txBox="1">
            <a:spLocks/>
          </p:cNvSpPr>
          <p:nvPr/>
        </p:nvSpPr>
        <p:spPr>
          <a:xfrm>
            <a:off x="3850783" y="265955"/>
            <a:ext cx="8173791" cy="51600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2667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 marL="5429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 marL="8096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 marL="10763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pt-BR" dirty="0" smtClean="0"/>
              <a:t>Projeto Arquitetura de um Computador</a:t>
            </a:r>
            <a:endParaRPr lang="pt-BR" dirty="0"/>
          </a:p>
        </p:txBody>
      </p:sp>
      <p:sp>
        <p:nvSpPr>
          <p:cNvPr id="102" name="Titolo 3">
            <a:extLst>
              <a:ext uri="{FF2B5EF4-FFF2-40B4-BE49-F238E27FC236}">
                <a16:creationId xmlns:a16="http://schemas.microsoft.com/office/drawing/2014/main" xmlns="" id="{6E630E16-BC96-4A05-BD77-A9545D2BF0C7}"/>
              </a:ext>
            </a:extLst>
          </p:cNvPr>
          <p:cNvSpPr txBox="1">
            <a:spLocks/>
          </p:cNvSpPr>
          <p:nvPr/>
        </p:nvSpPr>
        <p:spPr>
          <a:xfrm>
            <a:off x="352760" y="265955"/>
            <a:ext cx="3240445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it-IT" sz="3200" dirty="0" smtClean="0"/>
              <a:t>Capivara Dev’s</a:t>
            </a:r>
            <a:endParaRPr lang="it-IT" sz="3200" dirty="0"/>
          </a:p>
        </p:txBody>
      </p:sp>
      <p:sp>
        <p:nvSpPr>
          <p:cNvPr id="103" name="Retângulo 102"/>
          <p:cNvSpPr/>
          <p:nvPr/>
        </p:nvSpPr>
        <p:spPr>
          <a:xfrm>
            <a:off x="0" y="265955"/>
            <a:ext cx="355086" cy="4780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="" xmlns:a16="http://schemas.microsoft.com/office/drawing/2014/main" id="{E9C3C17D-8ECB-4C89-8CFD-1CA28A6131B3}"/>
              </a:ext>
            </a:extLst>
          </p:cNvPr>
          <p:cNvSpPr txBox="1"/>
          <p:nvPr/>
        </p:nvSpPr>
        <p:spPr>
          <a:xfrm>
            <a:off x="-19410" y="773340"/>
            <a:ext cx="620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Memória Secundária &gt; </a:t>
            </a:r>
            <a:r>
              <a:rPr lang="pt-BR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SSD</a:t>
            </a:r>
            <a:r>
              <a:rPr lang="pt-BR" sz="2400" b="1" i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M.2</a:t>
            </a:r>
            <a:r>
              <a:rPr lang="pt-BR" sz="2400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i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NVMe</a:t>
            </a:r>
            <a:r>
              <a:rPr lang="pt-BR" sz="2400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pt-BR" sz="2400" b="1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342063" y="6675811"/>
            <a:ext cx="4837058" cy="1821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094" y="1374402"/>
            <a:ext cx="609144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NVMe</a:t>
            </a:r>
            <a:r>
              <a:rPr lang="pt-B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é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uma sigla que significa </a:t>
            </a:r>
            <a:r>
              <a:rPr lang="pt-B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“Non-</a:t>
            </a:r>
            <a:r>
              <a:rPr lang="pt-BR" sz="12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Volatile</a:t>
            </a:r>
            <a:r>
              <a:rPr lang="pt-B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pt-BR" sz="12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Memory</a:t>
            </a:r>
            <a:r>
              <a:rPr lang="pt-B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Express”,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ou</a:t>
            </a:r>
            <a:r>
              <a:rPr lang="pt-B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“memória não volátil </a:t>
            </a:r>
            <a:r>
              <a:rPr lang="pt-BR" sz="12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express</a:t>
            </a:r>
            <a:r>
              <a:rPr lang="pt-B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”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. Memória não volátil é a memória que retém seus dados mesmo quando for desligada (no computador, a memória volátil está presente na RAM, por exemplo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).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endParaRPr lang="pt-BR" sz="1200" b="1" i="1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A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NVMe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é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uma interface e unidade de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comunicação que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define um conjunto de comandos e recursos para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pt-BR" sz="12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com base em </a:t>
            </a:r>
            <a:r>
              <a:rPr lang="pt-BR" sz="12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PCIe, </a:t>
            </a:r>
            <a:r>
              <a:rPr lang="pt-BR" sz="1200" b="1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com a finalidade de aumentar o desempenho e a interoperabilidade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em uma ampla variedade de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sistemas.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 </a:t>
            </a:r>
          </a:p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Realiza a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comunicação entre a interface de armazenamento e a CPU do sistema utilizando soquetes PCIe de alta velocidade, independentemente do formato de armazenamento. As tarefas de Entrada/Saída realizadas utilizando drivers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NVMe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são iniciadas mais rapidamente, transferem mais dados e são concluídas com mais rapidez do que nos modelos de armazenamento mais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antigos;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utilizando drivers mais antigos, como AHCI (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Advanced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Host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Controller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Interface), uma característica dos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SATA. Como foi projetada especificamente para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,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a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NVMe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está se tornando o novo padrão do setor para servidores no datacenter e em dispositivos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como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laptops, PCs e até consoles de jogos de última geração.</a:t>
            </a:r>
          </a:p>
          <a:p>
            <a:r>
              <a:rPr lang="pt-BR" sz="1200" dirty="0"/>
              <a:t> 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Taxas de transferência</a:t>
            </a:r>
          </a:p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PCIe 3.0 x2 (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Gen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3×2): Atinge velocidades máximas de em média 1.500 MB/s para leitura.</a:t>
            </a:r>
          </a:p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PCIe 3.0 x4 (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Gen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3×4): Atinge velocidades máximas de até 3.900 MB/s para leitura.</a:t>
            </a:r>
          </a:p>
          <a:p>
            <a:r>
              <a:rPr lang="pt-BR" sz="1200" dirty="0"/>
              <a:t> </a:t>
            </a:r>
          </a:p>
          <a:p>
            <a:r>
              <a:rPr lang="pt-BR" sz="1200" dirty="0"/>
              <a:t> 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5 </a:t>
            </a: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vantagens em usar um SSD </a:t>
            </a:r>
            <a:r>
              <a:rPr lang="pt-B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NVMe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marL="285750" indent="-285750">
              <a:buFont typeface="+mj-lt"/>
              <a:buAutoNum type="romanU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Velocidade de 2 a 7 vezes mais rápida que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de outro padrão</a:t>
            </a:r>
          </a:p>
          <a:p>
            <a:pPr marL="285750" indent="-285750">
              <a:buFont typeface="+mj-lt"/>
              <a:buAutoNum type="romanU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Velocidade quase 20 vezes maior que a de um HD convencional</a:t>
            </a:r>
          </a:p>
          <a:p>
            <a:pPr marL="285750" indent="-285750">
              <a:buFont typeface="+mj-lt"/>
              <a:buAutoNum type="romanU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O SSD M2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NVMe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ocupa menos espaço do gabinete e da placa-mãe</a:t>
            </a:r>
          </a:p>
          <a:p>
            <a:pPr marL="285750" indent="-285750">
              <a:buFont typeface="+mj-lt"/>
              <a:buAutoNum type="romanU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O Windows abre quase instantaneamente</a:t>
            </a:r>
          </a:p>
          <a:p>
            <a:pPr marL="285750" indent="-285750">
              <a:buFont typeface="+mj-lt"/>
              <a:buAutoNum type="romanU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Excelente para trabalhar com ciência de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dados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="" xmlns:a16="http://schemas.microsoft.com/office/drawing/2014/main" id="{501FA4BA-7B9C-4E48-B553-EDDF7CF1EBDE}"/>
              </a:ext>
            </a:extLst>
          </p:cNvPr>
          <p:cNvCxnSpPr>
            <a:cxnSpLocks/>
          </p:cNvCxnSpPr>
          <p:nvPr/>
        </p:nvCxnSpPr>
        <p:spPr>
          <a:xfrm>
            <a:off x="6169977" y="1030983"/>
            <a:ext cx="13611" cy="5796000"/>
          </a:xfrm>
          <a:prstGeom prst="line">
            <a:avLst/>
          </a:prstGeom>
          <a:ln w="952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/>
          <p:cNvGrpSpPr/>
          <p:nvPr/>
        </p:nvGrpSpPr>
        <p:grpSpPr>
          <a:xfrm>
            <a:off x="6548886" y="5139999"/>
            <a:ext cx="3929414" cy="1535812"/>
            <a:chOff x="7566991" y="5113143"/>
            <a:chExt cx="3707502" cy="1354682"/>
          </a:xfrm>
        </p:grpSpPr>
        <p:sp>
          <p:nvSpPr>
            <p:cNvPr id="25" name="Retângulo 24"/>
            <p:cNvSpPr/>
            <p:nvPr/>
          </p:nvSpPr>
          <p:spPr>
            <a:xfrm>
              <a:off x="8440080" y="6190826"/>
              <a:ext cx="196132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pt-BR" sz="1200" b="1" dirty="0" smtClean="0"/>
                <a:t>Memórias </a:t>
              </a:r>
              <a:r>
                <a:rPr lang="pt-BR" sz="1200" b="1" dirty="0"/>
                <a:t>m.2 SSD – </a:t>
              </a:r>
              <a:r>
                <a:rPr lang="pt-BR" sz="1200" b="1" dirty="0" err="1"/>
                <a:t>NVMe</a:t>
              </a:r>
              <a:endParaRPr lang="pt-BR" sz="1200" b="1" i="1" dirty="0">
                <a:latin typeface="+mj-lt"/>
                <a:cs typeface="Calibri" panose="020F0502020204030204" pitchFamily="34" charset="0"/>
              </a:endParaRPr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6991" y="5113143"/>
              <a:ext cx="3707502" cy="1077683"/>
            </a:xfrm>
            <a:prstGeom prst="rect">
              <a:avLst/>
            </a:prstGeom>
          </p:spPr>
        </p:pic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887" y="3752863"/>
            <a:ext cx="4095750" cy="118110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6255026" y="1163886"/>
            <a:ext cx="5630235" cy="2274941"/>
            <a:chOff x="8128094" y="1079397"/>
            <a:chExt cx="3805908" cy="2274941"/>
          </a:xfrm>
        </p:grpSpPr>
        <p:pic>
          <p:nvPicPr>
            <p:cNvPr id="21" name="Imagem 20"/>
            <p:cNvPicPr>
              <a:picLocks noChangeAspect="1"/>
            </p:cNvPicPr>
            <p:nvPr/>
          </p:nvPicPr>
          <p:blipFill rotWithShape="1">
            <a:blip r:embed="rId4"/>
            <a:srcRect b="12142"/>
            <a:stretch/>
          </p:blipFill>
          <p:spPr>
            <a:xfrm>
              <a:off x="8128094" y="1079397"/>
              <a:ext cx="3805908" cy="2024412"/>
            </a:xfrm>
            <a:prstGeom prst="rect">
              <a:avLst/>
            </a:prstGeom>
          </p:spPr>
        </p:pic>
        <p:sp>
          <p:nvSpPr>
            <p:cNvPr id="23" name="Retângulo 22"/>
            <p:cNvSpPr/>
            <p:nvPr/>
          </p:nvSpPr>
          <p:spPr>
            <a:xfrm>
              <a:off x="8128094" y="3077339"/>
              <a:ext cx="38059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pt-BR" sz="1200" i="1" dirty="0" smtClean="0"/>
                <a:t>Slot SAT M.2 em uma placa-mãe da Gigabyte, com trilhas compartilhadas PCI Express</a:t>
              </a:r>
              <a:endParaRPr lang="pt-BR" sz="1200" i="1" dirty="0">
                <a:latin typeface="+mj-lt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6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spaço Reservado para Texto 2">
            <a:extLst>
              <a:ext uri="{FF2B5EF4-FFF2-40B4-BE49-F238E27FC236}">
                <a16:creationId xmlns:a16="http://schemas.microsoft.com/office/drawing/2014/main" xmlns="" id="{C2423070-9FBC-4F2E-BBAF-C4AC65C4A4BF}"/>
              </a:ext>
            </a:extLst>
          </p:cNvPr>
          <p:cNvSpPr txBox="1">
            <a:spLocks/>
          </p:cNvSpPr>
          <p:nvPr/>
        </p:nvSpPr>
        <p:spPr>
          <a:xfrm>
            <a:off x="3850783" y="265955"/>
            <a:ext cx="8173791" cy="51600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26670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 marL="5429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 marL="8096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 marL="1076325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pt-BR" dirty="0" smtClean="0"/>
              <a:t>Projeto Arquitetura de um Computador</a:t>
            </a:r>
            <a:endParaRPr lang="pt-BR" dirty="0"/>
          </a:p>
        </p:txBody>
      </p:sp>
      <p:sp>
        <p:nvSpPr>
          <p:cNvPr id="102" name="Titolo 3">
            <a:extLst>
              <a:ext uri="{FF2B5EF4-FFF2-40B4-BE49-F238E27FC236}">
                <a16:creationId xmlns:a16="http://schemas.microsoft.com/office/drawing/2014/main" xmlns="" id="{6E630E16-BC96-4A05-BD77-A9545D2BF0C7}"/>
              </a:ext>
            </a:extLst>
          </p:cNvPr>
          <p:cNvSpPr txBox="1">
            <a:spLocks/>
          </p:cNvSpPr>
          <p:nvPr/>
        </p:nvSpPr>
        <p:spPr>
          <a:xfrm>
            <a:off x="352760" y="265955"/>
            <a:ext cx="3240445" cy="516009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8000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it-IT" sz="3200" dirty="0" smtClean="0"/>
              <a:t>Capivara Dev’s</a:t>
            </a:r>
            <a:endParaRPr lang="it-IT" sz="3200" dirty="0"/>
          </a:p>
        </p:txBody>
      </p:sp>
      <p:sp>
        <p:nvSpPr>
          <p:cNvPr id="103" name="Retângulo 102"/>
          <p:cNvSpPr/>
          <p:nvPr/>
        </p:nvSpPr>
        <p:spPr>
          <a:xfrm>
            <a:off x="0" y="265955"/>
            <a:ext cx="355086" cy="4780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="" xmlns:a16="http://schemas.microsoft.com/office/drawing/2014/main" id="{E9C3C17D-8ECB-4C89-8CFD-1CA28A6131B3}"/>
              </a:ext>
            </a:extLst>
          </p:cNvPr>
          <p:cNvSpPr txBox="1"/>
          <p:nvPr/>
        </p:nvSpPr>
        <p:spPr>
          <a:xfrm>
            <a:off x="-19410" y="773340"/>
            <a:ext cx="620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Memória Secundária &gt; </a:t>
            </a:r>
            <a:r>
              <a:rPr lang="pt-BR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SSD</a:t>
            </a:r>
            <a:r>
              <a:rPr lang="pt-BR" sz="2400" b="1" i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PCI Express</a:t>
            </a:r>
            <a:endParaRPr lang="pt-BR" sz="2400" b="1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342063" y="6675811"/>
            <a:ext cx="4837058" cy="1821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093" y="1374402"/>
            <a:ext cx="71287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O </a:t>
            </a:r>
            <a:r>
              <a:rPr lang="pt-B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que é SSD PCIe e como funciona?</a:t>
            </a:r>
          </a:p>
          <a:p>
            <a:endParaRPr lang="pt-BR" sz="1200" dirty="0" smtClean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As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PCIe são unidades de estado sólido que não usam a interface do chipset SATA de placas-mãe para a comunicação entre a SSD e o sistema de arquivos do Windows.</a:t>
            </a:r>
          </a:p>
          <a:p>
            <a:endParaRPr lang="pt-BR" sz="1200" dirty="0" smtClean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Elas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têm seu próprio controlador de armazenamento integrado, algo que não deve ser confundido com o chip do controlador SSD padrão que todas as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usam. O controlador de armazenamento nas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PCIe usa um driver fornecido pelo fabricante ou pelo próprio SO. Ele deve ser instalado pelo usuário da SSD.</a:t>
            </a:r>
          </a:p>
          <a:p>
            <a:endParaRPr lang="pt-BR" sz="1200" dirty="0" smtClean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As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PCIe não são unidades SATA, embora algumas possam compartilhar um ou mais aspectos com essas unidades.</a:t>
            </a:r>
          </a:p>
          <a:p>
            <a:endParaRPr lang="pt-BR" sz="1200" dirty="0" smtClean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Há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várias maneiras de conectar uma SSD PCIe à placa-mãe: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Um slot PCIe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padrão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(que seja, pelo menos, x4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);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Um slot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M.2;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Uma placa adaptadora U.2 e um cabo, conectados a um slot M.2 ou a uma placa-mãe com um conector U.2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integrado;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pt-BR" sz="1200" dirty="0" smtClean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As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PCIe M.2 podem ser usadas com uma placa adaptadora de slot M.2 para PCIe.</a:t>
            </a:r>
          </a:p>
          <a:p>
            <a:endParaRPr lang="pt-BR" sz="1200" dirty="0" smtClean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As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PCIe aumentam o desempenho ao descartar o uso da interface SATA (que, até agora, tem um máximo de 10 canais) para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PCIe (que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, atualmente, tem um máximo de 25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canais).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Isso torna as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SSDs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 PCIe particularmente adequadas para aplicativos de armazenamento em cache e buffer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.</a:t>
            </a:r>
          </a:p>
          <a:p>
            <a:endParaRPr lang="pt-BR" sz="1200" dirty="0" smtClean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A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PCIe é um barramento multifuncional projetado para passar todos os tipos de dados para o processador.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No entanto, a falta de especialização dificulta a programação. Isso significa que você poderá notar uma troca entre</a:t>
            </a:r>
            <a:r>
              <a:rPr lang="pt-BR" sz="1200" dirty="0"/>
              <a:t> </a:t>
            </a:r>
            <a:r>
              <a:rPr lang="pt-B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interoperabilidade e desempenho.</a:t>
            </a:r>
          </a:p>
          <a:p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="" xmlns:a16="http://schemas.microsoft.com/office/drawing/2014/main" id="{501FA4BA-7B9C-4E48-B553-EDDF7CF1EBDE}"/>
              </a:ext>
            </a:extLst>
          </p:cNvPr>
          <p:cNvCxnSpPr>
            <a:cxnSpLocks/>
          </p:cNvCxnSpPr>
          <p:nvPr/>
        </p:nvCxnSpPr>
        <p:spPr>
          <a:xfrm>
            <a:off x="7135893" y="1004172"/>
            <a:ext cx="13611" cy="5796000"/>
          </a:xfrm>
          <a:prstGeom prst="line">
            <a:avLst/>
          </a:prstGeom>
          <a:ln w="952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8186858" y="4521598"/>
            <a:ext cx="3584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i="1" dirty="0"/>
              <a:t>Exemplo de SSD SATA M.2 usando um </a:t>
            </a:r>
            <a:r>
              <a:rPr lang="pt-BR" sz="1200" b="1" i="1" dirty="0" smtClean="0"/>
              <a:t>adaptador </a:t>
            </a:r>
            <a:r>
              <a:rPr lang="pt-BR" sz="1200" b="1" i="1" dirty="0"/>
              <a:t>paras se conectar aos slots PCI Express.</a:t>
            </a:r>
          </a:p>
        </p:txBody>
      </p:sp>
      <p:pic>
        <p:nvPicPr>
          <p:cNvPr id="16" name="Imagem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00" y="1374402"/>
            <a:ext cx="4021383" cy="30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890</Words>
  <Application>Microsoft Office PowerPoint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Fira Sans Extra Condensed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Escobar</dc:creator>
  <cp:lastModifiedBy>Rodrigo Escobar</cp:lastModifiedBy>
  <cp:revision>59</cp:revision>
  <dcterms:created xsi:type="dcterms:W3CDTF">2021-09-02T18:29:13Z</dcterms:created>
  <dcterms:modified xsi:type="dcterms:W3CDTF">2021-09-07T15:13:10Z</dcterms:modified>
</cp:coreProperties>
</file>