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8"/>
  </p:notesMasterIdLst>
  <p:sldIdLst>
    <p:sldId id="256" r:id="rId5"/>
    <p:sldId id="297" r:id="rId6"/>
    <p:sldId id="29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9" roundtripDataSignature="AMtx7miSXzDjq0ag30MtS1YZZmOzpdr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E91EF-5761-4F58-885F-0ADB4D814B5F}" v="56" dt="2023-05-25T22:51:58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402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NGELA DE ALMEIDA CORREA" userId="S::elisangela.acorrea@senacsp.edu.br::59871e1b-1ba8-4011-b062-d7a66e5dc59f" providerId="AD" clId="Web-{3D5E91EF-5761-4F58-885F-0ADB4D814B5F}"/>
    <pc:docChg chg="addSld modSld">
      <pc:chgData name="ELISANGELA DE ALMEIDA CORREA" userId="S::elisangela.acorrea@senacsp.edu.br::59871e1b-1ba8-4011-b062-d7a66e5dc59f" providerId="AD" clId="Web-{3D5E91EF-5761-4F58-885F-0ADB4D814B5F}" dt="2023-05-25T22:51:58.720" v="53" actId="1076"/>
      <pc:docMkLst>
        <pc:docMk/>
      </pc:docMkLst>
      <pc:sldChg chg="addSp modSp new">
        <pc:chgData name="ELISANGELA DE ALMEIDA CORREA" userId="S::elisangela.acorrea@senacsp.edu.br::59871e1b-1ba8-4011-b062-d7a66e5dc59f" providerId="AD" clId="Web-{3D5E91EF-5761-4F58-885F-0ADB4D814B5F}" dt="2023-05-25T22:38:31.014" v="19" actId="1076"/>
        <pc:sldMkLst>
          <pc:docMk/>
          <pc:sldMk cId="1557054138" sldId="297"/>
        </pc:sldMkLst>
        <pc:spChg chg="mod">
          <ac:chgData name="ELISANGELA DE ALMEIDA CORREA" userId="S::elisangela.acorrea@senacsp.edu.br::59871e1b-1ba8-4011-b062-d7a66e5dc59f" providerId="AD" clId="Web-{3D5E91EF-5761-4F58-885F-0ADB4D814B5F}" dt="2023-05-25T22:38:29.186" v="18" actId="20577"/>
          <ac:spMkLst>
            <pc:docMk/>
            <pc:sldMk cId="1557054138" sldId="297"/>
            <ac:spMk id="2" creationId="{5F1A94B8-9A7C-8DF7-1345-202D51BAE154}"/>
          </ac:spMkLst>
        </pc:spChg>
        <pc:picChg chg="add mod">
          <ac:chgData name="ELISANGELA DE ALMEIDA CORREA" userId="S::elisangela.acorrea@senacsp.edu.br::59871e1b-1ba8-4011-b062-d7a66e5dc59f" providerId="AD" clId="Web-{3D5E91EF-5761-4F58-885F-0ADB4D814B5F}" dt="2023-05-25T22:38:31.014" v="19" actId="1076"/>
          <ac:picMkLst>
            <pc:docMk/>
            <pc:sldMk cId="1557054138" sldId="297"/>
            <ac:picMk id="3" creationId="{1E9DA8D4-C974-5337-35C2-FA167B6A0D50}"/>
          </ac:picMkLst>
        </pc:picChg>
      </pc:sldChg>
      <pc:sldChg chg="addSp modSp new">
        <pc:chgData name="ELISANGELA DE ALMEIDA CORREA" userId="S::elisangela.acorrea@senacsp.edu.br::59871e1b-1ba8-4011-b062-d7a66e5dc59f" providerId="AD" clId="Web-{3D5E91EF-5761-4F58-885F-0ADB4D814B5F}" dt="2023-05-25T22:51:58.720" v="53" actId="1076"/>
        <pc:sldMkLst>
          <pc:docMk/>
          <pc:sldMk cId="2817512420" sldId="298"/>
        </pc:sldMkLst>
        <pc:spChg chg="mod">
          <ac:chgData name="ELISANGELA DE ALMEIDA CORREA" userId="S::elisangela.acorrea@senacsp.edu.br::59871e1b-1ba8-4011-b062-d7a66e5dc59f" providerId="AD" clId="Web-{3D5E91EF-5761-4F58-885F-0ADB4D814B5F}" dt="2023-05-25T22:49:39.732" v="23" actId="20577"/>
          <ac:spMkLst>
            <pc:docMk/>
            <pc:sldMk cId="2817512420" sldId="298"/>
            <ac:spMk id="2" creationId="{52456D12-37FD-442F-CFBF-9C9017BC2D23}"/>
          </ac:spMkLst>
        </pc:spChg>
        <pc:spChg chg="add mod">
          <ac:chgData name="ELISANGELA DE ALMEIDA CORREA" userId="S::elisangela.acorrea@senacsp.edu.br::59871e1b-1ba8-4011-b062-d7a66e5dc59f" providerId="AD" clId="Web-{3D5E91EF-5761-4F58-885F-0ADB4D814B5F}" dt="2023-05-25T22:51:58.720" v="53" actId="1076"/>
          <ac:spMkLst>
            <pc:docMk/>
            <pc:sldMk cId="2817512420" sldId="298"/>
            <ac:spMk id="4" creationId="{80E2B748-7735-5878-D448-9EAD34AEF7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2683b81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2683b81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e2683b8122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683b812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2683b812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e2683b8122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19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19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19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19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119"/>
          <p:cNvGrpSpPr/>
          <p:nvPr/>
        </p:nvGrpSpPr>
        <p:grpSpPr>
          <a:xfrm>
            <a:off x="-8914" y="6057149"/>
            <a:ext cx="5498724" cy="820207"/>
            <a:chOff x="-6689" y="4553748"/>
            <a:chExt cx="4125119" cy="615155"/>
          </a:xfrm>
        </p:grpSpPr>
        <p:sp>
          <p:nvSpPr>
            <p:cNvPr id="25" name="Google Shape;25;p119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l" t="t" r="r" b="b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19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l" t="t" r="r" b="b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19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l" t="t" r="r" b="b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19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9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6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6"/>
          <p:cNvSpPr txBox="1">
            <a:spLocks noGrp="1"/>
          </p:cNvSpPr>
          <p:nvPr>
            <p:ph type="body" idx="1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2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20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6" name="Google Shape;46;p120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120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120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" name="Google Shape;49;p120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0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2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1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1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2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2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64" name="Google Shape;64;p122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22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66" name="Google Shape;66;p122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2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3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3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23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2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4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4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124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2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5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5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15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15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15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1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1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1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1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BR"/>
              <a:t>Aula 2 – Html e CSS</a:t>
            </a:r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768964" y="2780394"/>
            <a:ext cx="1097454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Classe e ID – Div – Pseudo classes – lista - formatação de fontes – Cores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Largura e altura – Bordas – Box Model – Inline e block – box-sizing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152" name="Google Shape;152;p49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53" name="Google Shape;15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937" y="619125"/>
            <a:ext cx="988695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/>
              <a:t>Algumas observações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1513608" y="2447353"/>
            <a:ext cx="91617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Por padrão o width é auto em div.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body por padrão já tem uma margin, por isso, colocar margin 0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h1 é um elemento de bloco como uma div tb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 margin que foi maior é a que ganha - não soma</a:t>
            </a:r>
            <a:endParaRPr sz="2400" b="1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podemos colocar várias classes</a:t>
            </a:r>
            <a:endParaRPr sz="24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165" name="Google Shape;165;p50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66" name="Google Shape;1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387" y="814387"/>
            <a:ext cx="95440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172" name="Google Shape;172;p5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73" name="Google Shape;17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162" y="80962"/>
            <a:ext cx="10096500" cy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179" name="Google Shape;179;p54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80" name="Google Shape;18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274" y="357187"/>
            <a:ext cx="10582275" cy="61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4"/>
          <p:cNvSpPr/>
          <p:nvPr/>
        </p:nvSpPr>
        <p:spPr>
          <a:xfrm>
            <a:off x="7356764" y="568036"/>
            <a:ext cx="3613178" cy="498764"/>
          </a:xfrm>
          <a:prstGeom prst="rect">
            <a:avLst/>
          </a:prstGeom>
          <a:solidFill>
            <a:srgbClr val="191A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4"/>
          <p:cNvSpPr/>
          <p:nvPr/>
        </p:nvSpPr>
        <p:spPr>
          <a:xfrm>
            <a:off x="955964" y="6002048"/>
            <a:ext cx="5694218" cy="498764"/>
          </a:xfrm>
          <a:prstGeom prst="rect">
            <a:avLst/>
          </a:prstGeom>
          <a:solidFill>
            <a:srgbClr val="191A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89" name="Google Shape;1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812" y="57150"/>
            <a:ext cx="10363200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Linha Decorativa</a:t>
            </a:r>
            <a:endParaRPr/>
          </a:p>
        </p:txBody>
      </p:sp>
      <p:sp>
        <p:nvSpPr>
          <p:cNvPr id="195" name="Google Shape;195;p59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h1 {</a:t>
            </a:r>
            <a:br>
              <a:rPr lang="pt-BR"/>
            </a:br>
            <a:r>
              <a:rPr lang="pt-BR"/>
              <a:t>    </a:t>
            </a:r>
            <a:r>
              <a:rPr lang="pt-BR">
                <a:solidFill>
                  <a:schemeClr val="accent1"/>
                </a:solidFill>
              </a:rPr>
              <a:t>text-decoration:</a:t>
            </a:r>
            <a:r>
              <a:rPr lang="pt-BR"/>
              <a:t> overline;</a:t>
            </a:r>
            <a:br>
              <a:rPr lang="pt-BR"/>
            </a:br>
            <a:r>
              <a:rPr lang="pt-BR"/>
              <a:t>}</a:t>
            </a:r>
            <a:br>
              <a:rPr lang="pt-BR"/>
            </a:b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pt-BR"/>
              <a:t>h2 {</a:t>
            </a:r>
            <a:br>
              <a:rPr lang="pt-BR"/>
            </a:br>
            <a:r>
              <a:rPr lang="pt-BR"/>
              <a:t>    </a:t>
            </a:r>
            <a:r>
              <a:rPr lang="pt-BR">
                <a:solidFill>
                  <a:schemeClr val="accent1"/>
                </a:solidFill>
              </a:rPr>
              <a:t>text-decoration:</a:t>
            </a:r>
            <a:r>
              <a:rPr lang="pt-BR"/>
              <a:t> line-through;</a:t>
            </a:r>
            <a:br>
              <a:rPr lang="pt-BR"/>
            </a:br>
            <a:r>
              <a:rPr lang="pt-BR"/>
              <a:t>}</a:t>
            </a:r>
            <a:br>
              <a:rPr lang="pt-BR"/>
            </a:br>
            <a:br>
              <a:rPr lang="pt-BR"/>
            </a:br>
            <a:r>
              <a:rPr lang="pt-BR"/>
              <a:t>h3 {</a:t>
            </a:r>
            <a:br>
              <a:rPr lang="pt-BR"/>
            </a:br>
            <a:r>
              <a:rPr lang="pt-BR"/>
              <a:t>    </a:t>
            </a:r>
            <a:r>
              <a:rPr lang="pt-BR">
                <a:solidFill>
                  <a:schemeClr val="accent1"/>
                </a:solidFill>
              </a:rPr>
              <a:t>text-decoration:</a:t>
            </a:r>
            <a:r>
              <a:rPr lang="pt-BR"/>
              <a:t> underline;</a:t>
            </a:r>
            <a:br>
              <a:rPr lang="pt-BR"/>
            </a:br>
            <a:r>
              <a:rPr lang="pt-BR"/>
              <a:t>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201" name="Google Shape;201;p60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02" name="Google Shape;20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49" y="33337"/>
            <a:ext cx="10677525" cy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208" name="Google Shape;208;p6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09" name="Google Shape;20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999" y="65112"/>
            <a:ext cx="10173965" cy="688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solidFill>
            <a:srgbClr val="98BF21"/>
          </a:solidFill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>
                <a:solidFill>
                  <a:schemeClr val="dk1"/>
                </a:solidFill>
              </a:rPr>
              <a:t>Altura e Largura CSS</a:t>
            </a:r>
            <a:endParaRPr/>
          </a:p>
        </p:txBody>
      </p:sp>
      <p:sp>
        <p:nvSpPr>
          <p:cNvPr id="215" name="Google Shape;215;p6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Ajuste de altura e largura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pt-BR"/>
              <a:t>As propriedades </a:t>
            </a:r>
            <a:r>
              <a:rPr lang="pt-BR">
                <a:solidFill>
                  <a:srgbClr val="007272"/>
                </a:solidFill>
              </a:rPr>
              <a:t>height</a:t>
            </a:r>
            <a:r>
              <a:rPr lang="pt-BR"/>
              <a:t> e </a:t>
            </a:r>
            <a:r>
              <a:rPr lang="pt-BR">
                <a:solidFill>
                  <a:srgbClr val="007272"/>
                </a:solidFill>
              </a:rPr>
              <a:t>width</a:t>
            </a:r>
            <a:r>
              <a:rPr lang="pt-BR"/>
              <a:t> são usadas para definir a altura e a largura de um elemento.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pt-BR"/>
              <a:t>O </a:t>
            </a:r>
            <a:r>
              <a:rPr lang="pt-BR">
                <a:solidFill>
                  <a:srgbClr val="007272"/>
                </a:solidFill>
              </a:rPr>
              <a:t>height</a:t>
            </a:r>
            <a:r>
              <a:rPr lang="pt-BR"/>
              <a:t> e </a:t>
            </a:r>
            <a:r>
              <a:rPr lang="pt-BR">
                <a:solidFill>
                  <a:srgbClr val="007272"/>
                </a:solidFill>
              </a:rPr>
              <a:t>width</a:t>
            </a:r>
            <a:r>
              <a:rPr lang="pt-BR"/>
              <a:t> pode ser definido como automático (isso é o padrão. Significa que o navegador calcula a altura e a largura) ou pode ser especificado em valores de comprimento , como px, cm, etc., ou em porcentagem (%) do bloco de contenção.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94B8-9A7C-8DF7-1345-202D51BA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Extensão para aparecer o link de </a:t>
            </a:r>
            <a:r>
              <a:rPr lang="pt-BR" err="1"/>
              <a:t>css</a:t>
            </a: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1E9DA8D4-C974-5337-35C2-FA167B6A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83" y="2652070"/>
            <a:ext cx="5660329" cy="20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Ajuste de altura e largura</a:t>
            </a:r>
            <a:endParaRPr/>
          </a:p>
        </p:txBody>
      </p:sp>
      <p:sp>
        <p:nvSpPr>
          <p:cNvPr id="221" name="Google Shape;221;p63"/>
          <p:cNvSpPr/>
          <p:nvPr/>
        </p:nvSpPr>
        <p:spPr>
          <a:xfrm>
            <a:off x="837981" y="2960282"/>
            <a:ext cx="6094413" cy="193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height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200px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width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50%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background-color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powderblue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3"/>
          <p:cNvSpPr/>
          <p:nvPr/>
        </p:nvSpPr>
        <p:spPr>
          <a:xfrm>
            <a:off x="6919231" y="2492896"/>
            <a:ext cx="4181167" cy="2098076"/>
          </a:xfrm>
          <a:prstGeom prst="rect">
            <a:avLst/>
          </a:prstGeom>
          <a:solidFill>
            <a:srgbClr val="98B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elemento tem uma altura de 200 pixels e uma largura de 50%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Configurando max-width</a:t>
            </a:r>
            <a:endParaRPr/>
          </a:p>
        </p:txBody>
      </p:sp>
      <p:sp>
        <p:nvSpPr>
          <p:cNvPr id="228" name="Google Shape;228;p64"/>
          <p:cNvSpPr/>
          <p:nvPr/>
        </p:nvSpPr>
        <p:spPr>
          <a:xfrm>
            <a:off x="837981" y="2690529"/>
            <a:ext cx="6094413" cy="193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max-width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500px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height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100px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background-color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powderblue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4"/>
          <p:cNvSpPr txBox="1"/>
          <p:nvPr/>
        </p:nvSpPr>
        <p:spPr>
          <a:xfrm>
            <a:off x="1004079" y="1799245"/>
            <a:ext cx="10329753" cy="46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max-width propriedade é usada para definir a largura máxima de um elemento.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35" name="Google Shape;235;p65"/>
          <p:cNvSpPr txBox="1">
            <a:spLocks noGrp="1"/>
          </p:cNvSpPr>
          <p:nvPr>
            <p:ph type="body" idx="1"/>
          </p:nvPr>
        </p:nvSpPr>
        <p:spPr>
          <a:xfrm>
            <a:off x="837981" y="2308777"/>
            <a:ext cx="10512862" cy="386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Tipos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Largura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Cor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Linhas Individuais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Abreviação das propriedades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/>
              <a:t>Cantos arredondados</a:t>
            </a:r>
            <a:endParaRPr/>
          </a:p>
          <a:p>
            <a:pPr marL="304747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6" name="Google Shape;236;p65"/>
          <p:cNvSpPr txBox="1"/>
          <p:nvPr/>
        </p:nvSpPr>
        <p:spPr>
          <a:xfrm>
            <a:off x="837981" y="1430051"/>
            <a:ext cx="10512862" cy="4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99"/>
              <a:buFont typeface="Arial"/>
              <a:buNone/>
            </a:pPr>
            <a:r>
              <a:rPr lang="pt-BR"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 propriedades Bordas permitem que você especifique o estilo, a largura e a cor da borda de um elemento.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42" name="Google Shape;242;p68"/>
          <p:cNvSpPr txBox="1">
            <a:spLocks noGrp="1"/>
          </p:cNvSpPr>
          <p:nvPr>
            <p:ph type="body" idx="1"/>
          </p:nvPr>
        </p:nvSpPr>
        <p:spPr>
          <a:xfrm>
            <a:off x="837981" y="1826043"/>
            <a:ext cx="10512862" cy="4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20000"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Cantos arredondados</a:t>
            </a:r>
            <a:endParaRPr/>
          </a:p>
          <a:p>
            <a:pPr marL="304747" lvl="0" indent="-14028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43" name="Google Shape;243;p68"/>
          <p:cNvSpPr/>
          <p:nvPr/>
        </p:nvSpPr>
        <p:spPr>
          <a:xfrm>
            <a:off x="1293813" y="3218636"/>
            <a:ext cx="6094413" cy="156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border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2px solid red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 border-radius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5px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49" name="Google Shape;249;p69"/>
          <p:cNvSpPr txBox="1">
            <a:spLocks noGrp="1"/>
          </p:cNvSpPr>
          <p:nvPr>
            <p:ph type="body" idx="1"/>
          </p:nvPr>
        </p:nvSpPr>
        <p:spPr>
          <a:xfrm>
            <a:off x="837981" y="1472253"/>
            <a:ext cx="10512862" cy="4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9"/>
              <a:buChar char="•"/>
            </a:pPr>
            <a:r>
              <a:rPr lang="pt-BR" sz="1999"/>
              <a:t>Largura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r>
              <a:rPr lang="pt-BR" sz="1999"/>
              <a:t>A border-width propriedade pode ter de um a quatro valores </a:t>
            </a:r>
            <a:br>
              <a:rPr lang="pt-BR" sz="1999"/>
            </a:br>
            <a:r>
              <a:rPr lang="pt-BR" sz="1999"/>
              <a:t>(para a borda superior, borda direita, borda inferior e borda esquerda).</a:t>
            </a:r>
            <a:endParaRPr/>
          </a:p>
          <a:p>
            <a:pPr marL="304747" lvl="0" indent="-17781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99"/>
              <a:buNone/>
            </a:pPr>
            <a:endParaRPr sz="1999"/>
          </a:p>
        </p:txBody>
      </p:sp>
      <p:sp>
        <p:nvSpPr>
          <p:cNvPr id="250" name="Google Shape;250;p69"/>
          <p:cNvSpPr/>
          <p:nvPr/>
        </p:nvSpPr>
        <p:spPr>
          <a:xfrm>
            <a:off x="3441844" y="3288358"/>
            <a:ext cx="4181167" cy="2098076"/>
          </a:xfrm>
          <a:prstGeom prst="rect">
            <a:avLst/>
          </a:prstGeom>
          <a:solidFill>
            <a:srgbClr val="98BF21"/>
          </a:solidFill>
          <a:ln w="571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Caixa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9"/>
          <p:cNvSpPr txBox="1"/>
          <p:nvPr/>
        </p:nvSpPr>
        <p:spPr>
          <a:xfrm>
            <a:off x="3823555" y="2693645"/>
            <a:ext cx="2575578" cy="46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1 - Superior - 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9"/>
          <p:cNvSpPr txBox="1"/>
          <p:nvPr/>
        </p:nvSpPr>
        <p:spPr>
          <a:xfrm>
            <a:off x="4982825" y="5722233"/>
            <a:ext cx="2784846" cy="46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3 - Inferior – bottom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9"/>
          <p:cNvSpPr txBox="1"/>
          <p:nvPr/>
        </p:nvSpPr>
        <p:spPr>
          <a:xfrm>
            <a:off x="986424" y="4152778"/>
            <a:ext cx="2440545" cy="46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4 - Esquerda - Left</a:t>
            </a: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9"/>
          <p:cNvSpPr txBox="1"/>
          <p:nvPr/>
        </p:nvSpPr>
        <p:spPr>
          <a:xfrm>
            <a:off x="8079775" y="4371666"/>
            <a:ext cx="2279710" cy="46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2 - Direita - Right</a:t>
            </a: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69"/>
          <p:cNvCxnSpPr/>
          <p:nvPr/>
        </p:nvCxnSpPr>
        <p:spPr>
          <a:xfrm>
            <a:off x="7125995" y="2970330"/>
            <a:ext cx="3289500" cy="2549400"/>
          </a:xfrm>
          <a:prstGeom prst="bentConnector3">
            <a:avLst>
              <a:gd name="adj1" fmla="val 11879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69"/>
          <p:cNvSpPr/>
          <p:nvPr/>
        </p:nvSpPr>
        <p:spPr>
          <a:xfrm>
            <a:off x="4817700" y="3670760"/>
            <a:ext cx="1789126" cy="11486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596" y="58727"/>
                </a:moveTo>
                <a:lnTo>
                  <a:pt x="5596" y="58727"/>
                </a:lnTo>
                <a:cubicBezTo>
                  <a:pt x="6233" y="34506"/>
                  <a:pt x="24754" y="14007"/>
                  <a:pt x="50015" y="9561"/>
                </a:cubicBezTo>
                <a:cubicBezTo>
                  <a:pt x="75276" y="5116"/>
                  <a:pt x="100393" y="17937"/>
                  <a:pt x="110254" y="40310"/>
                </a:cubicBezTo>
                <a:cubicBezTo>
                  <a:pt x="120115" y="62684"/>
                  <a:pt x="112033" y="88512"/>
                  <a:pt x="90870" y="102256"/>
                </a:cubicBezTo>
                <a:lnTo>
                  <a:pt x="92948" y="110625"/>
                </a:lnTo>
                <a:lnTo>
                  <a:pt x="69826" y="99582"/>
                </a:lnTo>
                <a:lnTo>
                  <a:pt x="83899" y="74173"/>
                </a:lnTo>
                <a:lnTo>
                  <a:pt x="86013" y="82689"/>
                </a:lnTo>
                <a:lnTo>
                  <a:pt x="86013" y="82689"/>
                </a:lnTo>
                <a:cubicBezTo>
                  <a:pt x="100270" y="73948"/>
                  <a:pt x="104546" y="59226"/>
                  <a:pt x="96378" y="47001"/>
                </a:cubicBezTo>
                <a:cubicBezTo>
                  <a:pt x="88210" y="34777"/>
                  <a:pt x="69701" y="28196"/>
                  <a:pt x="51510" y="31049"/>
                </a:cubicBezTo>
                <a:cubicBezTo>
                  <a:pt x="33318" y="33903"/>
                  <a:pt x="20127" y="45455"/>
                  <a:pt x="19532" y="590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62" name="Google Shape;262;p66"/>
          <p:cNvSpPr txBox="1">
            <a:spLocks noGrp="1"/>
          </p:cNvSpPr>
          <p:nvPr>
            <p:ph type="body" idx="1"/>
          </p:nvPr>
        </p:nvSpPr>
        <p:spPr>
          <a:xfrm>
            <a:off x="837981" y="1803177"/>
            <a:ext cx="10512862" cy="4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20000"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/>
              <a:t>Tipos de bordas</a:t>
            </a:r>
            <a:endParaRPr/>
          </a:p>
          <a:p>
            <a:pPr marL="304747" lvl="0" indent="-14028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263" name="Google Shape;263;p66"/>
          <p:cNvSpPr/>
          <p:nvPr/>
        </p:nvSpPr>
        <p:spPr>
          <a:xfrm>
            <a:off x="1053852" y="2240953"/>
            <a:ext cx="6094413" cy="45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dotted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dashed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solid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double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groove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ridge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inset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outset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none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hidden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b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  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border-style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2399" b="0" i="0" u="none" strike="noStrike" cap="non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dotted dashed solid double</a:t>
            </a:r>
            <a:r>
              <a:rPr lang="pt-BR" sz="2399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 sz="239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Tipos de Bordas</a:t>
            </a:r>
            <a:endParaRPr/>
          </a:p>
        </p:txBody>
      </p:sp>
      <p:pic>
        <p:nvPicPr>
          <p:cNvPr id="269" name="Google Shape;269;p67"/>
          <p:cNvPicPr preferRelativeResize="0"/>
          <p:nvPr/>
        </p:nvPicPr>
        <p:blipFill rotWithShape="1">
          <a:blip r:embed="rId3">
            <a:alphaModFix/>
          </a:blip>
          <a:srcRect l="24845" t="16240" r="17981" b="20644"/>
          <a:stretch/>
        </p:blipFill>
        <p:spPr>
          <a:xfrm>
            <a:off x="1218883" y="1498600"/>
            <a:ext cx="5574889" cy="461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/>
              <a:t>Tags com tipos de display</a:t>
            </a:r>
            <a:endParaRPr/>
          </a:p>
        </p:txBody>
      </p:sp>
      <p:sp>
        <p:nvSpPr>
          <p:cNvPr id="275" name="Google Shape;275;p127"/>
          <p:cNvSpPr txBox="1"/>
          <p:nvPr/>
        </p:nvSpPr>
        <p:spPr>
          <a:xfrm>
            <a:off x="1218883" y="2200686"/>
            <a:ext cx="103605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block (h1, h2, h3..., p, div, header, section, article, etc...)</a:t>
            </a:r>
            <a:endParaRPr/>
          </a:p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inline (span, strong, em, image, etc)</a:t>
            </a:r>
            <a:endParaRPr/>
          </a:p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pt-BR" sz="32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inline-block (input, select...)</a:t>
            </a:r>
            <a:endParaRPr/>
          </a:p>
          <a:p>
            <a:pPr marL="0" marR="0" lvl="0" indent="-203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endParaRPr sz="32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Box Model</a:t>
            </a:r>
            <a:endParaRPr/>
          </a:p>
        </p:txBody>
      </p:sp>
      <p:sp>
        <p:nvSpPr>
          <p:cNvPr id="281" name="Google Shape;281;p70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82" name="Google Shape;28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5980" y="1701797"/>
            <a:ext cx="7632848" cy="471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288" name="Google Shape;288;p12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4392" y="828675"/>
            <a:ext cx="5400040" cy="52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8"/>
          <p:cNvSpPr txBox="1"/>
          <p:nvPr/>
        </p:nvSpPr>
        <p:spPr>
          <a:xfrm>
            <a:off x="6246500" y="4955600"/>
            <a:ext cx="424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tenho um elemento de bloco a altura do conteúdo acompanha se não for definido.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56D12-37FD-442F-CFBF-9C9017BC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Para colocar vários Li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0E2B748-7735-5878-D448-9EAD34AEF771}"/>
              </a:ext>
            </a:extLst>
          </p:cNvPr>
          <p:cNvSpPr txBox="1">
            <a:spLocks/>
          </p:cNvSpPr>
          <p:nvPr/>
        </p:nvSpPr>
        <p:spPr>
          <a:xfrm>
            <a:off x="1399531" y="1654704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Li*nº</a:t>
            </a:r>
          </a:p>
          <a:p>
            <a:endParaRPr lang="pt-BR"/>
          </a:p>
          <a:p>
            <a:r>
              <a:rPr lang="pt-BR"/>
              <a:t>Para colocar li com  a </a:t>
            </a:r>
            <a:r>
              <a:rPr lang="pt-BR" err="1"/>
              <a:t>href</a:t>
            </a:r>
          </a:p>
          <a:p>
            <a:endParaRPr lang="pt-BR"/>
          </a:p>
          <a:p>
            <a:r>
              <a:rPr lang="pt-BR"/>
              <a:t>Li*nº&gt;a</a:t>
            </a:r>
          </a:p>
        </p:txBody>
      </p:sp>
    </p:spTree>
    <p:extLst>
      <p:ext uri="{BB962C8B-B14F-4D97-AF65-F5344CB8AC3E}">
        <p14:creationId xmlns:p14="http://schemas.microsoft.com/office/powerpoint/2010/main" val="281751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295" name="Google Shape;295;p7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96" name="Google Shape;29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8883" y="836712"/>
            <a:ext cx="8917459" cy="475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302" name="Google Shape;302;p7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03" name="Google Shape;30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884" y="548680"/>
            <a:ext cx="8961834" cy="586085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3"/>
          <p:cNvSpPr txBox="1"/>
          <p:nvPr/>
        </p:nvSpPr>
        <p:spPr>
          <a:xfrm>
            <a:off x="6246500" y="4955600"/>
            <a:ext cx="4246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padding soma com altura e largura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310" name="Google Shape;310;p74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11" name="Google Shape;31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852" y="476672"/>
            <a:ext cx="10036051" cy="537796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4"/>
          <p:cNvSpPr txBox="1"/>
          <p:nvPr/>
        </p:nvSpPr>
        <p:spPr>
          <a:xfrm>
            <a:off x="6246500" y="4955600"/>
            <a:ext cx="4246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borda soma com altura e largura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endParaRPr/>
          </a:p>
        </p:txBody>
      </p:sp>
      <p:sp>
        <p:nvSpPr>
          <p:cNvPr id="318" name="Google Shape;318;p7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1269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319" name="Google Shape;31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852" y="476672"/>
            <a:ext cx="1038225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75"/>
          <p:cNvSpPr txBox="1"/>
          <p:nvPr/>
        </p:nvSpPr>
        <p:spPr>
          <a:xfrm>
            <a:off x="6989650" y="3429000"/>
            <a:ext cx="2823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 já possui margin na esquerda - zerar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326" name="Google Shape;326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920" y="974803"/>
            <a:ext cx="10602916" cy="264075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9"/>
          <p:cNvSpPr/>
          <p:nvPr/>
        </p:nvSpPr>
        <p:spPr>
          <a:xfrm>
            <a:off x="1114097" y="1891862"/>
            <a:ext cx="9981652" cy="231228"/>
          </a:xfrm>
          <a:prstGeom prst="rect">
            <a:avLst/>
          </a:prstGeom>
          <a:solidFill>
            <a:srgbClr val="009999">
              <a:alpha val="3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9"/>
          <p:cNvSpPr txBox="1"/>
          <p:nvPr/>
        </p:nvSpPr>
        <p:spPr>
          <a:xfrm>
            <a:off x="1502979" y="4267200"/>
            <a:ext cx="52551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Azul -&gt; Conteúdo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Verde -&gt; Padding</a:t>
            </a: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Rosa -&gt; Marging</a:t>
            </a:r>
            <a:endParaRPr sz="14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9"/>
          <p:cNvSpPr/>
          <p:nvPr/>
        </p:nvSpPr>
        <p:spPr>
          <a:xfrm>
            <a:off x="1093076" y="1841679"/>
            <a:ext cx="10002673" cy="317117"/>
          </a:xfrm>
          <a:prstGeom prst="rect">
            <a:avLst/>
          </a:prstGeom>
          <a:noFill/>
          <a:ln w="82550" cap="flat" cmpd="sng">
            <a:solidFill>
              <a:srgbClr val="879833">
                <a:alpha val="5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9"/>
          <p:cNvSpPr/>
          <p:nvPr/>
        </p:nvSpPr>
        <p:spPr>
          <a:xfrm>
            <a:off x="944217" y="1709530"/>
            <a:ext cx="10277061" cy="566531"/>
          </a:xfrm>
          <a:prstGeom prst="rect">
            <a:avLst/>
          </a:prstGeom>
          <a:noFill/>
          <a:ln w="209550" cap="sq" cmpd="sng">
            <a:solidFill>
              <a:srgbClr val="F5BBA7">
                <a:alpha val="74901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29"/>
          <p:cNvSpPr/>
          <p:nvPr/>
        </p:nvSpPr>
        <p:spPr>
          <a:xfrm>
            <a:off x="4959625" y="157372"/>
            <a:ext cx="2534479" cy="4579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19277" y="446320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 exemplo foi declarado padding de 10px</a:t>
            </a:r>
            <a:endParaRPr/>
          </a:p>
        </p:txBody>
      </p:sp>
      <p:sp>
        <p:nvSpPr>
          <p:cNvPr id="332" name="Google Shape;332;p129"/>
          <p:cNvSpPr/>
          <p:nvPr/>
        </p:nvSpPr>
        <p:spPr>
          <a:xfrm>
            <a:off x="1502979" y="2868673"/>
            <a:ext cx="9194838" cy="154946"/>
          </a:xfrm>
          <a:prstGeom prst="rect">
            <a:avLst/>
          </a:prstGeom>
          <a:solidFill>
            <a:srgbClr val="009999">
              <a:alpha val="3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29"/>
          <p:cNvSpPr/>
          <p:nvPr/>
        </p:nvSpPr>
        <p:spPr>
          <a:xfrm>
            <a:off x="1383431" y="2721185"/>
            <a:ext cx="9398869" cy="401152"/>
          </a:xfrm>
          <a:prstGeom prst="rect">
            <a:avLst/>
          </a:prstGeom>
          <a:noFill/>
          <a:ln w="184150" cap="flat" cmpd="sng">
            <a:solidFill>
              <a:srgbClr val="879833">
                <a:alpha val="6784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9"/>
          <p:cNvSpPr/>
          <p:nvPr/>
        </p:nvSpPr>
        <p:spPr>
          <a:xfrm>
            <a:off x="1074026" y="2408210"/>
            <a:ext cx="10021723" cy="1084952"/>
          </a:xfrm>
          <a:prstGeom prst="rect">
            <a:avLst/>
          </a:prstGeom>
          <a:noFill/>
          <a:ln w="476250" cap="sq" cmpd="sng">
            <a:solidFill>
              <a:srgbClr val="EF997E">
                <a:alpha val="74901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129"/>
          <p:cNvCxnSpPr/>
          <p:nvPr/>
        </p:nvCxnSpPr>
        <p:spPr>
          <a:xfrm>
            <a:off x="770920" y="2344876"/>
            <a:ext cx="10602916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6" name="Google Shape;336;p129"/>
          <p:cNvSpPr/>
          <p:nvPr/>
        </p:nvSpPr>
        <p:spPr>
          <a:xfrm>
            <a:off x="8163338" y="149499"/>
            <a:ext cx="2534479" cy="4579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18806" y="581744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 exemplo foi declarado margin de 20px</a:t>
            </a:r>
            <a:endParaRPr/>
          </a:p>
        </p:txBody>
      </p:sp>
      <p:sp>
        <p:nvSpPr>
          <p:cNvPr id="337" name="Google Shape;337;p129"/>
          <p:cNvSpPr/>
          <p:nvPr/>
        </p:nvSpPr>
        <p:spPr>
          <a:xfrm>
            <a:off x="8353838" y="4265612"/>
            <a:ext cx="2741911" cy="8828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20159" y="-491453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 exemplo foi declarado margin de 50px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Colide com a de cima em 20px</a:t>
            </a:r>
            <a:endParaRPr/>
          </a:p>
        </p:txBody>
      </p:sp>
      <p:sp>
        <p:nvSpPr>
          <p:cNvPr id="338" name="Google Shape;338;p129"/>
          <p:cNvSpPr/>
          <p:nvPr/>
        </p:nvSpPr>
        <p:spPr>
          <a:xfrm>
            <a:off x="4827172" y="4358642"/>
            <a:ext cx="2534479" cy="45796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-20179" y="-319894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006F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 exemplo foi declarado padding de </a:t>
            </a:r>
            <a:r>
              <a:rPr lang="pt-BR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30px</a:t>
            </a:r>
            <a:endParaRPr/>
          </a:p>
        </p:txBody>
      </p:sp>
      <p:sp>
        <p:nvSpPr>
          <p:cNvPr id="339" name="Google Shape;339;p129"/>
          <p:cNvSpPr txBox="1"/>
          <p:nvPr/>
        </p:nvSpPr>
        <p:spPr>
          <a:xfrm>
            <a:off x="1503016" y="5657525"/>
            <a:ext cx="525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F2F2"/>
                </a:solidFill>
              </a:rPr>
              <a:t>Margin vence quem for maior</a:t>
            </a:r>
            <a:endParaRPr sz="21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345" name="Google Shape;345;p13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10022"/>
          <a:stretch/>
        </p:blipFill>
        <p:spPr>
          <a:xfrm>
            <a:off x="2849239" y="515471"/>
            <a:ext cx="6490345" cy="582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/>
              <a:t>Inline  </a:t>
            </a:r>
            <a:endParaRPr/>
          </a:p>
        </p:txBody>
      </p:sp>
      <p:sp>
        <p:nvSpPr>
          <p:cNvPr id="351" name="Google Shape;351;p13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Ocupam a largura do seu conteúdo por padrão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Nunca poderão ter dentro elementos de bloco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Margin top e botom não pega, pois, não tem comportamento de bloco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Padding pega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357" name="Google Shape;357;p132" descr="Interface gráfica do usuário,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55424"/>
          <a:stretch/>
        </p:blipFill>
        <p:spPr>
          <a:xfrm>
            <a:off x="1915308" y="707587"/>
            <a:ext cx="8744823" cy="324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/>
              <a:t>Inline-block</a:t>
            </a:r>
            <a:endParaRPr/>
          </a:p>
        </p:txBody>
      </p:sp>
      <p:sp>
        <p:nvSpPr>
          <p:cNvPr id="363" name="Google Shape;363;p13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Fica inline, porém, tem comportamento de bloco, podemos definir width e heigth.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369" name="Google Shape;369;p134" descr="Interface gráfica do usuári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822" y="1198941"/>
            <a:ext cx="6140742" cy="446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107" name="Google Shape;107;p11" descr="Interface gráfica do usuário,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205" y="714924"/>
            <a:ext cx="7737346" cy="542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/>
          <p:nvPr/>
        </p:nvSpPr>
        <p:spPr>
          <a:xfrm>
            <a:off x="2808407" y="3542455"/>
            <a:ext cx="1153551" cy="390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Comentários CSS</a:t>
            </a:r>
            <a:endParaRPr/>
          </a:p>
        </p:txBody>
      </p:sp>
      <p:sp>
        <p:nvSpPr>
          <p:cNvPr id="375" name="Google Shape;375;p81"/>
          <p:cNvSpPr txBox="1"/>
          <p:nvPr/>
        </p:nvSpPr>
        <p:spPr>
          <a:xfrm>
            <a:off x="1011800" y="1400861"/>
            <a:ext cx="10339043" cy="193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664" marR="0" lvl="0" indent="-2856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Arial"/>
              <a:buChar char="•"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são usados ​​para explicar o código e podem ajudar quando você editar o código fonte em uma data posterior.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664" marR="0" lvl="0" indent="-2856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Arial"/>
              <a:buChar char="•"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comentários são ignorados pelos navegadores.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664" marR="0" lvl="0" indent="-2856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Arial"/>
              <a:buChar char="•"/>
            </a:pPr>
            <a:r>
              <a:rPr lang="pt-BR" sz="2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comentário CSS começa com / * e termina com * /. Os comentários também podem abranger várias linhas: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81"/>
          <p:cNvSpPr txBox="1"/>
          <p:nvPr/>
        </p:nvSpPr>
        <p:spPr>
          <a:xfrm>
            <a:off x="1133046" y="3561909"/>
            <a:ext cx="5369091" cy="26760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lang="pt-BR" sz="2399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{</a:t>
            </a:r>
            <a:b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</a:t>
            </a:r>
            <a:r>
              <a:rPr lang="pt-BR" sz="2399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 red;</a:t>
            </a:r>
            <a:b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lang="pt-BR" sz="2399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 comentário do seletor*/</a:t>
            </a:r>
            <a:br>
              <a:rPr lang="pt-BR" sz="2399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text-align: center;</a:t>
            </a:r>
            <a:b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399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 Estilo  pagina inicial*/</a:t>
            </a:r>
            <a:endParaRPr sz="2399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pt-BR"/>
              <a:t>Span – Tag genérica</a:t>
            </a:r>
            <a:endParaRPr/>
          </a:p>
        </p:txBody>
      </p:sp>
      <p:pic>
        <p:nvPicPr>
          <p:cNvPr id="382" name="Google Shape;382;p13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26035" b="56580"/>
          <a:stretch/>
        </p:blipFill>
        <p:spPr>
          <a:xfrm>
            <a:off x="1971126" y="2364377"/>
            <a:ext cx="8784756" cy="132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388" name="Google Shape;388;p136"/>
          <p:cNvSpPr txBox="1"/>
          <p:nvPr/>
        </p:nvSpPr>
        <p:spPr>
          <a:xfrm>
            <a:off x="2217420" y="2354274"/>
            <a:ext cx="8076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box-sizing com o valor border-box </a:t>
            </a:r>
            <a:r>
              <a:rPr lang="pt-B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faz com que o navegador não calcule a dimensão de um elemento somando bordas e margens com altura e largura</a:t>
            </a:r>
            <a:r>
              <a:rPr lang="pt-B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114" name="Google Shape;114;p12" descr="Interface gráfica do usuário,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57463"/>
          <a:stretch/>
        </p:blipFill>
        <p:spPr>
          <a:xfrm>
            <a:off x="2029823" y="474857"/>
            <a:ext cx="7579394" cy="278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b="50000"/>
          <a:stretch/>
        </p:blipFill>
        <p:spPr>
          <a:xfrm>
            <a:off x="2029823" y="3429000"/>
            <a:ext cx="7371595" cy="290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683b8122_0_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</a:t>
            </a:r>
            <a:endParaRPr/>
          </a:p>
        </p:txBody>
      </p:sp>
      <p:sp>
        <p:nvSpPr>
          <p:cNvPr id="122" name="Google Shape;122;g1e2683b8122_0_5"/>
          <p:cNvSpPr txBox="1"/>
          <p:nvPr/>
        </p:nvSpPr>
        <p:spPr>
          <a:xfrm>
            <a:off x="1218875" y="1414025"/>
            <a:ext cx="254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body a{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color: black;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e2683b8122_0_5"/>
          <p:cNvSpPr txBox="1"/>
          <p:nvPr/>
        </p:nvSpPr>
        <p:spPr>
          <a:xfrm>
            <a:off x="5100000" y="1498625"/>
            <a:ext cx="34185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está selecionando apenas o a que está dentro do body que está dentro do html</a:t>
            </a:r>
            <a:endParaRPr sz="2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e2683b8122_0_5"/>
          <p:cNvSpPr txBox="1"/>
          <p:nvPr/>
        </p:nvSpPr>
        <p:spPr>
          <a:xfrm>
            <a:off x="1218875" y="3785350"/>
            <a:ext cx="25479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html,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body,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a{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color: black;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e2683b8122_0_5"/>
          <p:cNvSpPr txBox="1"/>
          <p:nvPr/>
        </p:nvSpPr>
        <p:spPr>
          <a:xfrm>
            <a:off x="5100000" y="3785350"/>
            <a:ext cx="3418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 vírgula a cor aparece em todos</a:t>
            </a:r>
            <a:endParaRPr sz="2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2683b8122_0_1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</a:t>
            </a:r>
            <a:endParaRPr/>
          </a:p>
        </p:txBody>
      </p:sp>
      <p:sp>
        <p:nvSpPr>
          <p:cNvPr id="132" name="Google Shape;132;g1e2683b8122_0_15"/>
          <p:cNvSpPr txBox="1"/>
          <p:nvPr/>
        </p:nvSpPr>
        <p:spPr>
          <a:xfrm>
            <a:off x="1218875" y="1414025"/>
            <a:ext cx="254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.codigo .design{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color:  red;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e2683b8122_0_15"/>
          <p:cNvSpPr txBox="1"/>
          <p:nvPr/>
        </p:nvSpPr>
        <p:spPr>
          <a:xfrm>
            <a:off x="5100000" y="1498625"/>
            <a:ext cx="3418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aplica a cor vermelho no .design que está dentro de .codigo</a:t>
            </a:r>
            <a:endParaRPr sz="2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e2683b8122_0_15"/>
          <p:cNvSpPr txBox="1"/>
          <p:nvPr/>
        </p:nvSpPr>
        <p:spPr>
          <a:xfrm>
            <a:off x="1218875" y="4241700"/>
            <a:ext cx="5154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&lt;body class=”codigo”&gt;</a:t>
            </a:r>
            <a:endParaRPr sz="23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&lt;h2 class=”design”&gt;Curso&lt;/h2&gt;</a:t>
            </a:r>
            <a:endParaRPr sz="23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140" name="Google Shape;140;p16" descr="Tela de computador com texto preto sobre fundo branc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b="50685"/>
          <a:stretch/>
        </p:blipFill>
        <p:spPr>
          <a:xfrm>
            <a:off x="1601050" y="620376"/>
            <a:ext cx="9408175" cy="434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146" name="Google Shape;146;p13" descr="Interface gráfica do usuári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228" y="590932"/>
            <a:ext cx="5840845" cy="567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ba4b976-076d-4571-8afd-0cb6c3b7f77f">
      <Terms xmlns="http://schemas.microsoft.com/office/infopath/2007/PartnerControls"/>
    </lcf76f155ced4ddcb4097134ff3c332f>
    <TaxCatchAll xmlns="c162b643-6ab7-4f82-ba52-6f0502a9227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60628D59A5DB4288BD1E9D3077C582" ma:contentTypeVersion="9" ma:contentTypeDescription="Crie um novo documento." ma:contentTypeScope="" ma:versionID="ebe9a485c4f529961a3412ad8840cf53">
  <xsd:schema xmlns:xsd="http://www.w3.org/2001/XMLSchema" xmlns:xs="http://www.w3.org/2001/XMLSchema" xmlns:p="http://schemas.microsoft.com/office/2006/metadata/properties" xmlns:ns2="bba4b976-076d-4571-8afd-0cb6c3b7f77f" xmlns:ns3="c162b643-6ab7-4f82-ba52-6f0502a92272" targetNamespace="http://schemas.microsoft.com/office/2006/metadata/properties" ma:root="true" ma:fieldsID="01e2a0a53e2bbc237faa29ed016ba2e0" ns2:_="" ns3:_="">
    <xsd:import namespace="bba4b976-076d-4571-8afd-0cb6c3b7f77f"/>
    <xsd:import namespace="c162b643-6ab7-4f82-ba52-6f0502a92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4b976-076d-4571-8afd-0cb6c3b7f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2b643-6ab7-4f82-ba52-6f0502a9227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bc49ebc-c040-469c-84e8-299ee88cc403}" ma:internalName="TaxCatchAll" ma:showField="CatchAllData" ma:web="c162b643-6ab7-4f82-ba52-6f0502a922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484ECB-5590-4D89-851A-6E57854A6ED0}">
  <ds:schemaRefs>
    <ds:schemaRef ds:uri="bba4b976-076d-4571-8afd-0cb6c3b7f77f"/>
    <ds:schemaRef ds:uri="c162b643-6ab7-4f82-ba52-6f0502a9227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135460-2E67-4AEF-AE2F-33E247508129}">
  <ds:schemaRefs>
    <ds:schemaRef ds:uri="bba4b976-076d-4571-8afd-0cb6c3b7f77f"/>
    <ds:schemaRef ds:uri="c162b643-6ab7-4f82-ba52-6f0502a92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1A6D68-A395-4D81-8572-B3FF5F94AD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43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Tecnologia 16x9</vt:lpstr>
      <vt:lpstr>Aula 2 – Html e CSS</vt:lpstr>
      <vt:lpstr>Extensão para aparecer o link de css</vt:lpstr>
      <vt:lpstr>Para colocar vários Li</vt:lpstr>
      <vt:lpstr>PowerPoint Presentation</vt:lpstr>
      <vt:lpstr>PowerPoint Presentation</vt:lpstr>
      <vt:lpstr>Seletores</vt:lpstr>
      <vt:lpstr>Seletores</vt:lpstr>
      <vt:lpstr>PowerPoint Presentation</vt:lpstr>
      <vt:lpstr>PowerPoint Presentation</vt:lpstr>
      <vt:lpstr>PowerPoint Presentation</vt:lpstr>
      <vt:lpstr>Algumas observações</vt:lpstr>
      <vt:lpstr>PowerPoint Presentation</vt:lpstr>
      <vt:lpstr>PowerPoint Presentation</vt:lpstr>
      <vt:lpstr>PowerPoint Presentation</vt:lpstr>
      <vt:lpstr>PowerPoint Presentation</vt:lpstr>
      <vt:lpstr>Linha Decorativa</vt:lpstr>
      <vt:lpstr>PowerPoint Presentation</vt:lpstr>
      <vt:lpstr>PowerPoint Presentation</vt:lpstr>
      <vt:lpstr>Altura e Largura CSS</vt:lpstr>
      <vt:lpstr>Ajuste de altura e largura</vt:lpstr>
      <vt:lpstr>Configurando max-width</vt:lpstr>
      <vt:lpstr>Bordas</vt:lpstr>
      <vt:lpstr>Bordas</vt:lpstr>
      <vt:lpstr>Bordas</vt:lpstr>
      <vt:lpstr>Bordas</vt:lpstr>
      <vt:lpstr>Tipos de Bordas</vt:lpstr>
      <vt:lpstr>Tags com tipos de display</vt:lpstr>
      <vt:lpstr>Box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Inline  </vt:lpstr>
      <vt:lpstr>PowerPoint Presentation</vt:lpstr>
      <vt:lpstr>Inline-block</vt:lpstr>
      <vt:lpstr>PowerPoint Presentation</vt:lpstr>
      <vt:lpstr>Comentários CSS</vt:lpstr>
      <vt:lpstr>Span – Tag genérica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– Html e CSS</dc:title>
  <dc:creator>ELISANGELA DE ALMEIDA CORREA</dc:creator>
  <cp:revision>1</cp:revision>
  <dcterms:created xsi:type="dcterms:W3CDTF">2019-07-10T17:20:10Z</dcterms:created>
  <dcterms:modified xsi:type="dcterms:W3CDTF">2023-05-25T22:52:20Z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0x010100FE60628D59A5DB4288BD1E9D3077C582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ediaServiceImageTags">
    <vt:lpwstr/>
  </property>
</Properties>
</file>