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F6C35-D8AA-4834-AB2D-117EEE476E22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5D10-2C5D-4270-A50B-5AEE271DE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4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50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0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9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1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2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0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5D10-2C5D-4270-A50B-5AEE271DE950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0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0188E-9619-86EE-15E2-27B190FE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692A6C-D99A-4294-D2D6-93A7AA4F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94B83-991D-AE90-F89F-0630182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B7F8A-173A-0D32-4AF8-A58B2F1D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A87F6-78AA-4DCD-A9A9-43848E39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0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AA9D0-6F46-6942-F071-507485F6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7D4EEE-1EC0-DA59-9C43-D8A0AC30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F4BC7-8941-9A4E-7986-5579EE3D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E6404-E6CE-0F9B-3727-D385ADBE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7320E-42AB-0802-C96A-CD4FEE0A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26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CE7742-0478-3606-6A2C-6C7DD3DED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AB47FE-BF7A-099E-F176-BFEFC6D30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FA3C-7C67-6840-0937-A393DFD8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BDAC4-25D0-3C1E-1281-D3AC98EC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6523D-F8E9-029B-A419-8D3850E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538BB-ABDB-7954-1BC3-CBE74163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9AD91-D51A-4EED-564B-A86A7C59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ECA9C-1593-CEB2-563B-7C534FAF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A7F75A-59A0-E6D1-14B7-307E94A0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8E727-3FFC-CA47-5BC6-2EED7380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52B12-1A39-72F3-CD56-A8CCB210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37444E-E14C-1DD4-12BA-7FBA74B5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76848-8262-3F0D-A959-D34E5F62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0D4A8-E6DE-0077-36AD-1436E73E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08EF0-0943-582F-F0B5-40912C83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7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0C8D-DEB4-57FC-0897-64E83424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0500F-0755-D7B3-2CDE-01F315633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F6AC-EB19-0C67-9893-C3DC2BE6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621AE-FC9D-F018-9FA1-28AB5B74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264F1C-47B4-6FD0-313A-C2C7C537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E287DC-1618-BC3C-C950-522B768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E00CF-7685-935F-B701-09DC1F85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39F81-0BD8-E496-5C2F-5A3B55D2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07D50-40D6-B201-4117-199E839F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DF64BF-A4A5-D85E-D4C7-2579CC9DC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9EB9D3-B2EA-2F80-450B-E46BA1BA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C9D4C0-D73D-0CA6-E4C9-234D302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EBAD0D-C339-0F84-014F-B63C315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5D503F-B466-672E-9AC2-1EF0584F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9A66-0F07-A4B5-94D1-AD1FC6D4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2425F8-A327-1FFC-1648-F92B3F4A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622FB3-CFA2-8315-D11A-83276AD5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374D8A-AB62-C0B5-AA49-D33E772C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DFF908-1219-73D0-DE0D-A0167391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C36CE-3355-A45A-D167-2CAB1720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31408-D2A6-0A4F-8C4A-3B1B56E7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A93C-D1C8-55FC-2D34-8C8E0C48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3E824-862D-EFAA-23AD-D2B30943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4F2CA9-F7E4-C5B2-A4F3-7900FB09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B1F9B-45D6-9370-0307-C3FA61C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AF8C89-C675-EAE0-5B97-1211B53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DE769-2E64-CA6D-C2D4-3F5462EE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7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524FF-9A6E-6723-36BC-5EADD458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3611C-70F9-8228-CD1B-41C8D3864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C86367-0F94-FC9C-E31A-3E7AC780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4654D-F297-4A1E-5DB1-02D6935A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A24B2D-978D-268F-F533-17FA2FA6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F74CC-ACC1-D286-6D16-2EEC1230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3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5C02D7-B72B-705A-DB70-2BF7D784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B67AED-4669-B5AA-93CB-60BE29C5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DBCCD7-6795-CD61-8A39-C0F11EAF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3F9A-139A-4646-A32E-F905509EE665}" type="datetimeFigureOut">
              <a:rPr lang="pt-BR" smtClean="0"/>
              <a:t>08/06/2022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53B41-5BB4-B74F-1DBF-3167A657A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49BB1-440E-19D8-605D-916FA7D5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298E-0A2D-489C-9EDC-1A1A97C6D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2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A47A50-0B5D-72BF-51D2-EB5830DCA6D9}"/>
              </a:ext>
            </a:extLst>
          </p:cNvPr>
          <p:cNvSpPr txBox="1"/>
          <p:nvPr/>
        </p:nvSpPr>
        <p:spPr>
          <a:xfrm>
            <a:off x="2218266" y="2305615"/>
            <a:ext cx="7755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Bem vindo ao mapeamento de funções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Nessa apresentação vamos seguir o seguinte modelo:</a:t>
            </a:r>
          </a:p>
          <a:p>
            <a:pPr algn="ctr"/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79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admin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/usuario/: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id_usuario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6886219" y="283206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deletaUsuario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Deleta os dados do usuário pelo id.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244525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POST-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admin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login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3770483" y="283206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loginAdmin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Login, senha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Verifica se os dados informados existem e batem com algum </a:t>
            </a:r>
            <a:r>
              <a:rPr lang="pt-BR" dirty="0" err="1"/>
              <a:t>adm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(Não retorna nada, mas prende o id_usuario a session do </a:t>
            </a:r>
            <a:r>
              <a:rPr lang="pt-BR" dirty="0" err="1"/>
              <a:t>adm</a:t>
            </a:r>
            <a:r>
              <a:rPr lang="pt-BR" dirty="0"/>
              <a:t>)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4FBFCE0-3335-3603-9675-50C69CCD701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244621" y="1345345"/>
            <a:ext cx="3042357" cy="39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3C86DAC6-9699-C97B-AB29-522B208360AE}"/>
              </a:ext>
            </a:extLst>
          </p:cNvPr>
          <p:cNvSpPr/>
          <p:nvPr/>
        </p:nvSpPr>
        <p:spPr>
          <a:xfrm>
            <a:off x="5082821" y="1187300"/>
            <a:ext cx="1365955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0F0C6B-E09E-3393-4C1B-6918254B83D0}"/>
              </a:ext>
            </a:extLst>
          </p:cNvPr>
          <p:cNvSpPr/>
          <p:nvPr/>
        </p:nvSpPr>
        <p:spPr>
          <a:xfrm>
            <a:off x="7286978" y="1087668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verificaDadosLogin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E4A54C-5120-50C1-463C-C76A67C0A3EA}"/>
              </a:ext>
            </a:extLst>
          </p:cNvPr>
          <p:cNvSpPr/>
          <p:nvPr/>
        </p:nvSpPr>
        <p:spPr>
          <a:xfrm>
            <a:off x="7286977" y="1599598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Login, senha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EB993A-BB92-66E0-FBC0-B5C754C98E90}"/>
              </a:ext>
            </a:extLst>
          </p:cNvPr>
          <p:cNvSpPr/>
          <p:nvPr/>
        </p:nvSpPr>
        <p:spPr>
          <a:xfrm>
            <a:off x="7286978" y="2934890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Busca login e senha de um usuário, onde login = login e senha = senha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E13F45-E840-4328-E045-8E5895E4B4E2}"/>
              </a:ext>
            </a:extLst>
          </p:cNvPr>
          <p:cNvSpPr/>
          <p:nvPr/>
        </p:nvSpPr>
        <p:spPr>
          <a:xfrm>
            <a:off x="7286977" y="4488825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id_usuario, login, senha</a:t>
            </a:r>
          </a:p>
        </p:txBody>
      </p:sp>
      <p:sp>
        <p:nvSpPr>
          <p:cNvPr id="18" name="Raio 17">
            <a:extLst>
              <a:ext uri="{FF2B5EF4-FFF2-40B4-BE49-F238E27FC236}">
                <a16:creationId xmlns:a16="http://schemas.microsoft.com/office/drawing/2014/main" id="{AA7C277C-DCC7-DBCF-96B3-ECE8F0F8A0D7}"/>
              </a:ext>
            </a:extLst>
          </p:cNvPr>
          <p:cNvSpPr/>
          <p:nvPr/>
        </p:nvSpPr>
        <p:spPr>
          <a:xfrm>
            <a:off x="3594837" y="1063117"/>
            <a:ext cx="461366" cy="499786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6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POST-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admin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/usuario/criar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4868332" y="283206"/>
            <a:ext cx="360000" cy="3600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007556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verificaDadosCadastro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007556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userData</a:t>
            </a:r>
            <a:r>
              <a:rPr lang="pt-BR" dirty="0"/>
              <a:t>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007556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Busca todos os dados dos usuários que tiverem login=login ou email=email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007556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0, se encontrar alguma coisa.</a:t>
            </a:r>
          </a:p>
          <a:p>
            <a:pPr algn="ctr"/>
            <a:r>
              <a:rPr lang="pt-BR" dirty="0"/>
              <a:t>1, se n encontrar nada.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0F0C6B-E09E-3393-4C1B-6918254B83D0}"/>
              </a:ext>
            </a:extLst>
          </p:cNvPr>
          <p:cNvSpPr/>
          <p:nvPr/>
        </p:nvSpPr>
        <p:spPr>
          <a:xfrm>
            <a:off x="7286978" y="1087668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cadastraUsuario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E4A54C-5120-50C1-463C-C76A67C0A3EA}"/>
              </a:ext>
            </a:extLst>
          </p:cNvPr>
          <p:cNvSpPr/>
          <p:nvPr/>
        </p:nvSpPr>
        <p:spPr>
          <a:xfrm>
            <a:off x="7286977" y="1599598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userDados</a:t>
            </a:r>
            <a:r>
              <a:rPr lang="pt-BR" dirty="0"/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EB993A-BB92-66E0-FBC0-B5C754C98E90}"/>
              </a:ext>
            </a:extLst>
          </p:cNvPr>
          <p:cNvSpPr/>
          <p:nvPr/>
        </p:nvSpPr>
        <p:spPr>
          <a:xfrm>
            <a:off x="7286978" y="2934890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Chama a SP para inserir um novo usuário com os dados informados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E13F45-E840-4328-E045-8E5895E4B4E2}"/>
              </a:ext>
            </a:extLst>
          </p:cNvPr>
          <p:cNvSpPr/>
          <p:nvPr/>
        </p:nvSpPr>
        <p:spPr>
          <a:xfrm>
            <a:off x="728697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Retorna os dados do usuário inserido</a:t>
            </a:r>
          </a:p>
        </p:txBody>
      </p:sp>
      <p:sp>
        <p:nvSpPr>
          <p:cNvPr id="17" name="Raio 16">
            <a:extLst>
              <a:ext uri="{FF2B5EF4-FFF2-40B4-BE49-F238E27FC236}">
                <a16:creationId xmlns:a16="http://schemas.microsoft.com/office/drawing/2014/main" id="{513B004F-412D-916A-5226-631AD8AA6DCF}"/>
              </a:ext>
            </a:extLst>
          </p:cNvPr>
          <p:cNvSpPr/>
          <p:nvPr/>
        </p:nvSpPr>
        <p:spPr>
          <a:xfrm>
            <a:off x="5389770" y="283206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0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admin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/usuario/alterar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5214562" y="271917"/>
            <a:ext cx="360000" cy="3600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007556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verificaAlteracao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007556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userData</a:t>
            </a:r>
            <a:r>
              <a:rPr lang="pt-BR" dirty="0"/>
              <a:t>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007556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Busca todos os dados dos usuários que tiverem (login=login ou email=email)</a:t>
            </a:r>
          </a:p>
          <a:p>
            <a:pPr algn="ctr"/>
            <a:r>
              <a:rPr lang="pt-BR" dirty="0"/>
              <a:t>E id_usuario != id_usuario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007556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0, se encontrar alguma coisa.</a:t>
            </a:r>
          </a:p>
          <a:p>
            <a:pPr algn="ctr"/>
            <a:r>
              <a:rPr lang="pt-BR" dirty="0"/>
              <a:t>1, se n encontrar nada.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0F0C6B-E09E-3393-4C1B-6918254B83D0}"/>
              </a:ext>
            </a:extLst>
          </p:cNvPr>
          <p:cNvSpPr/>
          <p:nvPr/>
        </p:nvSpPr>
        <p:spPr>
          <a:xfrm>
            <a:off x="7286978" y="1087668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alteraUsuario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E4A54C-5120-50C1-463C-C76A67C0A3EA}"/>
              </a:ext>
            </a:extLst>
          </p:cNvPr>
          <p:cNvSpPr/>
          <p:nvPr/>
        </p:nvSpPr>
        <p:spPr>
          <a:xfrm>
            <a:off x="7286977" y="1599598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userDados</a:t>
            </a:r>
            <a:r>
              <a:rPr lang="pt-BR" dirty="0"/>
              <a:t>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EB993A-BB92-66E0-FBC0-B5C754C98E90}"/>
              </a:ext>
            </a:extLst>
          </p:cNvPr>
          <p:cNvSpPr/>
          <p:nvPr/>
        </p:nvSpPr>
        <p:spPr>
          <a:xfrm>
            <a:off x="7286978" y="2934890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Insere o novo usuario no banco com os dados informados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E13F45-E840-4328-E045-8E5895E4B4E2}"/>
              </a:ext>
            </a:extLst>
          </p:cNvPr>
          <p:cNvSpPr/>
          <p:nvPr/>
        </p:nvSpPr>
        <p:spPr>
          <a:xfrm>
            <a:off x="728697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17" name="Raio 16">
            <a:extLst>
              <a:ext uri="{FF2B5EF4-FFF2-40B4-BE49-F238E27FC236}">
                <a16:creationId xmlns:a16="http://schemas.microsoft.com/office/drawing/2014/main" id="{513B004F-412D-916A-5226-631AD8AA6DCF}"/>
              </a:ext>
            </a:extLst>
          </p:cNvPr>
          <p:cNvSpPr/>
          <p:nvPr/>
        </p:nvSpPr>
        <p:spPr>
          <a:xfrm>
            <a:off x="5736000" y="271917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9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AB5239-2739-AB6F-598E-B492D64D42C1}"/>
              </a:ext>
            </a:extLst>
          </p:cNvPr>
          <p:cNvSpPr/>
          <p:nvPr/>
        </p:nvSpPr>
        <p:spPr>
          <a:xfrm>
            <a:off x="1281289" y="2263422"/>
            <a:ext cx="9629422" cy="2331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tx1"/>
                </a:solidFill>
              </a:rPr>
              <a:t>Rotas site: usuario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Login, logout, dashboard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2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74F81C-EB3C-8089-AEAF-B792C5CF4887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nessa rota...</a:t>
            </a:r>
          </a:p>
        </p:txBody>
      </p:sp>
    </p:spTree>
    <p:extLst>
      <p:ext uri="{BB962C8B-B14F-4D97-AF65-F5344CB8AC3E}">
        <p14:creationId xmlns:p14="http://schemas.microsoft.com/office/powerpoint/2010/main" val="253738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/sair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74F81C-EB3C-8089-AEAF-B792C5CF4887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nessa rota...</a:t>
            </a:r>
          </a:p>
        </p:txBody>
      </p:sp>
    </p:spTree>
    <p:extLst>
      <p:ext uri="{BB962C8B-B14F-4D97-AF65-F5344CB8AC3E}">
        <p14:creationId xmlns:p14="http://schemas.microsoft.com/office/powerpoint/2010/main" val="150867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5714D9-2BF8-84C3-2DDE-F7C80E4CBFC8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por enquanto...</a:t>
            </a:r>
          </a:p>
        </p:txBody>
      </p:sp>
      <p:sp>
        <p:nvSpPr>
          <p:cNvPr id="6" name="Sol 5">
            <a:extLst>
              <a:ext uri="{FF2B5EF4-FFF2-40B4-BE49-F238E27FC236}">
                <a16:creationId xmlns:a16="http://schemas.microsoft.com/office/drawing/2014/main" id="{D99FF9FA-216B-CEE2-F841-C235DDFC73E1}"/>
              </a:ext>
            </a:extLst>
          </p:cNvPr>
          <p:cNvSpPr/>
          <p:nvPr/>
        </p:nvSpPr>
        <p:spPr>
          <a:xfrm>
            <a:off x="1930398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73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login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loginNormal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Login, senha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Verifica se os dados informados existem e estão certos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(não retorna nada, mas seta a session do usuario com seu id_usuario)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3D00794-5DE5-E155-60AE-E00CFB62470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44621" y="1345345"/>
            <a:ext cx="3042357" cy="39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906BF9-B404-9932-4E1F-315709D81D90}"/>
              </a:ext>
            </a:extLst>
          </p:cNvPr>
          <p:cNvSpPr/>
          <p:nvPr/>
        </p:nvSpPr>
        <p:spPr>
          <a:xfrm>
            <a:off x="5082821" y="1187300"/>
            <a:ext cx="1365955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37ABA3-B1DE-8993-D752-91D6F812FEA9}"/>
              </a:ext>
            </a:extLst>
          </p:cNvPr>
          <p:cNvSpPr/>
          <p:nvPr/>
        </p:nvSpPr>
        <p:spPr>
          <a:xfrm>
            <a:off x="7286978" y="1087668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verificaDadosLogin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A60E6F-5971-FF38-CB1F-5CEEFB7441CA}"/>
              </a:ext>
            </a:extLst>
          </p:cNvPr>
          <p:cNvSpPr/>
          <p:nvPr/>
        </p:nvSpPr>
        <p:spPr>
          <a:xfrm>
            <a:off x="7286976" y="1581793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Login, senha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DF06980-E752-2861-F463-E7E32F01AC50}"/>
              </a:ext>
            </a:extLst>
          </p:cNvPr>
          <p:cNvSpPr/>
          <p:nvPr/>
        </p:nvSpPr>
        <p:spPr>
          <a:xfrm>
            <a:off x="7286978" y="2934890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Busca login e senha de um usuário, onde login = login e senha = senha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9062B4A-B662-B9EA-AF7E-C2FA10009F20}"/>
              </a:ext>
            </a:extLst>
          </p:cNvPr>
          <p:cNvSpPr/>
          <p:nvPr/>
        </p:nvSpPr>
        <p:spPr>
          <a:xfrm>
            <a:off x="7286977" y="4488825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id_usuario, login, senha</a:t>
            </a:r>
          </a:p>
        </p:txBody>
      </p:sp>
      <p:sp>
        <p:nvSpPr>
          <p:cNvPr id="16" name="Raio 15">
            <a:extLst>
              <a:ext uri="{FF2B5EF4-FFF2-40B4-BE49-F238E27FC236}">
                <a16:creationId xmlns:a16="http://schemas.microsoft.com/office/drawing/2014/main" id="{1A84541F-86FB-E3B9-1A5A-4A9C9FB8B065}"/>
              </a:ext>
            </a:extLst>
          </p:cNvPr>
          <p:cNvSpPr/>
          <p:nvPr/>
        </p:nvSpPr>
        <p:spPr>
          <a:xfrm>
            <a:off x="3594837" y="1063117"/>
            <a:ext cx="461366" cy="499786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05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AB5239-2739-AB6F-598E-B492D64D42C1}"/>
              </a:ext>
            </a:extLst>
          </p:cNvPr>
          <p:cNvSpPr/>
          <p:nvPr/>
        </p:nvSpPr>
        <p:spPr>
          <a:xfrm>
            <a:off x="1281289" y="2263422"/>
            <a:ext cx="9629422" cy="2331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tx1"/>
                </a:solidFill>
              </a:rPr>
              <a:t>Rotas site: carteira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Conta, cartão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7A0F948A-5FFC-B3AD-7FB4-6D3F4ED62B95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Tipo - Rota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601B6B-0B47-A2C1-AE71-16768F0DFED7}"/>
              </a:ext>
            </a:extLst>
          </p:cNvPr>
          <p:cNvSpPr txBox="1"/>
          <p:nvPr/>
        </p:nvSpPr>
        <p:spPr>
          <a:xfrm>
            <a:off x="4532488" y="313720"/>
            <a:ext cx="68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slide representará uma rota     	Verde = GET     Laranja = post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290E2D-0BD8-6391-4232-24F4B07A515B}"/>
              </a:ext>
            </a:extLst>
          </p:cNvPr>
          <p:cNvSpPr/>
          <p:nvPr/>
        </p:nvSpPr>
        <p:spPr>
          <a:xfrm>
            <a:off x="485422" y="1072446"/>
            <a:ext cx="3714045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Classe::Função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FAA0AF-BF69-553E-C803-467B049B2148}"/>
              </a:ext>
            </a:extLst>
          </p:cNvPr>
          <p:cNvSpPr/>
          <p:nvPr/>
        </p:nvSpPr>
        <p:spPr>
          <a:xfrm>
            <a:off x="485421" y="1595665"/>
            <a:ext cx="3714045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Recebe:</a:t>
            </a:r>
          </a:p>
          <a:p>
            <a:pPr algn="ctr"/>
            <a:r>
              <a:rPr lang="pt-BR" dirty="0">
                <a:solidFill>
                  <a:schemeClr val="dk1"/>
                </a:solidFill>
              </a:rPr>
              <a:t>1,4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E3E49C-1950-81E9-F7CF-37ED5700B106}"/>
              </a:ext>
            </a:extLst>
          </p:cNvPr>
          <p:cNvSpPr/>
          <p:nvPr/>
        </p:nvSpPr>
        <p:spPr>
          <a:xfrm>
            <a:off x="485421" y="3149600"/>
            <a:ext cx="3714045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Operação:</a:t>
            </a:r>
          </a:p>
          <a:p>
            <a:pPr algn="ctr"/>
            <a:r>
              <a:rPr lang="pt-BR" dirty="0">
                <a:solidFill>
                  <a:schemeClr val="dk1"/>
                </a:solidFill>
              </a:rPr>
              <a:t>1 + 4 = 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E5CACB-64D8-1E53-978F-6DF23AB5CC97}"/>
              </a:ext>
            </a:extLst>
          </p:cNvPr>
          <p:cNvSpPr/>
          <p:nvPr/>
        </p:nvSpPr>
        <p:spPr>
          <a:xfrm>
            <a:off x="485421" y="4703534"/>
            <a:ext cx="3714045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return:</a:t>
            </a:r>
          </a:p>
          <a:p>
            <a:pPr algn="ctr"/>
            <a:r>
              <a:rPr lang="pt-BR" dirty="0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22AF9C-D46E-A72F-56A6-8453659E8923}"/>
              </a:ext>
            </a:extLst>
          </p:cNvPr>
          <p:cNvSpPr txBox="1"/>
          <p:nvPr/>
        </p:nvSpPr>
        <p:spPr>
          <a:xfrm>
            <a:off x="4865511" y="1143378"/>
            <a:ext cx="5937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função será tratada nesse modelo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ela recebe de quem chama 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ela faz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ela devolve pra quem ela chama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DDFF1AF-1566-BB61-18F3-0B7CF966CCBC}"/>
              </a:ext>
            </a:extLst>
          </p:cNvPr>
          <p:cNvCxnSpPr>
            <a:cxnSpLocks/>
          </p:cNvCxnSpPr>
          <p:nvPr/>
        </p:nvCxnSpPr>
        <p:spPr>
          <a:xfrm flipH="1" flipV="1">
            <a:off x="2901242" y="465679"/>
            <a:ext cx="1512714" cy="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1D0C91A-172D-8090-B9B5-000ECEDA51E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99467" y="1334055"/>
            <a:ext cx="666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42722AD-E0ED-8CE5-5F1C-6DD31695E22E}"/>
              </a:ext>
            </a:extLst>
          </p:cNvPr>
          <p:cNvCxnSpPr>
            <a:cxnSpLocks/>
          </p:cNvCxnSpPr>
          <p:nvPr/>
        </p:nvCxnSpPr>
        <p:spPr>
          <a:xfrm flipV="1">
            <a:off x="4199466" y="2134332"/>
            <a:ext cx="666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070138E-D2CF-BA1A-2A74-61A699034E0E}"/>
              </a:ext>
            </a:extLst>
          </p:cNvPr>
          <p:cNvCxnSpPr>
            <a:cxnSpLocks/>
          </p:cNvCxnSpPr>
          <p:nvPr/>
        </p:nvCxnSpPr>
        <p:spPr>
          <a:xfrm flipV="1">
            <a:off x="4199466" y="3762484"/>
            <a:ext cx="666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CB72730-5827-32AF-7B2C-75E60303AF5D}"/>
              </a:ext>
            </a:extLst>
          </p:cNvPr>
          <p:cNvCxnSpPr>
            <a:cxnSpLocks/>
          </p:cNvCxnSpPr>
          <p:nvPr/>
        </p:nvCxnSpPr>
        <p:spPr>
          <a:xfrm flipV="1">
            <a:off x="4199466" y="5433824"/>
            <a:ext cx="666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678ED0-E5B8-4D51-DED3-17D765ECE1E6}"/>
              </a:ext>
            </a:extLst>
          </p:cNvPr>
          <p:cNvSpPr txBox="1"/>
          <p:nvPr/>
        </p:nvSpPr>
        <p:spPr>
          <a:xfrm>
            <a:off x="7699022" y="2991556"/>
            <a:ext cx="3894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Rotas com várias funções ou funções que chamem outras funções serão especificadas em mais de um slide.</a:t>
            </a:r>
          </a:p>
          <a:p>
            <a:endParaRPr lang="pt-BR" dirty="0"/>
          </a:p>
          <a:p>
            <a:r>
              <a:rPr lang="pt-BR" dirty="0"/>
              <a:t>Então se atente aos títulos dos slides</a:t>
            </a:r>
          </a:p>
        </p:txBody>
      </p:sp>
    </p:spTree>
    <p:extLst>
      <p:ext uri="{BB962C8B-B14F-4D97-AF65-F5344CB8AC3E}">
        <p14:creationId xmlns:p14="http://schemas.microsoft.com/office/powerpoint/2010/main" val="361338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cartao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cartões do usuário.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r>
              <a:rPr lang="pt-BR" dirty="0"/>
              <a:t>, apelido, </a:t>
            </a:r>
            <a:r>
              <a:rPr lang="pt-BR" dirty="0" err="1"/>
              <a:t>tipo_cartao</a:t>
            </a:r>
            <a:r>
              <a:rPr lang="pt-BR" dirty="0"/>
              <a:t>, </a:t>
            </a:r>
            <a:r>
              <a:rPr lang="pt-BR" dirty="0" err="1"/>
              <a:t>vence_dia</a:t>
            </a:r>
            <a:r>
              <a:rPr lang="pt-BR" dirty="0"/>
              <a:t>, limite, </a:t>
            </a:r>
            <a:r>
              <a:rPr lang="pt-BR" dirty="0" err="1"/>
              <a:t>instituição.nome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2799643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0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cartao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/criar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instituições para </a:t>
            </a:r>
            <a:r>
              <a:rPr lang="pt-BR" dirty="0" err="1"/>
              <a:t>select</a:t>
            </a:r>
            <a:r>
              <a:rPr lang="pt-BR" dirty="0"/>
              <a:t> do form.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nome (instituição)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3544710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cartao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/criar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$_POST($dados)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instituição em </a:t>
            </a:r>
            <a:r>
              <a:rPr lang="pt-BR" dirty="0" err="1"/>
              <a:t>id_instituição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id_instituição</a:t>
            </a:r>
            <a:endParaRPr lang="pt-BR" dirty="0"/>
          </a:p>
          <a:p>
            <a:pPr algn="ctr"/>
            <a:r>
              <a:rPr lang="pt-BR" dirty="0"/>
              <a:t>Ou NULL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3680176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FF5008-CD2F-8277-7539-10472AA00BE2}"/>
              </a:ext>
            </a:extLst>
          </p:cNvPr>
          <p:cNvSpPr/>
          <p:nvPr/>
        </p:nvSpPr>
        <p:spPr>
          <a:xfrm>
            <a:off x="72418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72C215-CD17-4344-F0C2-6A0AD097738F}"/>
              </a:ext>
            </a:extLst>
          </p:cNvPr>
          <p:cNvSpPr/>
          <p:nvPr/>
        </p:nvSpPr>
        <p:spPr>
          <a:xfrm>
            <a:off x="72418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dadosCartao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id_usuario, 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0E581A-A78C-7262-8776-07B33C2D0E5E}"/>
              </a:ext>
            </a:extLst>
          </p:cNvPr>
          <p:cNvSpPr/>
          <p:nvPr/>
        </p:nvSpPr>
        <p:spPr>
          <a:xfrm>
            <a:off x="72418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Chama a SP que insere o novo cartão com os dados inseridos.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EFB176-971E-5182-44AA-82F1512E0D02}"/>
              </a:ext>
            </a:extLst>
          </p:cNvPr>
          <p:cNvSpPr/>
          <p:nvPr/>
        </p:nvSpPr>
        <p:spPr>
          <a:xfrm>
            <a:off x="72418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B932BE6B-872A-A5CD-5A09-999E3F21C513}"/>
              </a:ext>
            </a:extLst>
          </p:cNvPr>
          <p:cNvSpPr/>
          <p:nvPr/>
        </p:nvSpPr>
        <p:spPr>
          <a:xfrm>
            <a:off x="10172533" y="1144730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9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cartao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/: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id_cartao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316551" y="218756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756B23-DE08-F796-EB2D-849D64735758}"/>
              </a:ext>
            </a:extLst>
          </p:cNvPr>
          <p:cNvSpPr/>
          <p:nvPr/>
        </p:nvSpPr>
        <p:spPr>
          <a:xfrm>
            <a:off x="417688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carregaDadosCartao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312D8B-8FE6-472E-814A-E45BD2217D91}"/>
              </a:ext>
            </a:extLst>
          </p:cNvPr>
          <p:cNvSpPr/>
          <p:nvPr/>
        </p:nvSpPr>
        <p:spPr>
          <a:xfrm>
            <a:off x="417687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214E88-6D25-4FD5-284E-A6B079BC4DDF}"/>
              </a:ext>
            </a:extLst>
          </p:cNvPr>
          <p:cNvSpPr/>
          <p:nvPr/>
        </p:nvSpPr>
        <p:spPr>
          <a:xfrm>
            <a:off x="417688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Carrega dados do cartão para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D22FFA-E598-2CE0-4167-00D0E1B71D47}"/>
              </a:ext>
            </a:extLst>
          </p:cNvPr>
          <p:cNvSpPr/>
          <p:nvPr/>
        </p:nvSpPr>
        <p:spPr>
          <a:xfrm>
            <a:off x="41768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r>
              <a:rPr lang="pt-BR" dirty="0"/>
              <a:t>, apelido, </a:t>
            </a:r>
            <a:r>
              <a:rPr lang="pt-BR" dirty="0" err="1"/>
              <a:t>tipo_cartao</a:t>
            </a:r>
            <a:r>
              <a:rPr lang="pt-BR" dirty="0"/>
              <a:t>, </a:t>
            </a:r>
            <a:r>
              <a:rPr lang="pt-BR" dirty="0" err="1"/>
              <a:t>vence_dia</a:t>
            </a:r>
            <a:r>
              <a:rPr lang="pt-BR" dirty="0"/>
              <a:t>, limite, 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846E56C-E542-A8A4-FA57-8C65FA62CC0A}"/>
              </a:ext>
            </a:extLst>
          </p:cNvPr>
          <p:cNvSpPr/>
          <p:nvPr/>
        </p:nvSpPr>
        <p:spPr>
          <a:xfrm>
            <a:off x="7710311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1E2D11-B4E4-E221-7D02-483A9D85AB27}"/>
              </a:ext>
            </a:extLst>
          </p:cNvPr>
          <p:cNvSpPr/>
          <p:nvPr/>
        </p:nvSpPr>
        <p:spPr>
          <a:xfrm>
            <a:off x="7710310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73FB11-B497-9C39-10A7-CFA719C3DDF8}"/>
              </a:ext>
            </a:extLst>
          </p:cNvPr>
          <p:cNvSpPr/>
          <p:nvPr/>
        </p:nvSpPr>
        <p:spPr>
          <a:xfrm>
            <a:off x="7710311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instituições para </a:t>
            </a:r>
            <a:r>
              <a:rPr lang="pt-BR" dirty="0" err="1"/>
              <a:t>select</a:t>
            </a:r>
            <a:r>
              <a:rPr lang="pt-BR" dirty="0"/>
              <a:t> do form.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C09940C-297C-E6E6-8226-4431DCCEE925}"/>
              </a:ext>
            </a:extLst>
          </p:cNvPr>
          <p:cNvSpPr/>
          <p:nvPr/>
        </p:nvSpPr>
        <p:spPr>
          <a:xfrm>
            <a:off x="7710310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nome (instituição)</a:t>
            </a:r>
          </a:p>
        </p:txBody>
      </p:sp>
    </p:spTree>
    <p:extLst>
      <p:ext uri="{BB962C8B-B14F-4D97-AF65-F5344CB8AC3E}">
        <p14:creationId xmlns:p14="http://schemas.microsoft.com/office/powerpoint/2010/main" val="400279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cartao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/alterar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086576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794FCB-71FC-0048-C161-48824DDD4031}"/>
              </a:ext>
            </a:extLst>
          </p:cNvPr>
          <p:cNvSpPr/>
          <p:nvPr/>
        </p:nvSpPr>
        <p:spPr>
          <a:xfrm>
            <a:off x="7727245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882E6A-2F54-AB4A-4C4B-F04C3F2DAC06}"/>
              </a:ext>
            </a:extLst>
          </p:cNvPr>
          <p:cNvSpPr/>
          <p:nvPr/>
        </p:nvSpPr>
        <p:spPr>
          <a:xfrm>
            <a:off x="7727244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dadoscartao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124951E-5B47-012E-5069-ECEB771E1D20}"/>
              </a:ext>
            </a:extLst>
          </p:cNvPr>
          <p:cNvSpPr/>
          <p:nvPr/>
        </p:nvSpPr>
        <p:spPr>
          <a:xfrm>
            <a:off x="7727245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os dados do cartão específico.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F94EEF-4F44-B2DA-44B2-8AAAB7EC353D}"/>
              </a:ext>
            </a:extLst>
          </p:cNvPr>
          <p:cNvSpPr/>
          <p:nvPr/>
        </p:nvSpPr>
        <p:spPr>
          <a:xfrm>
            <a:off x="7727244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756B23-DE08-F796-EB2D-849D64735758}"/>
              </a:ext>
            </a:extLst>
          </p:cNvPr>
          <p:cNvSpPr/>
          <p:nvPr/>
        </p:nvSpPr>
        <p:spPr>
          <a:xfrm>
            <a:off x="417688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312D8B-8FE6-472E-814A-E45BD2217D91}"/>
              </a:ext>
            </a:extLst>
          </p:cNvPr>
          <p:cNvSpPr/>
          <p:nvPr/>
        </p:nvSpPr>
        <p:spPr>
          <a:xfrm>
            <a:off x="417687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$_POST($dados)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214E88-6D25-4FD5-284E-A6B079BC4DDF}"/>
              </a:ext>
            </a:extLst>
          </p:cNvPr>
          <p:cNvSpPr/>
          <p:nvPr/>
        </p:nvSpPr>
        <p:spPr>
          <a:xfrm>
            <a:off x="417688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instituição em </a:t>
            </a:r>
            <a:r>
              <a:rPr lang="pt-BR" dirty="0" err="1"/>
              <a:t>id_instituição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D22FFA-E598-2CE0-4167-00D0E1B71D47}"/>
              </a:ext>
            </a:extLst>
          </p:cNvPr>
          <p:cNvSpPr/>
          <p:nvPr/>
        </p:nvSpPr>
        <p:spPr>
          <a:xfrm>
            <a:off x="41768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id_instituição</a:t>
            </a:r>
            <a:endParaRPr lang="pt-BR" dirty="0"/>
          </a:p>
          <a:p>
            <a:pPr algn="ctr"/>
            <a:r>
              <a:rPr lang="pt-BR" dirty="0"/>
              <a:t>Ou NULL</a:t>
            </a:r>
          </a:p>
        </p:txBody>
      </p:sp>
      <p:sp>
        <p:nvSpPr>
          <p:cNvPr id="23" name="Raio 22">
            <a:extLst>
              <a:ext uri="{FF2B5EF4-FFF2-40B4-BE49-F238E27FC236}">
                <a16:creationId xmlns:a16="http://schemas.microsoft.com/office/drawing/2014/main" id="{32E81396-57B8-7156-0734-A5BF3EFBA9A1}"/>
              </a:ext>
            </a:extLst>
          </p:cNvPr>
          <p:cNvSpPr/>
          <p:nvPr/>
        </p:nvSpPr>
        <p:spPr>
          <a:xfrm>
            <a:off x="4799022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61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cartao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/: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id_cartao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deletaCartao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Delete os dados do cartão especificado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nome (instituição)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429954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91576408-5514-8841-421E-65BEEFA988CA}"/>
              </a:ext>
            </a:extLst>
          </p:cNvPr>
          <p:cNvSpPr/>
          <p:nvPr/>
        </p:nvSpPr>
        <p:spPr>
          <a:xfrm>
            <a:off x="6095998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3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/conta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conta do usuário.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r>
              <a:rPr lang="pt-BR" dirty="0"/>
              <a:t>, apelido, </a:t>
            </a:r>
            <a:r>
              <a:rPr lang="pt-BR" dirty="0" err="1"/>
              <a:t>tipo_conta</a:t>
            </a:r>
            <a:r>
              <a:rPr lang="pt-BR" dirty="0"/>
              <a:t>, saldo, </a:t>
            </a:r>
            <a:r>
              <a:rPr lang="pt-BR" dirty="0" err="1"/>
              <a:t>instituição.nome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2799643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0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/conta/criar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instituições para </a:t>
            </a:r>
            <a:r>
              <a:rPr lang="pt-BR" dirty="0" err="1"/>
              <a:t>select</a:t>
            </a:r>
            <a:r>
              <a:rPr lang="pt-BR" dirty="0"/>
              <a:t> do form.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536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3544710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77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/conta/criar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$_POST($dados)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instituição em </a:t>
            </a:r>
            <a:r>
              <a:rPr lang="pt-BR" dirty="0" err="1"/>
              <a:t>id_instituição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id_instituição</a:t>
            </a:r>
            <a:endParaRPr lang="pt-BR" dirty="0"/>
          </a:p>
          <a:p>
            <a:pPr algn="ctr"/>
            <a:r>
              <a:rPr lang="pt-BR" dirty="0"/>
              <a:t>Ou NULL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3680176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FF5008-CD2F-8277-7539-10472AA00BE2}"/>
              </a:ext>
            </a:extLst>
          </p:cNvPr>
          <p:cNvSpPr/>
          <p:nvPr/>
        </p:nvSpPr>
        <p:spPr>
          <a:xfrm>
            <a:off x="72418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72C215-CD17-4344-F0C2-6A0AD097738F}"/>
              </a:ext>
            </a:extLst>
          </p:cNvPr>
          <p:cNvSpPr/>
          <p:nvPr/>
        </p:nvSpPr>
        <p:spPr>
          <a:xfrm>
            <a:off x="72418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dadosConta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id_usuario, 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0E581A-A78C-7262-8776-07B33C2D0E5E}"/>
              </a:ext>
            </a:extLst>
          </p:cNvPr>
          <p:cNvSpPr/>
          <p:nvPr/>
        </p:nvSpPr>
        <p:spPr>
          <a:xfrm>
            <a:off x="72418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Chama a SP que insere a nova conta com os dados inseridos.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EFB176-971E-5182-44AA-82F1512E0D02}"/>
              </a:ext>
            </a:extLst>
          </p:cNvPr>
          <p:cNvSpPr/>
          <p:nvPr/>
        </p:nvSpPr>
        <p:spPr>
          <a:xfrm>
            <a:off x="72418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Dados da conta criada</a:t>
            </a:r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B932BE6B-872A-A5CD-5A09-999E3F21C513}"/>
              </a:ext>
            </a:extLst>
          </p:cNvPr>
          <p:cNvSpPr/>
          <p:nvPr/>
        </p:nvSpPr>
        <p:spPr>
          <a:xfrm>
            <a:off x="10172533" y="1144730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129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/conta/: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id_conta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316551" y="218756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756B23-DE08-F796-EB2D-849D64735758}"/>
              </a:ext>
            </a:extLst>
          </p:cNvPr>
          <p:cNvSpPr/>
          <p:nvPr/>
        </p:nvSpPr>
        <p:spPr>
          <a:xfrm>
            <a:off x="417688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carregaDadosConta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312D8B-8FE6-472E-814A-E45BD2217D91}"/>
              </a:ext>
            </a:extLst>
          </p:cNvPr>
          <p:cNvSpPr/>
          <p:nvPr/>
        </p:nvSpPr>
        <p:spPr>
          <a:xfrm>
            <a:off x="417687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214E88-6D25-4FD5-284E-A6B079BC4DDF}"/>
              </a:ext>
            </a:extLst>
          </p:cNvPr>
          <p:cNvSpPr/>
          <p:nvPr/>
        </p:nvSpPr>
        <p:spPr>
          <a:xfrm>
            <a:off x="417688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Carrega dados da conta para o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D22FFA-E598-2CE0-4167-00D0E1B71D47}"/>
              </a:ext>
            </a:extLst>
          </p:cNvPr>
          <p:cNvSpPr/>
          <p:nvPr/>
        </p:nvSpPr>
        <p:spPr>
          <a:xfrm>
            <a:off x="41768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r>
              <a:rPr lang="pt-BR" dirty="0"/>
              <a:t>, apelido, </a:t>
            </a:r>
            <a:r>
              <a:rPr lang="pt-BR" dirty="0" err="1"/>
              <a:t>tipo_conta</a:t>
            </a:r>
            <a:r>
              <a:rPr lang="pt-BR" dirty="0"/>
              <a:t>, saldo, 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846E56C-E542-A8A4-FA57-8C65FA62CC0A}"/>
              </a:ext>
            </a:extLst>
          </p:cNvPr>
          <p:cNvSpPr/>
          <p:nvPr/>
        </p:nvSpPr>
        <p:spPr>
          <a:xfrm>
            <a:off x="7710311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1E2D11-B4E4-E221-7D02-483A9D85AB27}"/>
              </a:ext>
            </a:extLst>
          </p:cNvPr>
          <p:cNvSpPr/>
          <p:nvPr/>
        </p:nvSpPr>
        <p:spPr>
          <a:xfrm>
            <a:off x="7710310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673FB11-B497-9C39-10A7-CFA719C3DDF8}"/>
              </a:ext>
            </a:extLst>
          </p:cNvPr>
          <p:cNvSpPr/>
          <p:nvPr/>
        </p:nvSpPr>
        <p:spPr>
          <a:xfrm>
            <a:off x="7710311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instituições para </a:t>
            </a:r>
            <a:r>
              <a:rPr lang="pt-BR" dirty="0" err="1"/>
              <a:t>select</a:t>
            </a:r>
            <a:r>
              <a:rPr lang="pt-BR" dirty="0"/>
              <a:t> do form.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C09940C-297C-E6E6-8226-4431DCCEE925}"/>
              </a:ext>
            </a:extLst>
          </p:cNvPr>
          <p:cNvSpPr/>
          <p:nvPr/>
        </p:nvSpPr>
        <p:spPr>
          <a:xfrm>
            <a:off x="7710310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nome (instituição)</a:t>
            </a:r>
          </a:p>
        </p:txBody>
      </p:sp>
    </p:spTree>
    <p:extLst>
      <p:ext uri="{BB962C8B-B14F-4D97-AF65-F5344CB8AC3E}">
        <p14:creationId xmlns:p14="http://schemas.microsoft.com/office/powerpoint/2010/main" val="137691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B6144D-531F-F539-7745-BA3841055F63}"/>
              </a:ext>
            </a:extLst>
          </p:cNvPr>
          <p:cNvSpPr txBox="1"/>
          <p:nvPr/>
        </p:nvSpPr>
        <p:spPr>
          <a:xfrm>
            <a:off x="191911" y="237067"/>
            <a:ext cx="1162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3 funções que se repetem quase toda hora, por isso elas vão se tornar símbolos que serão presentes nos slides das rotas que as chamam: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73EF6FA-A764-765C-4DA8-1A0363CEA3EE}"/>
              </a:ext>
            </a:extLst>
          </p:cNvPr>
          <p:cNvSpPr/>
          <p:nvPr/>
        </p:nvSpPr>
        <p:spPr>
          <a:xfrm>
            <a:off x="485423" y="1072446"/>
            <a:ext cx="348826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verifyLoginAdmin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4C5519-3891-51C1-D3FD-8A9A60B996CF}"/>
              </a:ext>
            </a:extLst>
          </p:cNvPr>
          <p:cNvSpPr/>
          <p:nvPr/>
        </p:nvSpPr>
        <p:spPr>
          <a:xfrm>
            <a:off x="485422" y="1595665"/>
            <a:ext cx="3488268" cy="88789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0F81CB-0653-00B5-82DD-2053FF8C3925}"/>
              </a:ext>
            </a:extLst>
          </p:cNvPr>
          <p:cNvSpPr/>
          <p:nvPr/>
        </p:nvSpPr>
        <p:spPr>
          <a:xfrm>
            <a:off x="485422" y="2445534"/>
            <a:ext cx="348826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Verifica se existe uma session no usuário e se ela é de admin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AA2C83-63A3-A6F6-5A42-81B49136D9D4}"/>
              </a:ext>
            </a:extLst>
          </p:cNvPr>
          <p:cNvSpPr/>
          <p:nvPr/>
        </p:nvSpPr>
        <p:spPr>
          <a:xfrm>
            <a:off x="485421" y="3999469"/>
            <a:ext cx="348826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EC4AEC3D-EFFE-AFF5-7A5E-4A41CD7C2542}"/>
              </a:ext>
            </a:extLst>
          </p:cNvPr>
          <p:cNvSpPr/>
          <p:nvPr/>
        </p:nvSpPr>
        <p:spPr>
          <a:xfrm>
            <a:off x="812800" y="1119313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682FDD-91D5-CBD8-FF96-969F32AA0EAC}"/>
              </a:ext>
            </a:extLst>
          </p:cNvPr>
          <p:cNvSpPr/>
          <p:nvPr/>
        </p:nvSpPr>
        <p:spPr>
          <a:xfrm>
            <a:off x="4301067" y="1072445"/>
            <a:ext cx="3330223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verifyLogin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C48CC1-CC05-F544-E1F3-380E3184DC00}"/>
              </a:ext>
            </a:extLst>
          </p:cNvPr>
          <p:cNvSpPr/>
          <p:nvPr/>
        </p:nvSpPr>
        <p:spPr>
          <a:xfrm>
            <a:off x="4301066" y="1595664"/>
            <a:ext cx="3330223" cy="88789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8FE257-F561-6C18-4B58-B0C110614963}"/>
              </a:ext>
            </a:extLst>
          </p:cNvPr>
          <p:cNvSpPr/>
          <p:nvPr/>
        </p:nvSpPr>
        <p:spPr>
          <a:xfrm>
            <a:off x="4301066" y="2445533"/>
            <a:ext cx="3330223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Verifica se existe uma session no usuário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1185AB-F1B0-54AE-1424-94B31F2F73AA}"/>
              </a:ext>
            </a:extLst>
          </p:cNvPr>
          <p:cNvSpPr/>
          <p:nvPr/>
        </p:nvSpPr>
        <p:spPr>
          <a:xfrm>
            <a:off x="4301065" y="3999468"/>
            <a:ext cx="3330223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3" name="Sol 12">
            <a:extLst>
              <a:ext uri="{FF2B5EF4-FFF2-40B4-BE49-F238E27FC236}">
                <a16:creationId xmlns:a16="http://schemas.microsoft.com/office/drawing/2014/main" id="{5EC56B1B-3C92-E91B-C479-828C7CA446B9}"/>
              </a:ext>
            </a:extLst>
          </p:cNvPr>
          <p:cNvSpPr/>
          <p:nvPr/>
        </p:nvSpPr>
        <p:spPr>
          <a:xfrm>
            <a:off x="4538132" y="1072444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0299D2-7A1C-C324-0019-CB0680B0A562}"/>
              </a:ext>
            </a:extLst>
          </p:cNvPr>
          <p:cNvSpPr/>
          <p:nvPr/>
        </p:nvSpPr>
        <p:spPr>
          <a:xfrm>
            <a:off x="8218315" y="1072444"/>
            <a:ext cx="3330223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mostraMensagem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E3413A-A3DE-9BA3-E15D-6C57D751E528}"/>
              </a:ext>
            </a:extLst>
          </p:cNvPr>
          <p:cNvSpPr/>
          <p:nvPr/>
        </p:nvSpPr>
        <p:spPr>
          <a:xfrm>
            <a:off x="8218314" y="1595663"/>
            <a:ext cx="3330223" cy="88789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‘mensagem’, ‘rota’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DD57EE-241A-5F2A-5F7F-F6C73786CCE9}"/>
              </a:ext>
            </a:extLst>
          </p:cNvPr>
          <p:cNvSpPr/>
          <p:nvPr/>
        </p:nvSpPr>
        <p:spPr>
          <a:xfrm>
            <a:off x="8218314" y="2445532"/>
            <a:ext cx="3330223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Mostra a mensagem para o usuário e o redireciona para a rota escolhida.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8CEB49-18D4-5B62-336F-94C8328F3BF9}"/>
              </a:ext>
            </a:extLst>
          </p:cNvPr>
          <p:cNvSpPr/>
          <p:nvPr/>
        </p:nvSpPr>
        <p:spPr>
          <a:xfrm>
            <a:off x="8218313" y="3999467"/>
            <a:ext cx="3330223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20" name="Raio 19">
            <a:extLst>
              <a:ext uri="{FF2B5EF4-FFF2-40B4-BE49-F238E27FC236}">
                <a16:creationId xmlns:a16="http://schemas.microsoft.com/office/drawing/2014/main" id="{F019B0B9-0D96-F063-E511-8F8D7ED6DD52}"/>
              </a:ext>
            </a:extLst>
          </p:cNvPr>
          <p:cNvSpPr/>
          <p:nvPr/>
        </p:nvSpPr>
        <p:spPr>
          <a:xfrm>
            <a:off x="8377834" y="1095879"/>
            <a:ext cx="372533" cy="476349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/conta/alterar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086576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794FCB-71FC-0048-C161-48824DDD4031}"/>
              </a:ext>
            </a:extLst>
          </p:cNvPr>
          <p:cNvSpPr/>
          <p:nvPr/>
        </p:nvSpPr>
        <p:spPr>
          <a:xfrm>
            <a:off x="7727245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882E6A-2F54-AB4A-4C4B-F04C3F2DAC06}"/>
              </a:ext>
            </a:extLst>
          </p:cNvPr>
          <p:cNvSpPr/>
          <p:nvPr/>
        </p:nvSpPr>
        <p:spPr>
          <a:xfrm>
            <a:off x="7727244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dadosConta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id_instituicao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124951E-5B47-012E-5069-ECEB771E1D20}"/>
              </a:ext>
            </a:extLst>
          </p:cNvPr>
          <p:cNvSpPr/>
          <p:nvPr/>
        </p:nvSpPr>
        <p:spPr>
          <a:xfrm>
            <a:off x="7727245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os dados da conta específica.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F94EEF-4F44-B2DA-44B2-8AAAB7EC353D}"/>
              </a:ext>
            </a:extLst>
          </p:cNvPr>
          <p:cNvSpPr/>
          <p:nvPr/>
        </p:nvSpPr>
        <p:spPr>
          <a:xfrm>
            <a:off x="7727244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2756B23-DE08-F796-EB2D-849D64735758}"/>
              </a:ext>
            </a:extLst>
          </p:cNvPr>
          <p:cNvSpPr/>
          <p:nvPr/>
        </p:nvSpPr>
        <p:spPr>
          <a:xfrm>
            <a:off x="417688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buscaInstituicao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312D8B-8FE6-472E-814A-E45BD2217D91}"/>
              </a:ext>
            </a:extLst>
          </p:cNvPr>
          <p:cNvSpPr/>
          <p:nvPr/>
        </p:nvSpPr>
        <p:spPr>
          <a:xfrm>
            <a:off x="417687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$_POST($dados)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214E88-6D25-4FD5-284E-A6B079BC4DDF}"/>
              </a:ext>
            </a:extLst>
          </p:cNvPr>
          <p:cNvSpPr/>
          <p:nvPr/>
        </p:nvSpPr>
        <p:spPr>
          <a:xfrm>
            <a:off x="417688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instituição em </a:t>
            </a:r>
            <a:r>
              <a:rPr lang="pt-BR" dirty="0" err="1"/>
              <a:t>id_instituição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D22FFA-E598-2CE0-4167-00D0E1B71D47}"/>
              </a:ext>
            </a:extLst>
          </p:cNvPr>
          <p:cNvSpPr/>
          <p:nvPr/>
        </p:nvSpPr>
        <p:spPr>
          <a:xfrm>
            <a:off x="417687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id_instituição</a:t>
            </a:r>
            <a:endParaRPr lang="pt-BR" dirty="0"/>
          </a:p>
          <a:p>
            <a:pPr algn="ctr"/>
            <a:r>
              <a:rPr lang="pt-BR" dirty="0"/>
              <a:t>Ou NULL</a:t>
            </a:r>
          </a:p>
        </p:txBody>
      </p:sp>
      <p:sp>
        <p:nvSpPr>
          <p:cNvPr id="23" name="Raio 22">
            <a:extLst>
              <a:ext uri="{FF2B5EF4-FFF2-40B4-BE49-F238E27FC236}">
                <a16:creationId xmlns:a16="http://schemas.microsoft.com/office/drawing/2014/main" id="{32E81396-57B8-7156-0734-A5BF3EFBA9A1}"/>
              </a:ext>
            </a:extLst>
          </p:cNvPr>
          <p:cNvSpPr/>
          <p:nvPr/>
        </p:nvSpPr>
        <p:spPr>
          <a:xfrm>
            <a:off x="4799022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1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/conta/: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id_conta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delete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Carteira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deletaCartao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Delete os dados da conta especificada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0" y="448536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endParaRPr lang="pt-BR" u="sng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429954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aio 10">
            <a:extLst>
              <a:ext uri="{FF2B5EF4-FFF2-40B4-BE49-F238E27FC236}">
                <a16:creationId xmlns:a16="http://schemas.microsoft.com/office/drawing/2014/main" id="{91576408-5514-8841-421E-65BEEFA988CA}"/>
              </a:ext>
            </a:extLst>
          </p:cNvPr>
          <p:cNvSpPr/>
          <p:nvPr/>
        </p:nvSpPr>
        <p:spPr>
          <a:xfrm>
            <a:off x="6095998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7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AB5239-2739-AB6F-598E-B492D64D42C1}"/>
              </a:ext>
            </a:extLst>
          </p:cNvPr>
          <p:cNvSpPr/>
          <p:nvPr/>
        </p:nvSpPr>
        <p:spPr>
          <a:xfrm>
            <a:off x="1281289" y="2263422"/>
            <a:ext cx="9629422" cy="2331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tx1"/>
                </a:solidFill>
              </a:rPr>
              <a:t>Rotas site: Lançamentos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Histórico, receita, despesa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10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historico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listaLancamentos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</a:t>
            </a:r>
            <a:r>
              <a:rPr lang="pt-BR" dirty="0" err="1"/>
              <a:t>lancamentos</a:t>
            </a:r>
            <a:r>
              <a:rPr lang="pt-BR" dirty="0"/>
              <a:t> do usuário.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descricao_lançamento</a:t>
            </a:r>
            <a:r>
              <a:rPr lang="pt-BR" dirty="0"/>
              <a:t>, </a:t>
            </a:r>
            <a:r>
              <a:rPr lang="pt-BR" dirty="0" err="1"/>
              <a:t>tipo_lançamento</a:t>
            </a:r>
            <a:r>
              <a:rPr lang="pt-BR" dirty="0"/>
              <a:t>, valor, </a:t>
            </a:r>
            <a:r>
              <a:rPr lang="pt-BR" dirty="0" err="1"/>
              <a:t>categoria.descrição</a:t>
            </a:r>
            <a:r>
              <a:rPr lang="pt-BR" dirty="0"/>
              <a:t>, </a:t>
            </a:r>
            <a:r>
              <a:rPr lang="pt-BR" dirty="0" err="1"/>
              <a:t>data_lançamento</a:t>
            </a:r>
            <a:r>
              <a:rPr lang="pt-BR" dirty="0"/>
              <a:t>, </a:t>
            </a:r>
            <a:r>
              <a:rPr lang="pt-BR" dirty="0" err="1"/>
              <a:t>contaOUcartao</a:t>
            </a:r>
            <a:r>
              <a:rPr lang="pt-BR" dirty="0"/>
              <a:t>, parcelas, </a:t>
            </a:r>
            <a:r>
              <a:rPr lang="pt-BR" dirty="0" err="1"/>
              <a:t>frequencia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955821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39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/despesa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955821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183627-3ACF-D976-2B4A-4A1435960F3E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por enquanto...</a:t>
            </a:r>
          </a:p>
        </p:txBody>
      </p:sp>
    </p:spTree>
    <p:extLst>
      <p:ext uri="{BB962C8B-B14F-4D97-AF65-F5344CB8AC3E}">
        <p14:creationId xmlns:p14="http://schemas.microsoft.com/office/powerpoint/2010/main" val="371549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/despesa/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listaCategoria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categorias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categoria.descricao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8547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532A9-80B3-204F-9B3E-3358E11C317F}"/>
              </a:ext>
            </a:extLst>
          </p:cNvPr>
          <p:cNvSpPr/>
          <p:nvPr/>
        </p:nvSpPr>
        <p:spPr>
          <a:xfrm>
            <a:off x="585476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06B28F-61EA-E75B-635F-454135BEA884}"/>
              </a:ext>
            </a:extLst>
          </p:cNvPr>
          <p:cNvSpPr/>
          <p:nvPr/>
        </p:nvSpPr>
        <p:spPr>
          <a:xfrm>
            <a:off x="585476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B0FBC-6DB6-FE9D-C91E-81EDFEA58FE8}"/>
              </a:ext>
            </a:extLst>
          </p:cNvPr>
          <p:cNvSpPr/>
          <p:nvPr/>
        </p:nvSpPr>
        <p:spPr>
          <a:xfrm>
            <a:off x="585476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contas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CD4263-537F-7BD7-2682-9371EF8E9D85}"/>
              </a:ext>
            </a:extLst>
          </p:cNvPr>
          <p:cNvSpPr/>
          <p:nvPr/>
        </p:nvSpPr>
        <p:spPr>
          <a:xfrm>
            <a:off x="585476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Conta.apelido</a:t>
            </a:r>
            <a:endParaRPr lang="pt-BR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B45ED4A-E1FD-83F1-DFA0-C5645D7B1342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592928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/despesa/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cartões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Cartao.apelido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8547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532A9-80B3-204F-9B3E-3358E11C317F}"/>
              </a:ext>
            </a:extLst>
          </p:cNvPr>
          <p:cNvSpPr/>
          <p:nvPr/>
        </p:nvSpPr>
        <p:spPr>
          <a:xfrm>
            <a:off x="7390051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listaTipoReceita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06B28F-61EA-E75B-635F-454135BEA884}"/>
              </a:ext>
            </a:extLst>
          </p:cNvPr>
          <p:cNvSpPr/>
          <p:nvPr/>
        </p:nvSpPr>
        <p:spPr>
          <a:xfrm>
            <a:off x="7390050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B0FBC-6DB6-FE9D-C91E-81EDFEA58FE8}"/>
              </a:ext>
            </a:extLst>
          </p:cNvPr>
          <p:cNvSpPr/>
          <p:nvPr/>
        </p:nvSpPr>
        <p:spPr>
          <a:xfrm>
            <a:off x="7390051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tipos de receita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CD4263-537F-7BD7-2682-9371EF8E9D85}"/>
              </a:ext>
            </a:extLst>
          </p:cNvPr>
          <p:cNvSpPr/>
          <p:nvPr/>
        </p:nvSpPr>
        <p:spPr>
          <a:xfrm>
            <a:off x="7390050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Descricão</a:t>
            </a:r>
            <a:r>
              <a:rPr lang="pt-BR" dirty="0"/>
              <a:t>, onde </a:t>
            </a:r>
            <a:r>
              <a:rPr lang="pt-BR" dirty="0" err="1"/>
              <a:t>id_tipo_lançamento</a:t>
            </a:r>
            <a:r>
              <a:rPr lang="pt-BR" dirty="0"/>
              <a:t> &gt; 3</a:t>
            </a:r>
          </a:p>
        </p:txBody>
      </p:sp>
    </p:spTree>
    <p:extLst>
      <p:ext uri="{BB962C8B-B14F-4D97-AF65-F5344CB8AC3E}">
        <p14:creationId xmlns:p14="http://schemas.microsoft.com/office/powerpoint/2010/main" val="2312243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descricao_conta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conta em </a:t>
            </a:r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095998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6762043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740399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740398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descricao_cartao</a:t>
            </a:r>
            <a:r>
              <a:rPr lang="pt-BR" dirty="0"/>
              <a:t>, 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740399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do cartão em </a:t>
            </a:r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740398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37115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buscaCategoria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descricao_categoria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categoria em </a:t>
            </a:r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095998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6762043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6920089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criaLancamentoUnico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6920088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dados_lançamento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array_id</a:t>
            </a:r>
            <a:r>
              <a:rPr lang="pt-BR" dirty="0"/>
              <a:t>(</a:t>
            </a:r>
            <a:r>
              <a:rPr lang="pt-BR" dirty="0" err="1"/>
              <a:t>id_conta,id_cartao,id_categoria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6920089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um novo lançamento </a:t>
            </a:r>
            <a:r>
              <a:rPr lang="pt-BR" dirty="0" err="1"/>
              <a:t>unico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6920088" y="4484892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Dados do lançamento criado</a:t>
            </a:r>
          </a:p>
        </p:txBody>
      </p:sp>
    </p:spTree>
    <p:extLst>
      <p:ext uri="{BB962C8B-B14F-4D97-AF65-F5344CB8AC3E}">
        <p14:creationId xmlns:p14="http://schemas.microsoft.com/office/powerpoint/2010/main" val="163150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/despesa/parcelado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728176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23D142-2832-D44F-0C6B-8DFC63CCA350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listaCategoria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4F8AABF-C436-3EB3-61D1-82AEFDF025B1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57CB345-8D3E-51B2-561F-24FB74B81802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categorias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804F79-8A94-8913-F2AE-7906BBB884A4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categoria.descricao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9D37F4-8228-879F-DF46-71E664465C27}"/>
              </a:ext>
            </a:extLst>
          </p:cNvPr>
          <p:cNvSpPr/>
          <p:nvPr/>
        </p:nvSpPr>
        <p:spPr>
          <a:xfrm>
            <a:off x="585476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0EE81D8-9413-3A20-8F9B-A8990D8FF5F1}"/>
              </a:ext>
            </a:extLst>
          </p:cNvPr>
          <p:cNvSpPr/>
          <p:nvPr/>
        </p:nvSpPr>
        <p:spPr>
          <a:xfrm>
            <a:off x="585476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3ACFBF5-7694-629E-3081-22A9FEC48D33}"/>
              </a:ext>
            </a:extLst>
          </p:cNvPr>
          <p:cNvSpPr/>
          <p:nvPr/>
        </p:nvSpPr>
        <p:spPr>
          <a:xfrm>
            <a:off x="585476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contas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9CED82F-E9EC-1D8C-4716-41EF06959260}"/>
              </a:ext>
            </a:extLst>
          </p:cNvPr>
          <p:cNvSpPr/>
          <p:nvPr/>
        </p:nvSpPr>
        <p:spPr>
          <a:xfrm>
            <a:off x="585476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Conta.apelido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2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AB5239-2739-AB6F-598E-B492D64D42C1}"/>
              </a:ext>
            </a:extLst>
          </p:cNvPr>
          <p:cNvSpPr/>
          <p:nvPr/>
        </p:nvSpPr>
        <p:spPr>
          <a:xfrm>
            <a:off x="1281289" y="2263422"/>
            <a:ext cx="9629422" cy="2331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solidFill>
                  <a:schemeClr val="tx1"/>
                </a:solidFill>
              </a:rPr>
              <a:t>Rotas admin</a:t>
            </a:r>
          </a:p>
        </p:txBody>
      </p:sp>
    </p:spTree>
    <p:extLst>
      <p:ext uri="{BB962C8B-B14F-4D97-AF65-F5344CB8AC3E}">
        <p14:creationId xmlns:p14="http://schemas.microsoft.com/office/powerpoint/2010/main" val="1805243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/despesa/ parcelado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cartões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Cartao.apelido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5659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532A9-80B3-204F-9B3E-3358E11C317F}"/>
              </a:ext>
            </a:extLst>
          </p:cNvPr>
          <p:cNvSpPr/>
          <p:nvPr/>
        </p:nvSpPr>
        <p:spPr>
          <a:xfrm>
            <a:off x="7390051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listaFrequencia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06B28F-61EA-E75B-635F-454135BEA884}"/>
              </a:ext>
            </a:extLst>
          </p:cNvPr>
          <p:cNvSpPr/>
          <p:nvPr/>
        </p:nvSpPr>
        <p:spPr>
          <a:xfrm>
            <a:off x="7390050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B0FBC-6DB6-FE9D-C91E-81EDFEA58FE8}"/>
              </a:ext>
            </a:extLst>
          </p:cNvPr>
          <p:cNvSpPr/>
          <p:nvPr/>
        </p:nvSpPr>
        <p:spPr>
          <a:xfrm>
            <a:off x="7390051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</a:t>
            </a:r>
            <a:r>
              <a:rPr lang="pt-BR" dirty="0" err="1"/>
              <a:t>frequencias</a:t>
            </a:r>
            <a:r>
              <a:rPr lang="pt-BR" dirty="0"/>
              <a:t>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CD4263-537F-7BD7-2682-9371EF8E9D85}"/>
              </a:ext>
            </a:extLst>
          </p:cNvPr>
          <p:cNvSpPr/>
          <p:nvPr/>
        </p:nvSpPr>
        <p:spPr>
          <a:xfrm>
            <a:off x="7390050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frequencia.descricao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100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/despesa/parcelado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descricao_conta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conta em </a:t>
            </a:r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807198" y="31333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473243" y="38306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740399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740398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descricao_cartao</a:t>
            </a:r>
            <a:r>
              <a:rPr lang="pt-BR" dirty="0"/>
              <a:t>, 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740399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do cartão em </a:t>
            </a:r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740398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613179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buscaCategoria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descricao_categoria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categoria em </a:t>
            </a:r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588000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analisaFrequencia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587999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dados_lancamento</a:t>
            </a:r>
            <a:r>
              <a:rPr lang="pt-BR" dirty="0"/>
              <a:t>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588000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Analisa se a frequência das parcelas deve ser contada em dias ou em meses.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587999" y="4484892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Quantidade de dias</a:t>
            </a:r>
          </a:p>
          <a:p>
            <a:pPr algn="ctr"/>
            <a:r>
              <a:rPr lang="pt-BR" dirty="0"/>
              <a:t>Ou</a:t>
            </a:r>
          </a:p>
          <a:p>
            <a:pPr algn="ctr"/>
            <a:r>
              <a:rPr lang="pt-BR" dirty="0"/>
              <a:t>Quantidade de meses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39420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345722" y="1273188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lancamentoParcelado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345721" y="1785118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dados_lancamento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arra_id</a:t>
            </a:r>
            <a:r>
              <a:rPr lang="pt-BR" dirty="0"/>
              <a:t>(</a:t>
            </a:r>
            <a:r>
              <a:rPr lang="pt-BR" dirty="0" err="1"/>
              <a:t>id_usuario,id_conta,id_cartão</a:t>
            </a:r>
            <a:r>
              <a:rPr lang="pt-BR" dirty="0"/>
              <a:t>,</a:t>
            </a:r>
          </a:p>
          <a:p>
            <a:pPr algn="ctr"/>
            <a:r>
              <a:rPr lang="pt-BR" dirty="0" err="1"/>
              <a:t>id_categoria</a:t>
            </a:r>
            <a:r>
              <a:rPr lang="pt-BR" dirty="0"/>
              <a:t>), quantidade de tempo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345722" y="3120410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Percorre um loop para criar a quantidade certa de lançamentos.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345721" y="4674345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6237111" y="1261898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criaParcela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6237110" y="1773828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dados_lancamento</a:t>
            </a:r>
            <a:r>
              <a:rPr lang="pt-BR" dirty="0"/>
              <a:t>, $</a:t>
            </a:r>
            <a:r>
              <a:rPr lang="pt-BR" dirty="0" err="1"/>
              <a:t>array_id</a:t>
            </a:r>
            <a:r>
              <a:rPr lang="pt-BR" dirty="0"/>
              <a:t>, </a:t>
            </a:r>
          </a:p>
          <a:p>
            <a:pPr algn="ctr"/>
            <a:r>
              <a:rPr lang="pt-BR" dirty="0"/>
              <a:t>$i (contador)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6237111" y="3109120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a parcela nº $i com a mesma datada primeira parcela.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6237110" y="4663055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id_parcela</a:t>
            </a:r>
            <a:r>
              <a:rPr lang="pt-BR" dirty="0"/>
              <a:t> da parcela que acabou de criar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769600" y="2709333"/>
            <a:ext cx="1422400" cy="13352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CFBA2091-E76E-0651-CBE6-42191F0CE5B0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7242344" y="1597900"/>
            <a:ext cx="319276" cy="958003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F77385-998B-1368-17D1-777131E5AE06}"/>
              </a:ext>
            </a:extLst>
          </p:cNvPr>
          <p:cNvSpPr/>
          <p:nvPr/>
        </p:nvSpPr>
        <p:spPr>
          <a:xfrm>
            <a:off x="4878210" y="6417733"/>
            <a:ext cx="1018821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1491C3C-3F08-D8EF-3FC7-7D1DFA2D4952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4878210" y="1523508"/>
            <a:ext cx="1358901" cy="112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0CA4CD-C002-F308-6BDB-6B58B02F5350}"/>
              </a:ext>
            </a:extLst>
          </p:cNvPr>
          <p:cNvSpPr/>
          <p:nvPr/>
        </p:nvSpPr>
        <p:spPr>
          <a:xfrm>
            <a:off x="5118451" y="1365463"/>
            <a:ext cx="878418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</p:spTree>
    <p:extLst>
      <p:ext uri="{BB962C8B-B14F-4D97-AF65-F5344CB8AC3E}">
        <p14:creationId xmlns:p14="http://schemas.microsoft.com/office/powerpoint/2010/main" val="2341525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alteraParcelaDia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Id_lançamento</a:t>
            </a:r>
            <a:r>
              <a:rPr lang="pt-BR" dirty="0"/>
              <a:t>, </a:t>
            </a:r>
            <a:r>
              <a:rPr lang="pt-BR" dirty="0" err="1"/>
              <a:t>tempo_parcela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a data de lançamento da parcela recém criada em (x * $i) dias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3"/>
            <a:ext cx="4188178" cy="7597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588000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alteraParcelaMes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587999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Id_lançamento</a:t>
            </a:r>
            <a:r>
              <a:rPr lang="pt-BR" dirty="0"/>
              <a:t>, </a:t>
            </a:r>
            <a:r>
              <a:rPr lang="pt-BR" dirty="0" err="1"/>
              <a:t>tempo_parcela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588000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a data de lançamento da parcela recém criada em (x * $i) meses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587999" y="4484892"/>
            <a:ext cx="4532488" cy="7597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8B07C8D6-9589-8896-F303-0315BCB515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0" y="5244673"/>
            <a:ext cx="2579510" cy="1314171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5044DF2-5523-87BE-E1B1-30F39D5143C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0" y="5244672"/>
            <a:ext cx="7854243" cy="131417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4DDDCD-C5D2-8556-AC42-AF0D1D26472A}"/>
              </a:ext>
            </a:extLst>
          </p:cNvPr>
          <p:cNvSpPr/>
          <p:nvPr/>
        </p:nvSpPr>
        <p:spPr>
          <a:xfrm>
            <a:off x="1631244" y="5523580"/>
            <a:ext cx="1896532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Chama se for dias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FAF440-20A5-CCF8-F9E8-E228B50211D5}"/>
              </a:ext>
            </a:extLst>
          </p:cNvPr>
          <p:cNvSpPr/>
          <p:nvPr/>
        </p:nvSpPr>
        <p:spPr>
          <a:xfrm>
            <a:off x="6764833" y="5523580"/>
            <a:ext cx="2178820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Chama se for meses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B5F21C-FD91-4DEE-3F3F-8DD729728234}"/>
              </a:ext>
            </a:extLst>
          </p:cNvPr>
          <p:cNvSpPr/>
          <p:nvPr/>
        </p:nvSpPr>
        <p:spPr>
          <a:xfrm>
            <a:off x="4883821" y="5523580"/>
            <a:ext cx="550398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183597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/despesa/parcelado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1" y="1083735"/>
            <a:ext cx="4459111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criaLancamentoUnico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0" y="1595665"/>
            <a:ext cx="4459111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dados_lançamento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array_id</a:t>
            </a:r>
            <a:r>
              <a:rPr lang="pt-BR" dirty="0"/>
              <a:t>(</a:t>
            </a:r>
            <a:r>
              <a:rPr lang="pt-BR" dirty="0" err="1"/>
              <a:t>id_conta,id_cartao,id_categoria</a:t>
            </a:r>
            <a:r>
              <a:rPr lang="pt-BR" dirty="0"/>
              <a:t>),</a:t>
            </a:r>
          </a:p>
          <a:p>
            <a:pPr algn="ctr"/>
            <a:r>
              <a:rPr lang="pt-BR" dirty="0" err="1"/>
              <a:t>Id_usuario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1" y="2930957"/>
            <a:ext cx="4459111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um novo lançamento único com os dados recebidos.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0" y="4484892"/>
            <a:ext cx="4459111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716887" y="243605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82932" y="288489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4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receita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4955821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183627-3ACF-D976-2B4A-4A1435960F3E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por enquanto...</a:t>
            </a:r>
          </a:p>
        </p:txBody>
      </p:sp>
    </p:spTree>
    <p:extLst>
      <p:ext uri="{BB962C8B-B14F-4D97-AF65-F5344CB8AC3E}">
        <p14:creationId xmlns:p14="http://schemas.microsoft.com/office/powerpoint/2010/main" val="258242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receita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listaCategoria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categorias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categoria.descricao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8547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532A9-80B3-204F-9B3E-3358E11C317F}"/>
              </a:ext>
            </a:extLst>
          </p:cNvPr>
          <p:cNvSpPr/>
          <p:nvPr/>
        </p:nvSpPr>
        <p:spPr>
          <a:xfrm>
            <a:off x="585476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06B28F-61EA-E75B-635F-454135BEA884}"/>
              </a:ext>
            </a:extLst>
          </p:cNvPr>
          <p:cNvSpPr/>
          <p:nvPr/>
        </p:nvSpPr>
        <p:spPr>
          <a:xfrm>
            <a:off x="585476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B0FBC-6DB6-FE9D-C91E-81EDFEA58FE8}"/>
              </a:ext>
            </a:extLst>
          </p:cNvPr>
          <p:cNvSpPr/>
          <p:nvPr/>
        </p:nvSpPr>
        <p:spPr>
          <a:xfrm>
            <a:off x="585476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contas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CD4263-537F-7BD7-2682-9371EF8E9D85}"/>
              </a:ext>
            </a:extLst>
          </p:cNvPr>
          <p:cNvSpPr/>
          <p:nvPr/>
        </p:nvSpPr>
        <p:spPr>
          <a:xfrm>
            <a:off x="585476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Conta.apelido</a:t>
            </a:r>
            <a:endParaRPr lang="pt-BR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B45ED4A-E1FD-83F1-DFA0-C5645D7B1342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380739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receita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cartões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Cartao.apelido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58547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170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- 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descricao_conta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conta em </a:t>
            </a:r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095998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6762043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740399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740398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descricao_cartao</a:t>
            </a:r>
            <a:r>
              <a:rPr lang="pt-BR" dirty="0"/>
              <a:t>, 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740399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do cartão em </a:t>
            </a:r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740398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248333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/admin</a:t>
            </a: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2822222" y="222578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74F81C-EB3C-8089-AEAF-B792C5CF4887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por enquanto...</a:t>
            </a:r>
          </a:p>
        </p:txBody>
      </p:sp>
    </p:spTree>
    <p:extLst>
      <p:ext uri="{BB962C8B-B14F-4D97-AF65-F5344CB8AC3E}">
        <p14:creationId xmlns:p14="http://schemas.microsoft.com/office/powerpoint/2010/main" val="4100652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/lancamento/receita/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</a:rPr>
              <a:t>unica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buscaCategoria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descricao_categoria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categoria em </a:t>
            </a:r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095998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6762043" y="288488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6920089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criaLancamentoUnico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6920088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dados_lançamento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array_id</a:t>
            </a:r>
            <a:r>
              <a:rPr lang="pt-BR" dirty="0"/>
              <a:t>(</a:t>
            </a:r>
            <a:r>
              <a:rPr lang="pt-BR" dirty="0" err="1"/>
              <a:t>id_conta,id_cartao,id_categoria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6920089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um novo lançamento </a:t>
            </a:r>
            <a:r>
              <a:rPr lang="pt-BR" dirty="0" err="1"/>
              <a:t>unico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6920088" y="4484892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Dados do lançamento criado</a:t>
            </a:r>
          </a:p>
        </p:txBody>
      </p:sp>
    </p:spTree>
    <p:extLst>
      <p:ext uri="{BB962C8B-B14F-4D97-AF65-F5344CB8AC3E}">
        <p14:creationId xmlns:p14="http://schemas.microsoft.com/office/powerpoint/2010/main" val="148051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receita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/parcelado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728176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23D142-2832-D44F-0C6B-8DFC63CCA350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listaCategoria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4F8AABF-C436-3EB3-61D1-82AEFDF025B1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57CB345-8D3E-51B2-561F-24FB74B81802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categorias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7804F79-8A94-8913-F2AE-7906BBB884A4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categoria.descricao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9D37F4-8228-879F-DF46-71E664465C27}"/>
              </a:ext>
            </a:extLst>
          </p:cNvPr>
          <p:cNvSpPr/>
          <p:nvPr/>
        </p:nvSpPr>
        <p:spPr>
          <a:xfrm>
            <a:off x="585476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0EE81D8-9413-3A20-8F9B-A8990D8FF5F1}"/>
              </a:ext>
            </a:extLst>
          </p:cNvPr>
          <p:cNvSpPr/>
          <p:nvPr/>
        </p:nvSpPr>
        <p:spPr>
          <a:xfrm>
            <a:off x="585476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3ACFBF5-7694-629E-3081-22A9FEC48D33}"/>
              </a:ext>
            </a:extLst>
          </p:cNvPr>
          <p:cNvSpPr/>
          <p:nvPr/>
        </p:nvSpPr>
        <p:spPr>
          <a:xfrm>
            <a:off x="585476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contas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9CED82F-E9EC-1D8C-4716-41EF06959260}"/>
              </a:ext>
            </a:extLst>
          </p:cNvPr>
          <p:cNvSpPr/>
          <p:nvPr/>
        </p:nvSpPr>
        <p:spPr>
          <a:xfrm>
            <a:off x="585476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Conta.apelido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381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lancamento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s-ES" sz="2800" b="1" dirty="0" err="1">
                <a:solidFill>
                  <a:schemeClr val="accent6">
                    <a:lumMod val="50000"/>
                  </a:schemeClr>
                </a:solidFill>
              </a:rPr>
              <a:t>receita</a:t>
            </a: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</a:rPr>
              <a:t>/ parcelado</a:t>
            </a:r>
            <a:endParaRPr lang="pt-B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listaApelidoCartao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todos os cartões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Cartao.apelido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565962" y="218757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1532A9-80B3-204F-9B3E-3358E11C317F}"/>
              </a:ext>
            </a:extLst>
          </p:cNvPr>
          <p:cNvSpPr/>
          <p:nvPr/>
        </p:nvSpPr>
        <p:spPr>
          <a:xfrm>
            <a:off x="7390051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listaFrequencia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06B28F-61EA-E75B-635F-454135BEA884}"/>
              </a:ext>
            </a:extLst>
          </p:cNvPr>
          <p:cNvSpPr/>
          <p:nvPr/>
        </p:nvSpPr>
        <p:spPr>
          <a:xfrm>
            <a:off x="7390050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7B0FBC-6DB6-FE9D-C91E-81EDFEA58FE8}"/>
              </a:ext>
            </a:extLst>
          </p:cNvPr>
          <p:cNvSpPr/>
          <p:nvPr/>
        </p:nvSpPr>
        <p:spPr>
          <a:xfrm>
            <a:off x="7390051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Lista todas as </a:t>
            </a:r>
            <a:r>
              <a:rPr lang="pt-BR" dirty="0" err="1"/>
              <a:t>frequencias</a:t>
            </a:r>
            <a:r>
              <a:rPr lang="pt-BR" dirty="0"/>
              <a:t> para o </a:t>
            </a:r>
            <a:r>
              <a:rPr lang="pt-BR" dirty="0" err="1"/>
              <a:t>select</a:t>
            </a:r>
            <a:r>
              <a:rPr lang="pt-BR" dirty="0"/>
              <a:t>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CD4263-537F-7BD7-2682-9371EF8E9D85}"/>
              </a:ext>
            </a:extLst>
          </p:cNvPr>
          <p:cNvSpPr/>
          <p:nvPr/>
        </p:nvSpPr>
        <p:spPr>
          <a:xfrm>
            <a:off x="7390050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frequencia.descricao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401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/parcelado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buscaConta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descricao_conta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conta em </a:t>
            </a:r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Id_conta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728176" y="243605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15198" y="365442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740399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buscaCartao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740398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descricao_cartao</a:t>
            </a:r>
            <a:r>
              <a:rPr lang="pt-BR" dirty="0"/>
              <a:t>, id_usuario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740399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do cartão em </a:t>
            </a:r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740398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id_cartao</a:t>
            </a:r>
            <a:endParaRPr lang="pt-BR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57E9290E-8E86-B8D9-20FE-7F6C43688AAD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781301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buscaCategoria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descricao_categoria</a:t>
            </a:r>
            <a:r>
              <a:rPr lang="pt-BR" dirty="0"/>
              <a:t>, 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Transforma o nome da categoria em </a:t>
            </a:r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Id_categoria</a:t>
            </a:r>
            <a:endParaRPr lang="pt-BR" dirty="0"/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588000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analisaFrequencia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587999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dados_lancamento</a:t>
            </a:r>
            <a:r>
              <a:rPr lang="pt-BR" dirty="0"/>
              <a:t>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588000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Analisa se a frequência das parcelas deve ser contada em dias ou em meses.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587999" y="4484892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Quantidade de dias</a:t>
            </a:r>
          </a:p>
          <a:p>
            <a:pPr algn="ctr"/>
            <a:r>
              <a:rPr lang="pt-BR" dirty="0"/>
              <a:t>Ou</a:t>
            </a:r>
          </a:p>
          <a:p>
            <a:pPr algn="ctr"/>
            <a:r>
              <a:rPr lang="pt-BR" dirty="0"/>
              <a:t>Quantidade de meses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3253989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345722" y="1273188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lancamentoParcelado</a:t>
            </a:r>
            <a:r>
              <a:rPr lang="pt-B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345721" y="1785118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$_POST($</a:t>
            </a:r>
            <a:r>
              <a:rPr lang="pt-BR" dirty="0" err="1"/>
              <a:t>dados_lancamento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arra_id</a:t>
            </a:r>
            <a:r>
              <a:rPr lang="pt-BR" dirty="0"/>
              <a:t>(</a:t>
            </a:r>
            <a:r>
              <a:rPr lang="pt-BR" dirty="0" err="1"/>
              <a:t>id_usuario,id_conta,id_cartão</a:t>
            </a:r>
            <a:r>
              <a:rPr lang="pt-BR" dirty="0"/>
              <a:t>,</a:t>
            </a:r>
          </a:p>
          <a:p>
            <a:pPr algn="ctr"/>
            <a:r>
              <a:rPr lang="pt-BR" dirty="0" err="1"/>
              <a:t>id_categoria</a:t>
            </a:r>
            <a:r>
              <a:rPr lang="pt-BR" dirty="0"/>
              <a:t>), quantidade de tempo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345722" y="3120410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Percorre um loop para criar a quantidade certa de lançamentos.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345721" y="4674345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6237111" y="1261898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criaParcela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6237110" y="1773828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dados_lancamento</a:t>
            </a:r>
            <a:r>
              <a:rPr lang="pt-BR" dirty="0"/>
              <a:t>, $</a:t>
            </a:r>
            <a:r>
              <a:rPr lang="pt-BR" dirty="0" err="1"/>
              <a:t>array_id</a:t>
            </a:r>
            <a:r>
              <a:rPr lang="pt-BR" dirty="0"/>
              <a:t>, </a:t>
            </a:r>
          </a:p>
          <a:p>
            <a:pPr algn="ctr"/>
            <a:r>
              <a:rPr lang="pt-BR" dirty="0"/>
              <a:t>$i (contador)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6237111" y="3109120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a parcela nº $i com a mesma datada primeira parcela.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6237110" y="4663055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 err="1"/>
              <a:t>id_parcela</a:t>
            </a:r>
            <a:r>
              <a:rPr lang="pt-BR" dirty="0"/>
              <a:t> da parcela que acabou de criar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769600" y="2709333"/>
            <a:ext cx="1422400" cy="133529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CFBA2091-E76E-0651-CBE6-42191F0CE5B0}"/>
              </a:ext>
            </a:extLst>
          </p:cNvPr>
          <p:cNvCxnSpPr>
            <a:stCxn id="10" idx="2"/>
          </p:cNvCxnSpPr>
          <p:nvPr/>
        </p:nvCxnSpPr>
        <p:spPr>
          <a:xfrm rot="16200000" flipH="1">
            <a:off x="7242344" y="1597900"/>
            <a:ext cx="319276" cy="958003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F77385-998B-1368-17D1-777131E5AE06}"/>
              </a:ext>
            </a:extLst>
          </p:cNvPr>
          <p:cNvSpPr/>
          <p:nvPr/>
        </p:nvSpPr>
        <p:spPr>
          <a:xfrm>
            <a:off x="4878210" y="6417733"/>
            <a:ext cx="1018821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1491C3C-3F08-D8EF-3FC7-7D1DFA2D4952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4878210" y="1523508"/>
            <a:ext cx="1358901" cy="112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10CA4CD-C002-F308-6BDB-6B58B02F5350}"/>
              </a:ext>
            </a:extLst>
          </p:cNvPr>
          <p:cNvSpPr/>
          <p:nvPr/>
        </p:nvSpPr>
        <p:spPr>
          <a:xfrm>
            <a:off x="5118451" y="1365463"/>
            <a:ext cx="878418" cy="3160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chama</a:t>
            </a:r>
          </a:p>
        </p:txBody>
      </p:sp>
    </p:spTree>
    <p:extLst>
      <p:ext uri="{BB962C8B-B14F-4D97-AF65-F5344CB8AC3E}">
        <p14:creationId xmlns:p14="http://schemas.microsoft.com/office/powerpoint/2010/main" val="3223927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/Parcelada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83735"/>
            <a:ext cx="418817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alteraParcelaDia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418817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Id_lançamento</a:t>
            </a:r>
            <a:r>
              <a:rPr lang="pt-BR" dirty="0"/>
              <a:t>, </a:t>
            </a:r>
            <a:r>
              <a:rPr lang="pt-BR" dirty="0" err="1"/>
              <a:t>tempo_parcela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418817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a data de lançamento da parcela recém criada em (x * $i) dias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3"/>
            <a:ext cx="4188178" cy="7597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678852" y="199073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44897" y="268804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50A6A1-024C-FE07-96EE-39C9B514D8CE}"/>
              </a:ext>
            </a:extLst>
          </p:cNvPr>
          <p:cNvSpPr/>
          <p:nvPr/>
        </p:nvSpPr>
        <p:spPr>
          <a:xfrm>
            <a:off x="5588000" y="1083735"/>
            <a:ext cx="4532488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alteraParcelaMes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C409710-14FA-60F6-46AB-E719ADBE4E7C}"/>
              </a:ext>
            </a:extLst>
          </p:cNvPr>
          <p:cNvSpPr/>
          <p:nvPr/>
        </p:nvSpPr>
        <p:spPr>
          <a:xfrm>
            <a:off x="5587999" y="1595665"/>
            <a:ext cx="4532488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 err="1"/>
              <a:t>Id_lançamento</a:t>
            </a:r>
            <a:r>
              <a:rPr lang="pt-BR" dirty="0"/>
              <a:t>, </a:t>
            </a:r>
            <a:r>
              <a:rPr lang="pt-BR" dirty="0" err="1"/>
              <a:t>tempo_parcela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CDB2F7-4F33-50A6-00D3-9EA48315E797}"/>
              </a:ext>
            </a:extLst>
          </p:cNvPr>
          <p:cNvSpPr/>
          <p:nvPr/>
        </p:nvSpPr>
        <p:spPr>
          <a:xfrm>
            <a:off x="5588000" y="2930957"/>
            <a:ext cx="4532488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Altera a data de lançamento da parcela recém criada em (x * $i) meses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FFA6D4-7230-40DB-C230-4123EFE319BA}"/>
              </a:ext>
            </a:extLst>
          </p:cNvPr>
          <p:cNvSpPr/>
          <p:nvPr/>
        </p:nvSpPr>
        <p:spPr>
          <a:xfrm>
            <a:off x="5587999" y="4484892"/>
            <a:ext cx="4532488" cy="75978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41F6D13-5072-5103-9A59-6C41F16277D6}"/>
              </a:ext>
            </a:extLst>
          </p:cNvPr>
          <p:cNvSpPr/>
          <p:nvPr/>
        </p:nvSpPr>
        <p:spPr>
          <a:xfrm>
            <a:off x="10272889" y="2709333"/>
            <a:ext cx="1772354" cy="163688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8B07C8D6-9589-8896-F303-0315BCB5156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0" y="5244673"/>
            <a:ext cx="2579510" cy="1314171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A5044DF2-5523-87BE-E1B1-30F39D5143C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0" y="5244672"/>
            <a:ext cx="7854243" cy="131417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4DDDCD-C5D2-8556-AC42-AF0D1D26472A}"/>
              </a:ext>
            </a:extLst>
          </p:cNvPr>
          <p:cNvSpPr/>
          <p:nvPr/>
        </p:nvSpPr>
        <p:spPr>
          <a:xfrm>
            <a:off x="1631244" y="5523580"/>
            <a:ext cx="1896532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Chama se for dias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FAF440-20A5-CCF8-F9E8-E228B50211D5}"/>
              </a:ext>
            </a:extLst>
          </p:cNvPr>
          <p:cNvSpPr/>
          <p:nvPr/>
        </p:nvSpPr>
        <p:spPr>
          <a:xfrm>
            <a:off x="6764833" y="5523580"/>
            <a:ext cx="2178820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Chama se for meses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B5F21C-FD91-4DEE-3F3F-8DD729728234}"/>
              </a:ext>
            </a:extLst>
          </p:cNvPr>
          <p:cNvSpPr/>
          <p:nvPr/>
        </p:nvSpPr>
        <p:spPr>
          <a:xfrm>
            <a:off x="4883821" y="5523580"/>
            <a:ext cx="550398" cy="378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435360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     POST </a:t>
            </a:r>
            <a:r>
              <a:rPr lang="pt-BR" sz="2800" b="1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s-ES" sz="2800" b="1">
                <a:solidFill>
                  <a:schemeClr val="accent2">
                    <a:lumMod val="50000"/>
                  </a:schemeClr>
                </a:solidFill>
              </a:rPr>
              <a:t>/lancamento/receita</a:t>
            </a:r>
            <a:r>
              <a:rPr lang="es-ES" sz="2800" b="1" dirty="0">
                <a:solidFill>
                  <a:schemeClr val="accent2">
                    <a:lumMod val="50000"/>
                  </a:schemeClr>
                </a:solidFill>
              </a:rPr>
              <a:t>/parcelado</a:t>
            </a:r>
            <a:endParaRPr lang="pt-B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1" y="1083735"/>
            <a:ext cx="4459111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Lancamento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criaLancamentoUnico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0" y="1595665"/>
            <a:ext cx="4459111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$_POST(</a:t>
            </a:r>
            <a:r>
              <a:rPr lang="pt-BR" dirty="0" err="1"/>
              <a:t>dados_lançamento</a:t>
            </a:r>
            <a:r>
              <a:rPr lang="pt-BR" dirty="0"/>
              <a:t>),</a:t>
            </a:r>
          </a:p>
          <a:p>
            <a:pPr algn="ctr"/>
            <a:r>
              <a:rPr lang="pt-BR" dirty="0"/>
              <a:t>$</a:t>
            </a:r>
            <a:r>
              <a:rPr lang="pt-BR" dirty="0" err="1"/>
              <a:t>array_id</a:t>
            </a:r>
            <a:r>
              <a:rPr lang="pt-BR" dirty="0"/>
              <a:t>(</a:t>
            </a:r>
            <a:r>
              <a:rPr lang="pt-BR" dirty="0" err="1"/>
              <a:t>id_conta,id_cartao,id_categoria</a:t>
            </a:r>
            <a:r>
              <a:rPr lang="pt-BR" dirty="0"/>
              <a:t>),</a:t>
            </a:r>
          </a:p>
          <a:p>
            <a:pPr algn="ctr"/>
            <a:r>
              <a:rPr lang="pt-BR" dirty="0" err="1"/>
              <a:t>Id_usuario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1" y="2930957"/>
            <a:ext cx="4459111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Cria um novo lançamento único com os dados recebidos.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0" y="4484892"/>
            <a:ext cx="4459111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return</a:t>
            </a:r>
            <a:r>
              <a:rPr lang="pt-BR" dirty="0"/>
              <a:t>:</a:t>
            </a:r>
          </a:p>
        </p:txBody>
      </p:sp>
      <p:sp>
        <p:nvSpPr>
          <p:cNvPr id="8" name="Sol 7">
            <a:extLst>
              <a:ext uri="{FF2B5EF4-FFF2-40B4-BE49-F238E27FC236}">
                <a16:creationId xmlns:a16="http://schemas.microsoft.com/office/drawing/2014/main" id="{70FAE2D0-AE2C-62F5-48CD-C481A3DD0097}"/>
              </a:ext>
            </a:extLst>
          </p:cNvPr>
          <p:cNvSpPr/>
          <p:nvPr/>
        </p:nvSpPr>
        <p:spPr>
          <a:xfrm>
            <a:off x="6716887" y="243605"/>
            <a:ext cx="482471" cy="49946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aio 14">
            <a:extLst>
              <a:ext uri="{FF2B5EF4-FFF2-40B4-BE49-F238E27FC236}">
                <a16:creationId xmlns:a16="http://schemas.microsoft.com/office/drawing/2014/main" id="{5AFAABE6-2984-6862-527A-1F8338C57762}"/>
              </a:ext>
            </a:extLst>
          </p:cNvPr>
          <p:cNvSpPr/>
          <p:nvPr/>
        </p:nvSpPr>
        <p:spPr>
          <a:xfrm>
            <a:off x="7382932" y="288489"/>
            <a:ext cx="360000" cy="3600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2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/admin/login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74F81C-EB3C-8089-AEAF-B792C5CF4887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nessa rota...</a:t>
            </a:r>
          </a:p>
        </p:txBody>
      </p:sp>
    </p:spTree>
    <p:extLst>
      <p:ext uri="{BB962C8B-B14F-4D97-AF65-F5344CB8AC3E}">
        <p14:creationId xmlns:p14="http://schemas.microsoft.com/office/powerpoint/2010/main" val="28682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/admin/usuario</a:t>
            </a: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4120445" y="283206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65EC43-CD28-AE43-3853-BC4A333561AF}"/>
              </a:ext>
            </a:extLst>
          </p:cNvPr>
          <p:cNvSpPr/>
          <p:nvPr/>
        </p:nvSpPr>
        <p:spPr>
          <a:xfrm>
            <a:off x="485422" y="1072446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listaTodosUsuarios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B9FB66-9B2A-D3BF-7A52-03AF9319C0E8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EAB12B-FB3C-A06C-6C03-2B8A99D2CC03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Pega os dados de todos os usuários do banco.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9CA4A0-EA2C-C537-C5D5-1FB309EFED1F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id_usuario, nome, sobrenome, email, data_nascimento, login</a:t>
            </a:r>
          </a:p>
        </p:txBody>
      </p:sp>
    </p:spTree>
    <p:extLst>
      <p:ext uri="{BB962C8B-B14F-4D97-AF65-F5344CB8AC3E}">
        <p14:creationId xmlns:p14="http://schemas.microsoft.com/office/powerpoint/2010/main" val="31905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/admin/usuario/criar</a:t>
            </a: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4820356" y="283206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17FC53-ABFE-9A00-6544-6693E07D8701}"/>
              </a:ext>
            </a:extLst>
          </p:cNvPr>
          <p:cNvSpPr/>
          <p:nvPr/>
        </p:nvSpPr>
        <p:spPr>
          <a:xfrm>
            <a:off x="3601153" y="3000022"/>
            <a:ext cx="4989689" cy="8579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Nenhuma função nessa rota...</a:t>
            </a:r>
          </a:p>
        </p:txBody>
      </p:sp>
    </p:spTree>
    <p:extLst>
      <p:ext uri="{BB962C8B-B14F-4D97-AF65-F5344CB8AC3E}">
        <p14:creationId xmlns:p14="http://schemas.microsoft.com/office/powerpoint/2010/main" val="285451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B7FF1F-5C56-69F3-2650-82B9A1C61030}"/>
              </a:ext>
            </a:extLst>
          </p:cNvPr>
          <p:cNvSpPr/>
          <p:nvPr/>
        </p:nvSpPr>
        <p:spPr>
          <a:xfrm>
            <a:off x="146754" y="124178"/>
            <a:ext cx="11898489" cy="688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     GET - /admin/usuario/:id_usuario</a:t>
            </a:r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22C2F904-95CD-6379-8277-5E85F35FFEA4}"/>
              </a:ext>
            </a:extLst>
          </p:cNvPr>
          <p:cNvSpPr/>
          <p:nvPr/>
        </p:nvSpPr>
        <p:spPr>
          <a:xfrm>
            <a:off x="5881508" y="283206"/>
            <a:ext cx="428978" cy="37056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73885D-5400-418B-BD7A-BED1C6F50D6D}"/>
              </a:ext>
            </a:extLst>
          </p:cNvPr>
          <p:cNvSpPr/>
          <p:nvPr/>
        </p:nvSpPr>
        <p:spPr>
          <a:xfrm>
            <a:off x="485422" y="1072446"/>
            <a:ext cx="3759199" cy="52322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b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buscaPorId</a:t>
            </a:r>
            <a:r>
              <a:rPr lang="pt-B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863979-4E14-689B-B12C-B292065C395E}"/>
              </a:ext>
            </a:extLst>
          </p:cNvPr>
          <p:cNvSpPr/>
          <p:nvPr/>
        </p:nvSpPr>
        <p:spPr>
          <a:xfrm>
            <a:off x="485421" y="1595665"/>
            <a:ext cx="3759199" cy="133529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Recebe:</a:t>
            </a:r>
          </a:p>
          <a:p>
            <a:pPr algn="ctr"/>
            <a:r>
              <a:rPr lang="pt-BR" dirty="0"/>
              <a:t>Id_usuario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5122FA-EF59-6BA0-B597-C9952CD5216F}"/>
              </a:ext>
            </a:extLst>
          </p:cNvPr>
          <p:cNvSpPr/>
          <p:nvPr/>
        </p:nvSpPr>
        <p:spPr>
          <a:xfrm>
            <a:off x="485422" y="2930957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Operação:</a:t>
            </a:r>
          </a:p>
          <a:p>
            <a:pPr algn="ctr"/>
            <a:r>
              <a:rPr lang="pt-BR" dirty="0"/>
              <a:t>Pega os dados de um usuário do banco.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44F11D-F43A-EFF1-0FDE-77A16EECAF82}"/>
              </a:ext>
            </a:extLst>
          </p:cNvPr>
          <p:cNvSpPr/>
          <p:nvPr/>
        </p:nvSpPr>
        <p:spPr>
          <a:xfrm>
            <a:off x="485421" y="4484892"/>
            <a:ext cx="3759199" cy="15539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return:</a:t>
            </a:r>
          </a:p>
          <a:p>
            <a:pPr algn="ctr"/>
            <a:r>
              <a:rPr lang="pt-BR" dirty="0"/>
              <a:t>id_usuario, nome, sobrenome, email, data_nascimento, login</a:t>
            </a:r>
          </a:p>
        </p:txBody>
      </p:sp>
    </p:spTree>
    <p:extLst>
      <p:ext uri="{BB962C8B-B14F-4D97-AF65-F5344CB8AC3E}">
        <p14:creationId xmlns:p14="http://schemas.microsoft.com/office/powerpoint/2010/main" val="2069022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2983</Words>
  <Application>Microsoft Office PowerPoint</Application>
  <PresentationFormat>Widescreen</PresentationFormat>
  <Paragraphs>654</Paragraphs>
  <Slides>57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3</cp:revision>
  <dcterms:created xsi:type="dcterms:W3CDTF">2022-06-07T22:41:55Z</dcterms:created>
  <dcterms:modified xsi:type="dcterms:W3CDTF">2022-06-08T17:33:44Z</dcterms:modified>
</cp:coreProperties>
</file>