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257" r:id="rId3"/>
    <p:sldId id="262" r:id="rId4"/>
    <p:sldId id="258" r:id="rId5"/>
    <p:sldId id="261" r:id="rId6"/>
    <p:sldId id="259" r:id="rId7"/>
    <p:sldId id="260" r:id="rId8"/>
    <p:sldId id="263" r:id="rId9"/>
    <p:sldId id="264" r:id="rId10"/>
    <p:sldId id="272" r:id="rId11"/>
    <p:sldId id="265" r:id="rId12"/>
    <p:sldId id="267" r:id="rId13"/>
    <p:sldId id="295" r:id="rId14"/>
    <p:sldId id="269" r:id="rId15"/>
    <p:sldId id="270" r:id="rId16"/>
    <p:sldId id="271" r:id="rId17"/>
    <p:sldId id="296" r:id="rId18"/>
    <p:sldId id="273" r:id="rId19"/>
    <p:sldId id="274" r:id="rId20"/>
    <p:sldId id="280" r:id="rId21"/>
    <p:sldId id="279" r:id="rId22"/>
    <p:sldId id="275" r:id="rId23"/>
    <p:sldId id="281" r:id="rId24"/>
    <p:sldId id="277" r:id="rId25"/>
    <p:sldId id="278" r:id="rId26"/>
    <p:sldId id="282" r:id="rId27"/>
    <p:sldId id="283" r:id="rId28"/>
    <p:sldId id="287" r:id="rId29"/>
    <p:sldId id="288" r:id="rId30"/>
    <p:sldId id="284" r:id="rId31"/>
    <p:sldId id="285" r:id="rId32"/>
    <p:sldId id="294" r:id="rId33"/>
    <p:sldId id="286" r:id="rId34"/>
    <p:sldId id="289" r:id="rId35"/>
    <p:sldId id="290" r:id="rId36"/>
    <p:sldId id="291" r:id="rId37"/>
    <p:sldId id="293" r:id="rId38"/>
    <p:sldId id="297" r:id="rId39"/>
    <p:sldId id="298" r:id="rId40"/>
    <p:sldId id="299" r:id="rId41"/>
    <p:sldId id="300" r:id="rId4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379E42-F7F3-4310-9211-41028B2BD253}" type="datetimeFigureOut">
              <a:rPr lang="pt-BR" smtClean="0"/>
              <a:t>06/06/2022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8D6ADB-770F-4009-8C9D-7F7A18051D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038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8D6ADB-770F-4009-8C9D-7F7A18051D63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48224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8D6ADB-770F-4009-8C9D-7F7A18051D63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82878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8D6ADB-770F-4009-8C9D-7F7A18051D63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64123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8D6ADB-770F-4009-8C9D-7F7A18051D63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55981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8D6ADB-770F-4009-8C9D-7F7A18051D63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95263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8D6ADB-770F-4009-8C9D-7F7A18051D63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2519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4B3BB8-08C6-37EA-603D-4CACE46CE5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AF66133-C3B4-D793-C049-2F864552CB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2E0B91-5B8F-3257-7F8F-809C73B88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F40E8-0684-4BE3-8650-4706D2290B2F}" type="datetimeFigureOut">
              <a:rPr lang="pt-BR" smtClean="0"/>
              <a:t>06/06/2022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E0CF06A-7597-1C6B-8825-CF5AA1842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992669E-D7F5-3059-0CB5-472CD4424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13F97-F877-4382-84C9-AF24787EC1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1944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EBC0FE-77DA-47C6-9809-7573F7804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B39E567-F0E2-DBB6-5F1B-221361449F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74AF94-0E04-C98F-E909-32AC19E57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F40E8-0684-4BE3-8650-4706D2290B2F}" type="datetimeFigureOut">
              <a:rPr lang="pt-BR" smtClean="0"/>
              <a:t>06/06/2022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0B547C5-A179-CB8C-C7D3-3D1787B3D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8ACE036-F608-17FA-11A1-71388F2EC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13F97-F877-4382-84C9-AF24787EC1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0047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A646FB7-DD50-7A91-6994-7229E8A03E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EFE39F1-8907-8AE2-6BA7-772A824837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24732AD-F95D-57E9-E383-7C7CCF2AC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F40E8-0684-4BE3-8650-4706D2290B2F}" type="datetimeFigureOut">
              <a:rPr lang="pt-BR" smtClean="0"/>
              <a:t>06/06/2022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BB91BA8-CB37-B8C8-E73C-F17423F07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705748F-C57F-FB0D-B460-495F07DEA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13F97-F877-4382-84C9-AF24787EC1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4446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B29BAB-6394-C352-75C6-50FDFE007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31AB942-1C65-99C0-40EF-26B0F985F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9AD80-C609-206D-B948-49420A8F8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F40E8-0684-4BE3-8650-4706D2290B2F}" type="datetimeFigureOut">
              <a:rPr lang="pt-BR" smtClean="0"/>
              <a:t>06/06/2022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7DBA5F3-39F4-1B69-57AA-08DDAC45B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4C7FFEE-E5FD-C121-3784-FA5FD870E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13F97-F877-4382-84C9-AF24787EC1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7669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BD43D6-CC44-9AF5-C998-3411CA58D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55AEFB-7BFC-0912-3975-934CC1B62D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4ADEF4E-2285-F195-D323-1F25FECFD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F40E8-0684-4BE3-8650-4706D2290B2F}" type="datetimeFigureOut">
              <a:rPr lang="pt-BR" smtClean="0"/>
              <a:t>06/06/2022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1B154B1-BB2E-7AA4-9C52-E7744847B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AD62586-D463-495E-BD7A-3A3AE9742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13F97-F877-4382-84C9-AF24787EC1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2861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A4F0EF-C146-85A4-CBCE-18D2E5FF5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2062146-1597-E251-2BB3-999F3A55F6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7498349-FC44-EB77-1D6A-822CF9B433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7A25865-8B0E-2D4F-197C-CC2DBE295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F40E8-0684-4BE3-8650-4706D2290B2F}" type="datetimeFigureOut">
              <a:rPr lang="pt-BR" smtClean="0"/>
              <a:t>06/06/2022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54B2486-7CED-E1BE-5AFF-9543EC67B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2CF795F-7A01-F6F9-BD9D-FEAE86D15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13F97-F877-4382-84C9-AF24787EC1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6510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5879A4-C412-D5DA-17BE-173E9127C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AD5AB39-4224-17CC-991A-7E0E472C13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5F31905-0763-26E9-8BA7-13A203482B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EE9B79B-D269-E0D0-EC77-B486FCE8E5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72723C2-B463-BB18-B72C-1582B1EB33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6EFA065-46CB-04F7-B3FB-458CC9EF8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F40E8-0684-4BE3-8650-4706D2290B2F}" type="datetimeFigureOut">
              <a:rPr lang="pt-BR" smtClean="0"/>
              <a:t>06/06/2022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39720BD-122D-847A-2217-A6A226B92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36440FD-1AD2-E225-4CD9-E5166F03B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13F97-F877-4382-84C9-AF24787EC1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3505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63EE98-4C0F-0CEB-734F-C0E7EF650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F8BDF45-5A7D-161C-EE2A-9DA06B140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F40E8-0684-4BE3-8650-4706D2290B2F}" type="datetimeFigureOut">
              <a:rPr lang="pt-BR" smtClean="0"/>
              <a:t>06/06/2022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CDAF312-E85B-DF7A-A2DB-1116CAF35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A3AC597-33FC-1CD5-045A-0BB729893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13F97-F877-4382-84C9-AF24787EC1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1486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DCEC2A1-2541-B4B3-388B-84E9B810A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F40E8-0684-4BE3-8650-4706D2290B2F}" type="datetimeFigureOut">
              <a:rPr lang="pt-BR" smtClean="0"/>
              <a:t>06/06/2022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BD33454-0A2F-5454-4E97-16A515F88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CC4FF55-70A0-F07B-BB61-DA3E4372E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13F97-F877-4382-84C9-AF24787EC1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1828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545D53-29C8-2399-D88B-DFCA9FD8A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289C14D-B9B0-76BC-D08C-C1390A6E5F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58B580F-DDDD-4681-73D1-58552B2206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FC0F47A-9FCE-9D66-840D-3D59E318F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F40E8-0684-4BE3-8650-4706D2290B2F}" type="datetimeFigureOut">
              <a:rPr lang="pt-BR" smtClean="0"/>
              <a:t>06/06/2022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F7B93BD-A7F0-D487-9F3E-CCB348716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2DA96AC-C2B2-B06E-72D9-4238FEEB3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13F97-F877-4382-84C9-AF24787EC1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2574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D091DA-D076-C914-86D9-05F64CFFA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C74A48B-04BD-4E1F-65E3-5306B5B8D5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5BD0504-F69F-494A-BB78-6B1E039AD8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B9592A0-3209-8832-F767-295C29C1E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F40E8-0684-4BE3-8650-4706D2290B2F}" type="datetimeFigureOut">
              <a:rPr lang="pt-BR" smtClean="0"/>
              <a:t>06/06/2022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3F8FAD2-1D56-C5D3-D7CD-15F0B8C8F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54AA165-791A-43DF-C043-DD6668850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13F97-F877-4382-84C9-AF24787EC1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1620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A6FF55C-B050-276F-C62E-2E4EEA274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A8D401A-3A94-4ABC-2D54-5CB2D4A6DB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EE6521A-3AB0-AEDD-2349-B5C0159EEF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DF40E8-0684-4BE3-8650-4706D2290B2F}" type="datetimeFigureOut">
              <a:rPr lang="pt-BR" smtClean="0"/>
              <a:t>06/06/2022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607180E-CD93-A8E8-5D23-5B5E280578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CB22084-E4BF-9443-CC28-EC9CE7BA30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E13F97-F877-4382-84C9-AF24787EC1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8856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12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19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jpeg"/><Relationship Id="rId5" Type="http://schemas.openxmlformats.org/officeDocument/2006/relationships/image" Target="../media/image12.jpeg"/><Relationship Id="rId4" Type="http://schemas.openxmlformats.org/officeDocument/2006/relationships/image" Target="../media/image18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jpeg"/><Relationship Id="rId4" Type="http://schemas.openxmlformats.org/officeDocument/2006/relationships/image" Target="../media/image10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3B095A01-2329-6A7E-476C-6A8ED0A8CA0A}"/>
              </a:ext>
            </a:extLst>
          </p:cNvPr>
          <p:cNvSpPr txBox="1"/>
          <p:nvPr/>
        </p:nvSpPr>
        <p:spPr>
          <a:xfrm>
            <a:off x="406400" y="135467"/>
            <a:ext cx="6366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 err="1"/>
              <a:t>Array</a:t>
            </a:r>
            <a:r>
              <a:rPr lang="pt-BR" sz="3200" b="1" dirty="0"/>
              <a:t>:</a:t>
            </a:r>
          </a:p>
        </p:txBody>
      </p:sp>
      <p:pic>
        <p:nvPicPr>
          <p:cNvPr id="1026" name="Picture 2" descr="Casa branca - ícones de interface grátis">
            <a:extLst>
              <a:ext uri="{FF2B5EF4-FFF2-40B4-BE49-F238E27FC236}">
                <a16:creationId xmlns:a16="http://schemas.microsoft.com/office/drawing/2014/main" id="{2D60C03B-238B-03C3-DEE7-094FCBDFB3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311" y="2449689"/>
            <a:ext cx="1645355" cy="1645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asa branca - ícones de interface grátis">
            <a:extLst>
              <a:ext uri="{FF2B5EF4-FFF2-40B4-BE49-F238E27FC236}">
                <a16:creationId xmlns:a16="http://schemas.microsoft.com/office/drawing/2014/main" id="{617E42E0-2794-0234-EF86-C8319CB85E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2449688"/>
            <a:ext cx="1645355" cy="1645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asa branca - ícones de interface grátis">
            <a:extLst>
              <a:ext uri="{FF2B5EF4-FFF2-40B4-BE49-F238E27FC236}">
                <a16:creationId xmlns:a16="http://schemas.microsoft.com/office/drawing/2014/main" id="{643C27C0-6FD1-8972-58F7-F0B900256E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2449687"/>
            <a:ext cx="1645355" cy="1645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asa branca - ícones de interface grátis">
            <a:extLst>
              <a:ext uri="{FF2B5EF4-FFF2-40B4-BE49-F238E27FC236}">
                <a16:creationId xmlns:a16="http://schemas.microsoft.com/office/drawing/2014/main" id="{B5F43DBD-0ABE-5568-D876-471086068F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6800" y="2449686"/>
            <a:ext cx="1645355" cy="1645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6D283ED0-5374-F129-3182-1109819889AE}"/>
              </a:ext>
            </a:extLst>
          </p:cNvPr>
          <p:cNvSpPr txBox="1"/>
          <p:nvPr/>
        </p:nvSpPr>
        <p:spPr>
          <a:xfrm>
            <a:off x="587022" y="1761067"/>
            <a:ext cx="9008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Dados normais: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96FA379-52D8-DAF4-B395-6BA6532BE91B}"/>
              </a:ext>
            </a:extLst>
          </p:cNvPr>
          <p:cNvSpPr txBox="1"/>
          <p:nvPr/>
        </p:nvSpPr>
        <p:spPr>
          <a:xfrm>
            <a:off x="2038348" y="3167390"/>
            <a:ext cx="797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120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C7CD2DB0-3A0B-ADED-6512-EBF2DC460F71}"/>
              </a:ext>
            </a:extLst>
          </p:cNvPr>
          <p:cNvSpPr txBox="1"/>
          <p:nvPr/>
        </p:nvSpPr>
        <p:spPr>
          <a:xfrm>
            <a:off x="4234037" y="3167390"/>
            <a:ext cx="9475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5,23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46B0D34D-15D6-3758-C8D1-7C499850ADE9}"/>
              </a:ext>
            </a:extLst>
          </p:cNvPr>
          <p:cNvSpPr txBox="1"/>
          <p:nvPr/>
        </p:nvSpPr>
        <p:spPr>
          <a:xfrm>
            <a:off x="6672438" y="3167390"/>
            <a:ext cx="797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abc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4AA3ECD-621D-0DEE-BD7E-2209309CC014}"/>
              </a:ext>
            </a:extLst>
          </p:cNvPr>
          <p:cNvSpPr txBox="1"/>
          <p:nvPr/>
        </p:nvSpPr>
        <p:spPr>
          <a:xfrm>
            <a:off x="9262534" y="3167390"/>
            <a:ext cx="7972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@</a:t>
            </a:r>
          </a:p>
          <a:p>
            <a:endParaRPr lang="pt-BR" sz="2800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6A1A1345-5092-3751-E373-28AA99DB0063}"/>
              </a:ext>
            </a:extLst>
          </p:cNvPr>
          <p:cNvSpPr txBox="1"/>
          <p:nvPr/>
        </p:nvSpPr>
        <p:spPr>
          <a:xfrm>
            <a:off x="2149120" y="4109767"/>
            <a:ext cx="575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INT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DAC1D385-BF56-533B-06A5-F6263F0B2E16}"/>
              </a:ext>
            </a:extLst>
          </p:cNvPr>
          <p:cNvSpPr txBox="1"/>
          <p:nvPr/>
        </p:nvSpPr>
        <p:spPr>
          <a:xfrm>
            <a:off x="4198760" y="4112593"/>
            <a:ext cx="867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FLOAT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E79824F2-99CC-90B0-3C67-F3C16ACADA44}"/>
              </a:ext>
            </a:extLst>
          </p:cNvPr>
          <p:cNvSpPr txBox="1"/>
          <p:nvPr/>
        </p:nvSpPr>
        <p:spPr>
          <a:xfrm>
            <a:off x="6269563" y="4095041"/>
            <a:ext cx="16030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VETOR</a:t>
            </a:r>
          </a:p>
          <a:p>
            <a:pPr algn="ctr"/>
            <a:r>
              <a:rPr lang="pt-BR" dirty="0"/>
              <a:t>OU</a:t>
            </a:r>
          </a:p>
          <a:p>
            <a:pPr algn="ctr"/>
            <a:r>
              <a:rPr lang="pt-BR" dirty="0"/>
              <a:t>VARCHAR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C2319C8B-9133-CE67-5767-28618B739F3E}"/>
              </a:ext>
            </a:extLst>
          </p:cNvPr>
          <p:cNvSpPr txBox="1"/>
          <p:nvPr/>
        </p:nvSpPr>
        <p:spPr>
          <a:xfrm>
            <a:off x="8686798" y="4095041"/>
            <a:ext cx="1603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CHAR</a:t>
            </a:r>
          </a:p>
        </p:txBody>
      </p:sp>
    </p:spTree>
    <p:extLst>
      <p:ext uri="{BB962C8B-B14F-4D97-AF65-F5344CB8AC3E}">
        <p14:creationId xmlns:p14="http://schemas.microsoft.com/office/powerpoint/2010/main" val="424003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Pensando em emprestar ou investir? - Bullla">
            <a:extLst>
              <a:ext uri="{FF2B5EF4-FFF2-40B4-BE49-F238E27FC236}">
                <a16:creationId xmlns:a16="http://schemas.microsoft.com/office/drawing/2014/main" id="{69EEA942-9A11-3F41-60D1-EB9568018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11650"/>
            <a:ext cx="6314160" cy="394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Estudo brasileiro sobre potencial da madeira de laranjeira recebe prêmio no  Japão">
            <a:extLst>
              <a:ext uri="{FF2B5EF4-FFF2-40B4-BE49-F238E27FC236}">
                <a16:creationId xmlns:a16="http://schemas.microsoft.com/office/drawing/2014/main" id="{D055708B-6C6C-DD28-4F95-621ADD4CAD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0"/>
            <a:ext cx="7620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2F4F23F2-2299-3A27-F843-8B46BDE4D6C9}"/>
              </a:ext>
            </a:extLst>
          </p:cNvPr>
          <p:cNvSpPr/>
          <p:nvPr/>
        </p:nvSpPr>
        <p:spPr>
          <a:xfrm>
            <a:off x="8739434" y="5589411"/>
            <a:ext cx="1027289" cy="25117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290D9C7-815B-F50B-5AE6-34A32D3376B3}"/>
              </a:ext>
            </a:extLst>
          </p:cNvPr>
          <p:cNvSpPr/>
          <p:nvPr/>
        </p:nvSpPr>
        <p:spPr>
          <a:xfrm>
            <a:off x="8739435" y="5172428"/>
            <a:ext cx="1027289" cy="25117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290" name="Picture 2" descr="Suco de Laranja – Come on Burger">
            <a:extLst>
              <a:ext uri="{FF2B5EF4-FFF2-40B4-BE49-F238E27FC236}">
                <a16:creationId xmlns:a16="http://schemas.microsoft.com/office/drawing/2014/main" id="{B6EB4571-B99A-EF87-944C-0F5F33ED5C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7355" y="476250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25409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Sementes Selecionadas P/ Muda Da Fruta Laranja Serra D'água | Parcelamento  sem juros">
            <a:extLst>
              <a:ext uri="{FF2B5EF4-FFF2-40B4-BE49-F238E27FC236}">
                <a16:creationId xmlns:a16="http://schemas.microsoft.com/office/drawing/2014/main" id="{FDADD442-E906-CEB0-F334-73B6CDCF0B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58" r="12924"/>
          <a:stretch/>
        </p:blipFill>
        <p:spPr bwMode="auto">
          <a:xfrm>
            <a:off x="396525" y="3195594"/>
            <a:ext cx="2405240" cy="2328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eta: para a Direita 1">
            <a:extLst>
              <a:ext uri="{FF2B5EF4-FFF2-40B4-BE49-F238E27FC236}">
                <a16:creationId xmlns:a16="http://schemas.microsoft.com/office/drawing/2014/main" id="{74F27A05-F435-3972-9B2A-44710B420B1C}"/>
              </a:ext>
            </a:extLst>
          </p:cNvPr>
          <p:cNvSpPr/>
          <p:nvPr/>
        </p:nvSpPr>
        <p:spPr>
          <a:xfrm>
            <a:off x="2801765" y="4127588"/>
            <a:ext cx="722489" cy="464167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4100" name="Picture 4" descr="TRANSFORMANDO UMA LARANJA EM UMA VELA">
            <a:extLst>
              <a:ext uri="{FF2B5EF4-FFF2-40B4-BE49-F238E27FC236}">
                <a16:creationId xmlns:a16="http://schemas.microsoft.com/office/drawing/2014/main" id="{2B9351B4-DD72-DD86-0CD6-5B91778208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65" r="16582"/>
          <a:stretch/>
        </p:blipFill>
        <p:spPr bwMode="auto">
          <a:xfrm>
            <a:off x="3524254" y="3278317"/>
            <a:ext cx="2254758" cy="2110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A08CDFD2-1932-E925-1EFD-4D9F3C0F1A95}"/>
              </a:ext>
            </a:extLst>
          </p:cNvPr>
          <p:cNvCxnSpPr>
            <a:stCxn id="4100" idx="0"/>
          </p:cNvCxnSpPr>
          <p:nvPr/>
        </p:nvCxnSpPr>
        <p:spPr>
          <a:xfrm flipV="1">
            <a:off x="4651633" y="2483556"/>
            <a:ext cx="0" cy="794761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2" name="Picture 6" descr="Faca Peixeira Aço Carbono Cabo Madeira 10&quot; - Tramontina - Rei da Cutelaria">
            <a:extLst>
              <a:ext uri="{FF2B5EF4-FFF2-40B4-BE49-F238E27FC236}">
                <a16:creationId xmlns:a16="http://schemas.microsoft.com/office/drawing/2014/main" id="{BDEF53FC-C266-1A45-7CDE-3A0CC5D16B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6829" y="1016000"/>
            <a:ext cx="1469607" cy="1469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Extrator de Sucos em Inox Super Juicer - Boacoisa">
            <a:extLst>
              <a:ext uri="{FF2B5EF4-FFF2-40B4-BE49-F238E27FC236}">
                <a16:creationId xmlns:a16="http://schemas.microsoft.com/office/drawing/2014/main" id="{E5C37103-DAB2-2A9C-6E68-CE379018B1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4764" y="389753"/>
            <a:ext cx="1862057" cy="1862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Juicer, fazer, suco laranja. Juicer, suco, processo, fruta, fazer. |  CanStock">
            <a:extLst>
              <a:ext uri="{FF2B5EF4-FFF2-40B4-BE49-F238E27FC236}">
                <a16:creationId xmlns:a16="http://schemas.microsoft.com/office/drawing/2014/main" id="{41CA30E3-9BFC-698C-B0C4-2DBF9241CF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4764" y="2833836"/>
            <a:ext cx="2051207" cy="2976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eta: para a Direita 10">
            <a:extLst>
              <a:ext uri="{FF2B5EF4-FFF2-40B4-BE49-F238E27FC236}">
                <a16:creationId xmlns:a16="http://schemas.microsoft.com/office/drawing/2014/main" id="{48070D7C-389A-01AE-ED60-E9526BF6E006}"/>
              </a:ext>
            </a:extLst>
          </p:cNvPr>
          <p:cNvSpPr/>
          <p:nvPr/>
        </p:nvSpPr>
        <p:spPr>
          <a:xfrm>
            <a:off x="5779012" y="4127588"/>
            <a:ext cx="722489" cy="464167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91D4FAE9-2305-E79F-04EE-29A48EB002A4}"/>
              </a:ext>
            </a:extLst>
          </p:cNvPr>
          <p:cNvCxnSpPr>
            <a:cxnSpLocks/>
          </p:cNvCxnSpPr>
          <p:nvPr/>
        </p:nvCxnSpPr>
        <p:spPr>
          <a:xfrm flipV="1">
            <a:off x="7524044" y="2336800"/>
            <a:ext cx="0" cy="497036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eta: para a Direita 13">
            <a:extLst>
              <a:ext uri="{FF2B5EF4-FFF2-40B4-BE49-F238E27FC236}">
                <a16:creationId xmlns:a16="http://schemas.microsoft.com/office/drawing/2014/main" id="{480095D3-A1BF-7559-732F-1E1E020B5A08}"/>
              </a:ext>
            </a:extLst>
          </p:cNvPr>
          <p:cNvSpPr/>
          <p:nvPr/>
        </p:nvSpPr>
        <p:spPr>
          <a:xfrm>
            <a:off x="8579234" y="4089882"/>
            <a:ext cx="722489" cy="464167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4110" name="Picture 14" descr="Barbudo, jovem, suco, laranja, bebendo, homem, bonito. Barbudo, jovem,  isolado, suco, fundo, laranja, bebendo, homem, branca | CanStock">
            <a:extLst>
              <a:ext uri="{FF2B5EF4-FFF2-40B4-BE49-F238E27FC236}">
                <a16:creationId xmlns:a16="http://schemas.microsoft.com/office/drawing/2014/main" id="{38C7FFA8-33A4-A53E-F036-28F7ADE93D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92" r="22678"/>
          <a:stretch/>
        </p:blipFill>
        <p:spPr bwMode="auto">
          <a:xfrm>
            <a:off x="9444911" y="3195594"/>
            <a:ext cx="2201333" cy="2328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41617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4" name="Picture 4" descr="Foto de Velho Andando Isolado e mais fotos de stock de Andar - iStock">
            <a:extLst>
              <a:ext uri="{FF2B5EF4-FFF2-40B4-BE49-F238E27FC236}">
                <a16:creationId xmlns:a16="http://schemas.microsoft.com/office/drawing/2014/main" id="{79CAAB32-44DA-FD92-B5B0-D89B5F0162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424"/>
          <a:stretch/>
        </p:blipFill>
        <p:spPr bwMode="auto">
          <a:xfrm>
            <a:off x="86608" y="0"/>
            <a:ext cx="41354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 descr="Dono da Polishop quer abrir 200 salões de beleza no país">
            <a:extLst>
              <a:ext uri="{FF2B5EF4-FFF2-40B4-BE49-F238E27FC236}">
                <a16:creationId xmlns:a16="http://schemas.microsoft.com/office/drawing/2014/main" id="{8ADA2173-4416-8DBC-5A69-7575A94670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59"/>
          <a:stretch/>
        </p:blipFill>
        <p:spPr bwMode="auto">
          <a:xfrm>
            <a:off x="3894666" y="1049867"/>
            <a:ext cx="8297333" cy="496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Faca Peixeira Aço Carbono Cabo Madeira 10&quot; - Tramontina - Rei da Cutelaria">
            <a:extLst>
              <a:ext uri="{FF2B5EF4-FFF2-40B4-BE49-F238E27FC236}">
                <a16:creationId xmlns:a16="http://schemas.microsoft.com/office/drawing/2014/main" id="{26EF6E2F-E85D-D21D-2F04-9F33A383F6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2474" y="1219200"/>
            <a:ext cx="1469607" cy="1469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Extrator de Sucos em Inox Super Juicer - Boacoisa">
            <a:extLst>
              <a:ext uri="{FF2B5EF4-FFF2-40B4-BE49-F238E27FC236}">
                <a16:creationId xmlns:a16="http://schemas.microsoft.com/office/drawing/2014/main" id="{CD6669D6-F9AF-CBA9-3C5E-614832D657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3332" y="204259"/>
            <a:ext cx="1862057" cy="1862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97633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oto de Último Homem Bebendo Suco De Laranja Em Um Copo Muito Feliz  Apontando Com A Mão E Dedo e mais fotos de stock de Aberto - iStock">
            <a:extLst>
              <a:ext uri="{FF2B5EF4-FFF2-40B4-BE49-F238E27FC236}">
                <a16:creationId xmlns:a16="http://schemas.microsoft.com/office/drawing/2014/main" id="{50DDA56D-50E6-D722-6E7E-364EECF581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8713" y="0"/>
            <a:ext cx="73929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7249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Pensando em emprestar ou investir? - Bullla">
            <a:extLst>
              <a:ext uri="{FF2B5EF4-FFF2-40B4-BE49-F238E27FC236}">
                <a16:creationId xmlns:a16="http://schemas.microsoft.com/office/drawing/2014/main" id="{69EEA942-9A11-3F41-60D1-EB9568018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11650"/>
            <a:ext cx="6314160" cy="394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MALUS DOMESTICA (MACA) 0,80M A 1,00M - Tirol Plantas">
            <a:extLst>
              <a:ext uri="{FF2B5EF4-FFF2-40B4-BE49-F238E27FC236}">
                <a16:creationId xmlns:a16="http://schemas.microsoft.com/office/drawing/2014/main" id="{22D45B90-71C5-2A74-8B2B-F460C6ABB3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0"/>
            <a:ext cx="6858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CC632B99-D7BA-3987-5804-B5173829F4FA}"/>
              </a:ext>
            </a:extLst>
          </p:cNvPr>
          <p:cNvSpPr/>
          <p:nvPr/>
        </p:nvSpPr>
        <p:spPr>
          <a:xfrm>
            <a:off x="8739434" y="5589411"/>
            <a:ext cx="1027289" cy="25117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340C10DC-B05E-0817-9AE3-175490D13E1F}"/>
              </a:ext>
            </a:extLst>
          </p:cNvPr>
          <p:cNvSpPr/>
          <p:nvPr/>
        </p:nvSpPr>
        <p:spPr>
          <a:xfrm>
            <a:off x="8739435" y="5172428"/>
            <a:ext cx="1027289" cy="25117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196" name="Picture 4" descr="Suco de maçã - Sumerbol">
            <a:extLst>
              <a:ext uri="{FF2B5EF4-FFF2-40B4-BE49-F238E27FC236}">
                <a16:creationId xmlns:a16="http://schemas.microsoft.com/office/drawing/2014/main" id="{4C3C9E6E-1D6D-AA31-912C-EED874CE10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4111" y="4770966"/>
            <a:ext cx="1636889" cy="1636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96193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ta: para a Direita 1">
            <a:extLst>
              <a:ext uri="{FF2B5EF4-FFF2-40B4-BE49-F238E27FC236}">
                <a16:creationId xmlns:a16="http://schemas.microsoft.com/office/drawing/2014/main" id="{74F27A05-F435-3972-9B2A-44710B420B1C}"/>
              </a:ext>
            </a:extLst>
          </p:cNvPr>
          <p:cNvSpPr/>
          <p:nvPr/>
        </p:nvSpPr>
        <p:spPr>
          <a:xfrm>
            <a:off x="2801765" y="4127588"/>
            <a:ext cx="722489" cy="464167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A08CDFD2-1932-E925-1EFD-4D9F3C0F1A95}"/>
              </a:ext>
            </a:extLst>
          </p:cNvPr>
          <p:cNvCxnSpPr/>
          <p:nvPr/>
        </p:nvCxnSpPr>
        <p:spPr>
          <a:xfrm flipV="1">
            <a:off x="4651633" y="2483556"/>
            <a:ext cx="0" cy="794761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2" name="Picture 6" descr="Faca Peixeira Aço Carbono Cabo Madeira 10&quot; - Tramontina - Rei da Cutelaria">
            <a:extLst>
              <a:ext uri="{FF2B5EF4-FFF2-40B4-BE49-F238E27FC236}">
                <a16:creationId xmlns:a16="http://schemas.microsoft.com/office/drawing/2014/main" id="{BDEF53FC-C266-1A45-7CDE-3A0CC5D16B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6829" y="1016000"/>
            <a:ext cx="1469607" cy="1469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Extrator de Sucos em Inox Super Juicer - Boacoisa">
            <a:extLst>
              <a:ext uri="{FF2B5EF4-FFF2-40B4-BE49-F238E27FC236}">
                <a16:creationId xmlns:a16="http://schemas.microsoft.com/office/drawing/2014/main" id="{E5C37103-DAB2-2A9C-6E68-CE379018B1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4764" y="389753"/>
            <a:ext cx="1862057" cy="1862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Suco De Maçã Na Máquina Do Juicer - Juicing Imagem de Stock - Imagem de  cozinha, queda: 48390567">
            <a:extLst>
              <a:ext uri="{FF2B5EF4-FFF2-40B4-BE49-F238E27FC236}">
                <a16:creationId xmlns:a16="http://schemas.microsoft.com/office/drawing/2014/main" id="{8A5E9176-D0B5-9560-88CD-F861E59A5C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6" t="11029" r="30732" b="13745"/>
          <a:stretch/>
        </p:blipFill>
        <p:spPr bwMode="auto">
          <a:xfrm>
            <a:off x="6162439" y="2892103"/>
            <a:ext cx="2943556" cy="2642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eta: para a Direita 10">
            <a:extLst>
              <a:ext uri="{FF2B5EF4-FFF2-40B4-BE49-F238E27FC236}">
                <a16:creationId xmlns:a16="http://schemas.microsoft.com/office/drawing/2014/main" id="{48070D7C-389A-01AE-ED60-E9526BF6E006}"/>
              </a:ext>
            </a:extLst>
          </p:cNvPr>
          <p:cNvSpPr/>
          <p:nvPr/>
        </p:nvSpPr>
        <p:spPr>
          <a:xfrm>
            <a:off x="5779012" y="4127588"/>
            <a:ext cx="722489" cy="464167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91D4FAE9-2305-E79F-04EE-29A48EB002A4}"/>
              </a:ext>
            </a:extLst>
          </p:cNvPr>
          <p:cNvCxnSpPr>
            <a:cxnSpLocks/>
          </p:cNvCxnSpPr>
          <p:nvPr/>
        </p:nvCxnSpPr>
        <p:spPr>
          <a:xfrm flipV="1">
            <a:off x="7524044" y="2336800"/>
            <a:ext cx="0" cy="497036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eta: para a Direita 13">
            <a:extLst>
              <a:ext uri="{FF2B5EF4-FFF2-40B4-BE49-F238E27FC236}">
                <a16:creationId xmlns:a16="http://schemas.microsoft.com/office/drawing/2014/main" id="{480095D3-A1BF-7559-732F-1E1E020B5A08}"/>
              </a:ext>
            </a:extLst>
          </p:cNvPr>
          <p:cNvSpPr/>
          <p:nvPr/>
        </p:nvSpPr>
        <p:spPr>
          <a:xfrm>
            <a:off x="8579234" y="4089882"/>
            <a:ext cx="722489" cy="464167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4110" name="Picture 14" descr="Barbudo, jovem, suco, laranja, bebendo, homem, bonito. Barbudo, jovem,  isolado, suco, fundo, laranja, bebendo, homem, branca | CanStock">
            <a:extLst>
              <a:ext uri="{FF2B5EF4-FFF2-40B4-BE49-F238E27FC236}">
                <a16:creationId xmlns:a16="http://schemas.microsoft.com/office/drawing/2014/main" id="{38C7FFA8-33A4-A53E-F036-28F7ADE93D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92" r="22678"/>
          <a:stretch/>
        </p:blipFill>
        <p:spPr bwMode="auto">
          <a:xfrm>
            <a:off x="9444911" y="3195594"/>
            <a:ext cx="2201333" cy="2328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 descr="MALUS DOMESTICA (MACA) 0,80M A 1,00M - Tirol Plantas">
            <a:extLst>
              <a:ext uri="{FF2B5EF4-FFF2-40B4-BE49-F238E27FC236}">
                <a16:creationId xmlns:a16="http://schemas.microsoft.com/office/drawing/2014/main" id="{6C736EDC-E078-FBE9-48EB-751F52DCEC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486" y="3401883"/>
            <a:ext cx="2428279" cy="1821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Como fazer maçãs de Natal recheadas com frutas secas em mel . fotos,  imagens de © agneskantaruk #139168278">
            <a:extLst>
              <a:ext uri="{FF2B5EF4-FFF2-40B4-BE49-F238E27FC236}">
                <a16:creationId xmlns:a16="http://schemas.microsoft.com/office/drawing/2014/main" id="{DE85025A-86F3-F261-CA30-5F8296291A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91" r="17918"/>
          <a:stretch/>
        </p:blipFill>
        <p:spPr bwMode="auto">
          <a:xfrm>
            <a:off x="3533574" y="3386268"/>
            <a:ext cx="2200748" cy="1972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20945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ono da Polishop quer abrir 200 salões de beleza no país">
            <a:extLst>
              <a:ext uri="{FF2B5EF4-FFF2-40B4-BE49-F238E27FC236}">
                <a16:creationId xmlns:a16="http://schemas.microsoft.com/office/drawing/2014/main" id="{89C420E5-A934-ABCB-544F-F9BBD79D13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947737"/>
            <a:ext cx="9144000" cy="496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6" name="Picture 2" descr="Foto de Pensando Forte e mais fotos de stock de Adolescente - iStock">
            <a:extLst>
              <a:ext uri="{FF2B5EF4-FFF2-40B4-BE49-F238E27FC236}">
                <a16:creationId xmlns:a16="http://schemas.microsoft.com/office/drawing/2014/main" id="{3BA6563A-1221-EF80-3E01-D2ADFCFA5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11111"/>
            <a:ext cx="5270308" cy="3515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8" descr="Extrator de Sucos em Inox Super Juicer - Boacoisa">
            <a:extLst>
              <a:ext uri="{FF2B5EF4-FFF2-40B4-BE49-F238E27FC236}">
                <a16:creationId xmlns:a16="http://schemas.microsoft.com/office/drawing/2014/main" id="{B494E988-20B2-E4BB-6C07-E666D67AB7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5065" y="204259"/>
            <a:ext cx="1862057" cy="1862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Faca Peixeira Aço Carbono Cabo Madeira 10&quot; - Tramontina - Rei da Cutelaria">
            <a:extLst>
              <a:ext uri="{FF2B5EF4-FFF2-40B4-BE49-F238E27FC236}">
                <a16:creationId xmlns:a16="http://schemas.microsoft.com/office/drawing/2014/main" id="{0294EA0A-B4C1-B3EF-F4CD-B9272F7291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1585" y="508000"/>
            <a:ext cx="1469607" cy="1469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35892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4C24A916-1840-DE47-FB6C-B999FA735F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80975"/>
            <a:ext cx="9753600" cy="649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6" descr="Faca Peixeira Aço Carbono Cabo Madeira 10&quot; - Tramontina - Rei da Cutelaria">
            <a:extLst>
              <a:ext uri="{FF2B5EF4-FFF2-40B4-BE49-F238E27FC236}">
                <a16:creationId xmlns:a16="http://schemas.microsoft.com/office/drawing/2014/main" id="{EB78E786-44D7-79D2-4283-0B4226F0F6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162" y="395112"/>
            <a:ext cx="2190044" cy="2190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8" descr="Extrator de Sucos em Inox Super Juicer - Boacoisa">
            <a:extLst>
              <a:ext uri="{FF2B5EF4-FFF2-40B4-BE49-F238E27FC236}">
                <a16:creationId xmlns:a16="http://schemas.microsoft.com/office/drawing/2014/main" id="{4820309B-11CC-FAF2-E137-CE6949D710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877" y="3042180"/>
            <a:ext cx="2461329" cy="2461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46789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Faca Peixeira Aço Carbono Cabo Madeira 10&quot; - Tramontina - Rei da Cutelaria">
            <a:extLst>
              <a:ext uri="{FF2B5EF4-FFF2-40B4-BE49-F238E27FC236}">
                <a16:creationId xmlns:a16="http://schemas.microsoft.com/office/drawing/2014/main" id="{DD871879-EC5F-A5EF-CD3C-ED0C33F497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9362" y="1162756"/>
            <a:ext cx="1469607" cy="1469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DB98273E-4238-CB69-B231-971D70D7E52A}"/>
              </a:ext>
            </a:extLst>
          </p:cNvPr>
          <p:cNvSpPr txBox="1"/>
          <p:nvPr/>
        </p:nvSpPr>
        <p:spPr>
          <a:xfrm>
            <a:off x="6321777" y="1712893"/>
            <a:ext cx="6366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=  Função 1</a:t>
            </a:r>
          </a:p>
        </p:txBody>
      </p:sp>
      <p:pic>
        <p:nvPicPr>
          <p:cNvPr id="4" name="Picture 8" descr="Extrator de Sucos em Inox Super Juicer - Boacoisa">
            <a:extLst>
              <a:ext uri="{FF2B5EF4-FFF2-40B4-BE49-F238E27FC236}">
                <a16:creationId xmlns:a16="http://schemas.microsoft.com/office/drawing/2014/main" id="{C3B57902-3E33-C8DD-A0A9-B4274CFA50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3136" y="3798998"/>
            <a:ext cx="1862057" cy="1862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8FE5A105-E69F-A9B7-21F8-BE33881BDA76}"/>
              </a:ext>
            </a:extLst>
          </p:cNvPr>
          <p:cNvSpPr txBox="1"/>
          <p:nvPr/>
        </p:nvSpPr>
        <p:spPr>
          <a:xfrm>
            <a:off x="6214532" y="4545360"/>
            <a:ext cx="6366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=  Função 2</a:t>
            </a:r>
          </a:p>
        </p:txBody>
      </p:sp>
    </p:spTree>
    <p:extLst>
      <p:ext uri="{BB962C8B-B14F-4D97-AF65-F5344CB8AC3E}">
        <p14:creationId xmlns:p14="http://schemas.microsoft.com/office/powerpoint/2010/main" val="31444151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7212DCA-B45B-5A99-C19A-1596D77E812B}"/>
              </a:ext>
            </a:extLst>
          </p:cNvPr>
          <p:cNvSpPr/>
          <p:nvPr/>
        </p:nvSpPr>
        <p:spPr>
          <a:xfrm>
            <a:off x="711198" y="805179"/>
            <a:ext cx="4176889" cy="108373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Pegar as laranjas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6262CF5-82DE-B588-ACAC-E1E2F18A54CC}"/>
              </a:ext>
            </a:extLst>
          </p:cNvPr>
          <p:cNvSpPr txBox="1"/>
          <p:nvPr/>
        </p:nvSpPr>
        <p:spPr>
          <a:xfrm>
            <a:off x="812798" y="263313"/>
            <a:ext cx="4075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Suco de Laranja: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1F27721C-A9C3-A129-97E0-036690C02EEB}"/>
              </a:ext>
            </a:extLst>
          </p:cNvPr>
          <p:cNvSpPr/>
          <p:nvPr/>
        </p:nvSpPr>
        <p:spPr>
          <a:xfrm>
            <a:off x="4007555" y="2469067"/>
            <a:ext cx="4176889" cy="108373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Usa a faca para cortar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7CAF118A-B896-3E38-FD45-2D620A6336FF}"/>
              </a:ext>
            </a:extLst>
          </p:cNvPr>
          <p:cNvSpPr/>
          <p:nvPr/>
        </p:nvSpPr>
        <p:spPr>
          <a:xfrm>
            <a:off x="4007555" y="3770490"/>
            <a:ext cx="4176889" cy="108373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Usa o </a:t>
            </a:r>
            <a:r>
              <a:rPr lang="pt-BR" dirty="0" err="1">
                <a:solidFill>
                  <a:schemeClr val="tx1"/>
                </a:solidFill>
              </a:rPr>
              <a:t>juicer</a:t>
            </a:r>
            <a:r>
              <a:rPr lang="pt-BR" dirty="0">
                <a:solidFill>
                  <a:schemeClr val="tx1"/>
                </a:solidFill>
              </a:rPr>
              <a:t> pra fazer o suco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7DDF8CE-651B-E84F-00BA-0C4012BF25F3}"/>
              </a:ext>
            </a:extLst>
          </p:cNvPr>
          <p:cNvSpPr/>
          <p:nvPr/>
        </p:nvSpPr>
        <p:spPr>
          <a:xfrm>
            <a:off x="711198" y="5254978"/>
            <a:ext cx="4176889" cy="108373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Beber o suco de laranja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E292874E-A0C6-A7C1-F3D8-50FD6CC86DCA}"/>
              </a:ext>
            </a:extLst>
          </p:cNvPr>
          <p:cNvSpPr/>
          <p:nvPr/>
        </p:nvSpPr>
        <p:spPr>
          <a:xfrm>
            <a:off x="7202311" y="866044"/>
            <a:ext cx="4176889" cy="108373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Pegar as maçãs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2F54F54-FDF7-749C-8FD6-D68ACC8F4104}"/>
              </a:ext>
            </a:extLst>
          </p:cNvPr>
          <p:cNvSpPr txBox="1"/>
          <p:nvPr/>
        </p:nvSpPr>
        <p:spPr>
          <a:xfrm>
            <a:off x="7303911" y="324178"/>
            <a:ext cx="4075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Suco de maçã: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551BE368-6827-67F9-4146-DD63E3C49C9A}"/>
              </a:ext>
            </a:extLst>
          </p:cNvPr>
          <p:cNvSpPr/>
          <p:nvPr/>
        </p:nvSpPr>
        <p:spPr>
          <a:xfrm>
            <a:off x="7253110" y="5254978"/>
            <a:ext cx="4176889" cy="108373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Beber o suco de maçã</a:t>
            </a:r>
          </a:p>
        </p:txBody>
      </p:sp>
      <p:cxnSp>
        <p:nvCxnSpPr>
          <p:cNvPr id="13" name="Conector: Angulado 12">
            <a:extLst>
              <a:ext uri="{FF2B5EF4-FFF2-40B4-BE49-F238E27FC236}">
                <a16:creationId xmlns:a16="http://schemas.microsoft.com/office/drawing/2014/main" id="{5ECD269D-E171-09CA-EA03-6F05C79FD3AC}"/>
              </a:ext>
            </a:extLst>
          </p:cNvPr>
          <p:cNvCxnSpPr>
            <a:stCxn id="2" idx="2"/>
            <a:endCxn id="4" idx="0"/>
          </p:cNvCxnSpPr>
          <p:nvPr/>
        </p:nvCxnSpPr>
        <p:spPr>
          <a:xfrm rot="16200000" flipH="1">
            <a:off x="4157744" y="530811"/>
            <a:ext cx="580154" cy="3296357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: Angulado 14">
            <a:extLst>
              <a:ext uri="{FF2B5EF4-FFF2-40B4-BE49-F238E27FC236}">
                <a16:creationId xmlns:a16="http://schemas.microsoft.com/office/drawing/2014/main" id="{01097366-61FC-76BC-67D4-B61D43BA1FF7}"/>
              </a:ext>
            </a:extLst>
          </p:cNvPr>
          <p:cNvCxnSpPr>
            <a:stCxn id="7" idx="2"/>
            <a:endCxn id="4" idx="0"/>
          </p:cNvCxnSpPr>
          <p:nvPr/>
        </p:nvCxnSpPr>
        <p:spPr>
          <a:xfrm rot="5400000">
            <a:off x="7433734" y="612044"/>
            <a:ext cx="519289" cy="3194756"/>
          </a:xfrm>
          <a:prstGeom prst="bentConnector3">
            <a:avLst>
              <a:gd name="adj1" fmla="val 4347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08CD2E08-C3DB-BE2B-62CB-4654239FA5C6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6096000" y="3552801"/>
            <a:ext cx="0" cy="2176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: Angulado 18">
            <a:extLst>
              <a:ext uri="{FF2B5EF4-FFF2-40B4-BE49-F238E27FC236}">
                <a16:creationId xmlns:a16="http://schemas.microsoft.com/office/drawing/2014/main" id="{D2911691-2825-426D-0C8E-98C412275DB4}"/>
              </a:ext>
            </a:extLst>
          </p:cNvPr>
          <p:cNvCxnSpPr>
            <a:stCxn id="5" idx="2"/>
            <a:endCxn id="11" idx="0"/>
          </p:cNvCxnSpPr>
          <p:nvPr/>
        </p:nvCxnSpPr>
        <p:spPr>
          <a:xfrm rot="16200000" flipH="1">
            <a:off x="7518400" y="3431823"/>
            <a:ext cx="400754" cy="324555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: Angulado 20">
            <a:extLst>
              <a:ext uri="{FF2B5EF4-FFF2-40B4-BE49-F238E27FC236}">
                <a16:creationId xmlns:a16="http://schemas.microsoft.com/office/drawing/2014/main" id="{3B580F48-32DA-7D35-4D49-B962F282F335}"/>
              </a:ext>
            </a:extLst>
          </p:cNvPr>
          <p:cNvCxnSpPr>
            <a:stCxn id="5" idx="2"/>
            <a:endCxn id="6" idx="0"/>
          </p:cNvCxnSpPr>
          <p:nvPr/>
        </p:nvCxnSpPr>
        <p:spPr>
          <a:xfrm rot="5400000">
            <a:off x="4247445" y="3406423"/>
            <a:ext cx="400754" cy="3296357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4713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scritórios, predios, linha, pretas, ícone 330170 Vetor no Vecteezy">
            <a:extLst>
              <a:ext uri="{FF2B5EF4-FFF2-40B4-BE49-F238E27FC236}">
                <a16:creationId xmlns:a16="http://schemas.microsoft.com/office/drawing/2014/main" id="{4449B0CA-461D-1B51-7334-BA5D879D7D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0" y="113242"/>
            <a:ext cx="3202869" cy="6405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Conector de Seta Reta 2">
            <a:extLst>
              <a:ext uri="{FF2B5EF4-FFF2-40B4-BE49-F238E27FC236}">
                <a16:creationId xmlns:a16="http://schemas.microsoft.com/office/drawing/2014/main" id="{EF0E5323-D6FF-128C-F049-DFB459EF596C}"/>
              </a:ext>
            </a:extLst>
          </p:cNvPr>
          <p:cNvCxnSpPr/>
          <p:nvPr/>
        </p:nvCxnSpPr>
        <p:spPr>
          <a:xfrm>
            <a:off x="2991556" y="1478844"/>
            <a:ext cx="134337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ixaDeTexto 4">
            <a:extLst>
              <a:ext uri="{FF2B5EF4-FFF2-40B4-BE49-F238E27FC236}">
                <a16:creationId xmlns:a16="http://schemas.microsoft.com/office/drawing/2014/main" id="{966CFE9E-177E-C1B1-E97D-5E42F3914A5F}"/>
              </a:ext>
            </a:extLst>
          </p:cNvPr>
          <p:cNvSpPr txBox="1"/>
          <p:nvPr/>
        </p:nvSpPr>
        <p:spPr>
          <a:xfrm>
            <a:off x="4541663" y="1124101"/>
            <a:ext cx="797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120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045D620-5071-C41F-A6A2-4348A9E8DB8C}"/>
              </a:ext>
            </a:extLst>
          </p:cNvPr>
          <p:cNvSpPr txBox="1"/>
          <p:nvPr/>
        </p:nvSpPr>
        <p:spPr>
          <a:xfrm>
            <a:off x="4466520" y="1850269"/>
            <a:ext cx="9475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5,23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9A2CC6B-63BB-AC63-6D81-2E14204D4163}"/>
              </a:ext>
            </a:extLst>
          </p:cNvPr>
          <p:cNvSpPr txBox="1"/>
          <p:nvPr/>
        </p:nvSpPr>
        <p:spPr>
          <a:xfrm>
            <a:off x="4522263" y="2499380"/>
            <a:ext cx="797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abc</a:t>
            </a:r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E295B52A-4CCD-FA60-A612-98F47B2A10EA}"/>
              </a:ext>
            </a:extLst>
          </p:cNvPr>
          <p:cNvCxnSpPr/>
          <p:nvPr/>
        </p:nvCxnSpPr>
        <p:spPr>
          <a:xfrm>
            <a:off x="2991555" y="2111879"/>
            <a:ext cx="134337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35408ED3-6EAE-FEDF-E939-B6D410031686}"/>
              </a:ext>
            </a:extLst>
          </p:cNvPr>
          <p:cNvCxnSpPr/>
          <p:nvPr/>
        </p:nvCxnSpPr>
        <p:spPr>
          <a:xfrm>
            <a:off x="2991554" y="2760990"/>
            <a:ext cx="134337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12E8F2AE-1009-AC4C-A9FA-C991F23C5D0A}"/>
              </a:ext>
            </a:extLst>
          </p:cNvPr>
          <p:cNvCxnSpPr/>
          <p:nvPr/>
        </p:nvCxnSpPr>
        <p:spPr>
          <a:xfrm>
            <a:off x="2991553" y="3429000"/>
            <a:ext cx="134337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3372A59-D8C6-52F4-223F-807703A150BC}"/>
              </a:ext>
            </a:extLst>
          </p:cNvPr>
          <p:cNvSpPr txBox="1"/>
          <p:nvPr/>
        </p:nvSpPr>
        <p:spPr>
          <a:xfrm>
            <a:off x="4522262" y="3148491"/>
            <a:ext cx="797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@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7B02683F-B9FA-9410-117A-A844F152B411}"/>
              </a:ext>
            </a:extLst>
          </p:cNvPr>
          <p:cNvSpPr txBox="1"/>
          <p:nvPr/>
        </p:nvSpPr>
        <p:spPr>
          <a:xfrm>
            <a:off x="4466520" y="3680179"/>
            <a:ext cx="797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...</a:t>
            </a:r>
          </a:p>
        </p:txBody>
      </p: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177076D4-8894-6BC0-63E8-89288BC3CC76}"/>
              </a:ext>
            </a:extLst>
          </p:cNvPr>
          <p:cNvCxnSpPr/>
          <p:nvPr/>
        </p:nvCxnSpPr>
        <p:spPr>
          <a:xfrm>
            <a:off x="2991552" y="3941789"/>
            <a:ext cx="134337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37568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962787F0-B89A-484E-03AE-3DBC8EFA63BC}"/>
              </a:ext>
            </a:extLst>
          </p:cNvPr>
          <p:cNvSpPr txBox="1"/>
          <p:nvPr/>
        </p:nvSpPr>
        <p:spPr>
          <a:xfrm>
            <a:off x="-541887" y="112888"/>
            <a:ext cx="508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/>
              <a:t>Lançamento único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A99C2614-8970-4CD6-8495-6869D2B8C8D3}"/>
              </a:ext>
            </a:extLst>
          </p:cNvPr>
          <p:cNvSpPr/>
          <p:nvPr/>
        </p:nvSpPr>
        <p:spPr>
          <a:xfrm>
            <a:off x="1323605" y="756478"/>
            <a:ext cx="1349029" cy="8358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C4BD7A75-8F6C-7284-6867-5E54149D45C6}"/>
              </a:ext>
            </a:extLst>
          </p:cNvPr>
          <p:cNvSpPr txBox="1"/>
          <p:nvPr/>
        </p:nvSpPr>
        <p:spPr>
          <a:xfrm>
            <a:off x="7394238" y="112888"/>
            <a:ext cx="508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/>
              <a:t>Lançamento Parcelado</a:t>
            </a:r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8C9D0330-C6CC-7A62-B842-96AEDA543828}"/>
              </a:ext>
            </a:extLst>
          </p:cNvPr>
          <p:cNvSpPr/>
          <p:nvPr/>
        </p:nvSpPr>
        <p:spPr>
          <a:xfrm>
            <a:off x="1323603" y="1592676"/>
            <a:ext cx="1349029" cy="8358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7E6BEC0E-4B28-6E9B-1B86-9EB2B0AD5AEE}"/>
              </a:ext>
            </a:extLst>
          </p:cNvPr>
          <p:cNvSpPr/>
          <p:nvPr/>
        </p:nvSpPr>
        <p:spPr>
          <a:xfrm>
            <a:off x="1323603" y="2428519"/>
            <a:ext cx="1349029" cy="8358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2CB482A0-10E9-6222-47E4-A8BCAC0026A6}"/>
              </a:ext>
            </a:extLst>
          </p:cNvPr>
          <p:cNvSpPr/>
          <p:nvPr/>
        </p:nvSpPr>
        <p:spPr>
          <a:xfrm>
            <a:off x="1323601" y="3264717"/>
            <a:ext cx="1349029" cy="8358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6B3C38BE-FB07-FF46-5945-94B4853E9B01}"/>
              </a:ext>
            </a:extLst>
          </p:cNvPr>
          <p:cNvSpPr/>
          <p:nvPr/>
        </p:nvSpPr>
        <p:spPr>
          <a:xfrm>
            <a:off x="1323601" y="4100205"/>
            <a:ext cx="1349029" cy="8358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3DDC9FAD-8DEB-F539-3197-B675F76D74EE}"/>
              </a:ext>
            </a:extLst>
          </p:cNvPr>
          <p:cNvSpPr/>
          <p:nvPr/>
        </p:nvSpPr>
        <p:spPr>
          <a:xfrm>
            <a:off x="1323601" y="4936048"/>
            <a:ext cx="1349029" cy="8358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8A7F6888-9500-5974-5352-914050A165C6}"/>
              </a:ext>
            </a:extLst>
          </p:cNvPr>
          <p:cNvSpPr/>
          <p:nvPr/>
        </p:nvSpPr>
        <p:spPr>
          <a:xfrm>
            <a:off x="1323599" y="5772246"/>
            <a:ext cx="1349029" cy="8358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5A55593F-2DF0-DA7D-7552-8B2CAA9128E1}"/>
              </a:ext>
            </a:extLst>
          </p:cNvPr>
          <p:cNvSpPr/>
          <p:nvPr/>
        </p:nvSpPr>
        <p:spPr>
          <a:xfrm>
            <a:off x="9604005" y="756478"/>
            <a:ext cx="1349029" cy="8358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15064230-25B6-0540-85E8-2E2CD1543C8C}"/>
              </a:ext>
            </a:extLst>
          </p:cNvPr>
          <p:cNvSpPr/>
          <p:nvPr/>
        </p:nvSpPr>
        <p:spPr>
          <a:xfrm>
            <a:off x="9604003" y="1592676"/>
            <a:ext cx="1349029" cy="8358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1A9FA45C-1B72-20C5-BF92-7866DFAF428F}"/>
              </a:ext>
            </a:extLst>
          </p:cNvPr>
          <p:cNvSpPr/>
          <p:nvPr/>
        </p:nvSpPr>
        <p:spPr>
          <a:xfrm>
            <a:off x="9604003" y="2428519"/>
            <a:ext cx="1349029" cy="8358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1E77FAC2-55FD-5283-3A7A-8EF7E552EA2C}"/>
              </a:ext>
            </a:extLst>
          </p:cNvPr>
          <p:cNvSpPr/>
          <p:nvPr/>
        </p:nvSpPr>
        <p:spPr>
          <a:xfrm>
            <a:off x="9604001" y="3264717"/>
            <a:ext cx="1349029" cy="8358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AE0CB757-CEAD-940F-5ECB-7AD90139234A}"/>
              </a:ext>
            </a:extLst>
          </p:cNvPr>
          <p:cNvSpPr/>
          <p:nvPr/>
        </p:nvSpPr>
        <p:spPr>
          <a:xfrm>
            <a:off x="9604001" y="4100205"/>
            <a:ext cx="1349029" cy="8358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1E7A4230-C9EA-8BF8-BE76-E4B0B611DC58}"/>
              </a:ext>
            </a:extLst>
          </p:cNvPr>
          <p:cNvSpPr/>
          <p:nvPr/>
        </p:nvSpPr>
        <p:spPr>
          <a:xfrm>
            <a:off x="9604001" y="4936048"/>
            <a:ext cx="1349029" cy="8358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3E8CCA22-5EE2-19E2-5012-EDDECE81A8B8}"/>
              </a:ext>
            </a:extLst>
          </p:cNvPr>
          <p:cNvSpPr/>
          <p:nvPr/>
        </p:nvSpPr>
        <p:spPr>
          <a:xfrm>
            <a:off x="9603999" y="5772246"/>
            <a:ext cx="1349029" cy="8358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75457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962787F0-B89A-484E-03AE-3DBC8EFA63BC}"/>
              </a:ext>
            </a:extLst>
          </p:cNvPr>
          <p:cNvSpPr txBox="1"/>
          <p:nvPr/>
        </p:nvSpPr>
        <p:spPr>
          <a:xfrm>
            <a:off x="-541887" y="112888"/>
            <a:ext cx="508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/>
              <a:t>Lançamento único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A99C2614-8970-4CD6-8495-6869D2B8C8D3}"/>
              </a:ext>
            </a:extLst>
          </p:cNvPr>
          <p:cNvSpPr/>
          <p:nvPr/>
        </p:nvSpPr>
        <p:spPr>
          <a:xfrm>
            <a:off x="1323605" y="756478"/>
            <a:ext cx="1349029" cy="8358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C4BD7A75-8F6C-7284-6867-5E54149D45C6}"/>
              </a:ext>
            </a:extLst>
          </p:cNvPr>
          <p:cNvSpPr txBox="1"/>
          <p:nvPr/>
        </p:nvSpPr>
        <p:spPr>
          <a:xfrm>
            <a:off x="7394238" y="112888"/>
            <a:ext cx="508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/>
              <a:t>Lançamento Parcelado</a:t>
            </a:r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8C9D0330-C6CC-7A62-B842-96AEDA543828}"/>
              </a:ext>
            </a:extLst>
          </p:cNvPr>
          <p:cNvSpPr/>
          <p:nvPr/>
        </p:nvSpPr>
        <p:spPr>
          <a:xfrm>
            <a:off x="1323603" y="1592676"/>
            <a:ext cx="1349029" cy="8358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7E6BEC0E-4B28-6E9B-1B86-9EB2B0AD5AEE}"/>
              </a:ext>
            </a:extLst>
          </p:cNvPr>
          <p:cNvSpPr/>
          <p:nvPr/>
        </p:nvSpPr>
        <p:spPr>
          <a:xfrm>
            <a:off x="1323603" y="2428519"/>
            <a:ext cx="1349029" cy="8358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2CB482A0-10E9-6222-47E4-A8BCAC0026A6}"/>
              </a:ext>
            </a:extLst>
          </p:cNvPr>
          <p:cNvSpPr/>
          <p:nvPr/>
        </p:nvSpPr>
        <p:spPr>
          <a:xfrm>
            <a:off x="1323601" y="3264717"/>
            <a:ext cx="1349029" cy="8358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6B3C38BE-FB07-FF46-5945-94B4853E9B01}"/>
              </a:ext>
            </a:extLst>
          </p:cNvPr>
          <p:cNvSpPr/>
          <p:nvPr/>
        </p:nvSpPr>
        <p:spPr>
          <a:xfrm>
            <a:off x="1323601" y="4100205"/>
            <a:ext cx="1349029" cy="8358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3DDC9FAD-8DEB-F539-3197-B675F76D74EE}"/>
              </a:ext>
            </a:extLst>
          </p:cNvPr>
          <p:cNvSpPr/>
          <p:nvPr/>
        </p:nvSpPr>
        <p:spPr>
          <a:xfrm>
            <a:off x="1323601" y="4936048"/>
            <a:ext cx="1349029" cy="8358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8A7F6888-9500-5974-5352-914050A165C6}"/>
              </a:ext>
            </a:extLst>
          </p:cNvPr>
          <p:cNvSpPr/>
          <p:nvPr/>
        </p:nvSpPr>
        <p:spPr>
          <a:xfrm>
            <a:off x="1323599" y="5772246"/>
            <a:ext cx="1349029" cy="8358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5A55593F-2DF0-DA7D-7552-8B2CAA9128E1}"/>
              </a:ext>
            </a:extLst>
          </p:cNvPr>
          <p:cNvSpPr/>
          <p:nvPr/>
        </p:nvSpPr>
        <p:spPr>
          <a:xfrm>
            <a:off x="9604005" y="756478"/>
            <a:ext cx="1349029" cy="8358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15064230-25B6-0540-85E8-2E2CD1543C8C}"/>
              </a:ext>
            </a:extLst>
          </p:cNvPr>
          <p:cNvSpPr/>
          <p:nvPr/>
        </p:nvSpPr>
        <p:spPr>
          <a:xfrm>
            <a:off x="9604003" y="1592676"/>
            <a:ext cx="1349029" cy="8358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1A9FA45C-1B72-20C5-BF92-7866DFAF428F}"/>
              </a:ext>
            </a:extLst>
          </p:cNvPr>
          <p:cNvSpPr/>
          <p:nvPr/>
        </p:nvSpPr>
        <p:spPr>
          <a:xfrm>
            <a:off x="9604003" y="2428519"/>
            <a:ext cx="1349029" cy="8358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1E77FAC2-55FD-5283-3A7A-8EF7E552EA2C}"/>
              </a:ext>
            </a:extLst>
          </p:cNvPr>
          <p:cNvSpPr/>
          <p:nvPr/>
        </p:nvSpPr>
        <p:spPr>
          <a:xfrm>
            <a:off x="9604001" y="3264717"/>
            <a:ext cx="1349029" cy="8358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AE0CB757-CEAD-940F-5ECB-7AD90139234A}"/>
              </a:ext>
            </a:extLst>
          </p:cNvPr>
          <p:cNvSpPr/>
          <p:nvPr/>
        </p:nvSpPr>
        <p:spPr>
          <a:xfrm>
            <a:off x="9604001" y="4100205"/>
            <a:ext cx="1349029" cy="8358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1E7A4230-C9EA-8BF8-BE76-E4B0B611DC58}"/>
              </a:ext>
            </a:extLst>
          </p:cNvPr>
          <p:cNvSpPr/>
          <p:nvPr/>
        </p:nvSpPr>
        <p:spPr>
          <a:xfrm>
            <a:off x="9604001" y="4936048"/>
            <a:ext cx="1349029" cy="8358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3E8CCA22-5EE2-19E2-5012-EDDECE81A8B8}"/>
              </a:ext>
            </a:extLst>
          </p:cNvPr>
          <p:cNvSpPr/>
          <p:nvPr/>
        </p:nvSpPr>
        <p:spPr>
          <a:xfrm>
            <a:off x="9603999" y="5772246"/>
            <a:ext cx="1349029" cy="8358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D4BA94F-2FB6-E247-20A0-2AF11694F6F2}"/>
              </a:ext>
            </a:extLst>
          </p:cNvPr>
          <p:cNvSpPr txBox="1"/>
          <p:nvPr/>
        </p:nvSpPr>
        <p:spPr>
          <a:xfrm>
            <a:off x="4656666" y="2429107"/>
            <a:ext cx="2878667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err="1"/>
              <a:t>If</a:t>
            </a:r>
            <a:r>
              <a:rPr lang="pt-BR" dirty="0"/>
              <a:t>( parcelas == 0) {</a:t>
            </a:r>
          </a:p>
          <a:p>
            <a:endParaRPr lang="pt-BR" dirty="0"/>
          </a:p>
          <a:p>
            <a:r>
              <a:rPr lang="pt-BR" dirty="0"/>
              <a:t>	lançamento único;</a:t>
            </a:r>
          </a:p>
          <a:p>
            <a:endParaRPr lang="pt-BR" dirty="0"/>
          </a:p>
          <a:p>
            <a:r>
              <a:rPr lang="pt-BR" dirty="0"/>
              <a:t>}</a:t>
            </a:r>
          </a:p>
        </p:txBody>
      </p:sp>
      <p:cxnSp>
        <p:nvCxnSpPr>
          <p:cNvPr id="4" name="Conector: Angulado 3">
            <a:extLst>
              <a:ext uri="{FF2B5EF4-FFF2-40B4-BE49-F238E27FC236}">
                <a16:creationId xmlns:a16="http://schemas.microsoft.com/office/drawing/2014/main" id="{41815D79-F8A1-02D7-D2A1-899AAA5E6E0B}"/>
              </a:ext>
            </a:extLst>
          </p:cNvPr>
          <p:cNvCxnSpPr>
            <a:stCxn id="47" idx="1"/>
            <a:endCxn id="2" idx="3"/>
          </p:cNvCxnSpPr>
          <p:nvPr/>
        </p:nvCxnSpPr>
        <p:spPr>
          <a:xfrm rot="10800000">
            <a:off x="7535333" y="3167772"/>
            <a:ext cx="2068666" cy="3022397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55125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962787F0-B89A-484E-03AE-3DBC8EFA63BC}"/>
              </a:ext>
            </a:extLst>
          </p:cNvPr>
          <p:cNvSpPr txBox="1"/>
          <p:nvPr/>
        </p:nvSpPr>
        <p:spPr>
          <a:xfrm>
            <a:off x="-541887" y="112888"/>
            <a:ext cx="508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/>
              <a:t>Lançamento único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A99C2614-8970-4CD6-8495-6869D2B8C8D3}"/>
              </a:ext>
            </a:extLst>
          </p:cNvPr>
          <p:cNvSpPr/>
          <p:nvPr/>
        </p:nvSpPr>
        <p:spPr>
          <a:xfrm>
            <a:off x="1323605" y="756478"/>
            <a:ext cx="1349029" cy="8358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C4BD7A75-8F6C-7284-6867-5E54149D45C6}"/>
              </a:ext>
            </a:extLst>
          </p:cNvPr>
          <p:cNvSpPr txBox="1"/>
          <p:nvPr/>
        </p:nvSpPr>
        <p:spPr>
          <a:xfrm>
            <a:off x="7394238" y="112888"/>
            <a:ext cx="508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/>
              <a:t>Lançamento Parcelado</a:t>
            </a:r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8C9D0330-C6CC-7A62-B842-96AEDA543828}"/>
              </a:ext>
            </a:extLst>
          </p:cNvPr>
          <p:cNvSpPr/>
          <p:nvPr/>
        </p:nvSpPr>
        <p:spPr>
          <a:xfrm>
            <a:off x="1323603" y="1592676"/>
            <a:ext cx="1349029" cy="8358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7E6BEC0E-4B28-6E9B-1B86-9EB2B0AD5AEE}"/>
              </a:ext>
            </a:extLst>
          </p:cNvPr>
          <p:cNvSpPr/>
          <p:nvPr/>
        </p:nvSpPr>
        <p:spPr>
          <a:xfrm>
            <a:off x="1323603" y="2428519"/>
            <a:ext cx="1349029" cy="8358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2CB482A0-10E9-6222-47E4-A8BCAC0026A6}"/>
              </a:ext>
            </a:extLst>
          </p:cNvPr>
          <p:cNvSpPr/>
          <p:nvPr/>
        </p:nvSpPr>
        <p:spPr>
          <a:xfrm>
            <a:off x="1323601" y="3264717"/>
            <a:ext cx="1349029" cy="8358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6B3C38BE-FB07-FF46-5945-94B4853E9B01}"/>
              </a:ext>
            </a:extLst>
          </p:cNvPr>
          <p:cNvSpPr/>
          <p:nvPr/>
        </p:nvSpPr>
        <p:spPr>
          <a:xfrm>
            <a:off x="1323601" y="4100205"/>
            <a:ext cx="1349029" cy="8358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3DDC9FAD-8DEB-F539-3197-B675F76D74EE}"/>
              </a:ext>
            </a:extLst>
          </p:cNvPr>
          <p:cNvSpPr/>
          <p:nvPr/>
        </p:nvSpPr>
        <p:spPr>
          <a:xfrm>
            <a:off x="1323601" y="4936048"/>
            <a:ext cx="1349029" cy="8358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8A7F6888-9500-5974-5352-914050A165C6}"/>
              </a:ext>
            </a:extLst>
          </p:cNvPr>
          <p:cNvSpPr/>
          <p:nvPr/>
        </p:nvSpPr>
        <p:spPr>
          <a:xfrm>
            <a:off x="1323599" y="5772246"/>
            <a:ext cx="1349029" cy="8358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5A55593F-2DF0-DA7D-7552-8B2CAA9128E1}"/>
              </a:ext>
            </a:extLst>
          </p:cNvPr>
          <p:cNvSpPr/>
          <p:nvPr/>
        </p:nvSpPr>
        <p:spPr>
          <a:xfrm>
            <a:off x="9604005" y="756478"/>
            <a:ext cx="1349029" cy="8358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15064230-25B6-0540-85E8-2E2CD1543C8C}"/>
              </a:ext>
            </a:extLst>
          </p:cNvPr>
          <p:cNvSpPr/>
          <p:nvPr/>
        </p:nvSpPr>
        <p:spPr>
          <a:xfrm>
            <a:off x="9604003" y="1592676"/>
            <a:ext cx="1349029" cy="8358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1A9FA45C-1B72-20C5-BF92-7866DFAF428F}"/>
              </a:ext>
            </a:extLst>
          </p:cNvPr>
          <p:cNvSpPr/>
          <p:nvPr/>
        </p:nvSpPr>
        <p:spPr>
          <a:xfrm>
            <a:off x="9604003" y="2428519"/>
            <a:ext cx="1349029" cy="8358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1E77FAC2-55FD-5283-3A7A-8EF7E552EA2C}"/>
              </a:ext>
            </a:extLst>
          </p:cNvPr>
          <p:cNvSpPr/>
          <p:nvPr/>
        </p:nvSpPr>
        <p:spPr>
          <a:xfrm>
            <a:off x="9604001" y="3264717"/>
            <a:ext cx="1349029" cy="8358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AE0CB757-CEAD-940F-5ECB-7AD90139234A}"/>
              </a:ext>
            </a:extLst>
          </p:cNvPr>
          <p:cNvSpPr/>
          <p:nvPr/>
        </p:nvSpPr>
        <p:spPr>
          <a:xfrm>
            <a:off x="9604001" y="4100205"/>
            <a:ext cx="1349029" cy="8358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3E8CCA22-5EE2-19E2-5012-EDDECE81A8B8}"/>
              </a:ext>
            </a:extLst>
          </p:cNvPr>
          <p:cNvSpPr/>
          <p:nvPr/>
        </p:nvSpPr>
        <p:spPr>
          <a:xfrm>
            <a:off x="9604001" y="4935693"/>
            <a:ext cx="1349029" cy="8358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61866406-59E2-EBAB-115F-ED8C4F52CB07}"/>
              </a:ext>
            </a:extLst>
          </p:cNvPr>
          <p:cNvSpPr/>
          <p:nvPr/>
        </p:nvSpPr>
        <p:spPr>
          <a:xfrm>
            <a:off x="9604001" y="5770826"/>
            <a:ext cx="1349029" cy="8358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Lançamento único</a:t>
            </a:r>
          </a:p>
        </p:txBody>
      </p:sp>
      <p:cxnSp>
        <p:nvCxnSpPr>
          <p:cNvPr id="3" name="Conector: Angulado 2">
            <a:extLst>
              <a:ext uri="{FF2B5EF4-FFF2-40B4-BE49-F238E27FC236}">
                <a16:creationId xmlns:a16="http://schemas.microsoft.com/office/drawing/2014/main" id="{324FD9C4-13AB-28EC-BD35-775954C306EF}"/>
              </a:ext>
            </a:extLst>
          </p:cNvPr>
          <p:cNvCxnSpPr>
            <a:cxnSpLocks/>
            <a:stCxn id="52" idx="1"/>
          </p:cNvCxnSpPr>
          <p:nvPr/>
        </p:nvCxnSpPr>
        <p:spPr>
          <a:xfrm rot="10800000">
            <a:off x="3623733" y="3635022"/>
            <a:ext cx="5980268" cy="255372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have Direita 4">
            <a:extLst>
              <a:ext uri="{FF2B5EF4-FFF2-40B4-BE49-F238E27FC236}">
                <a16:creationId xmlns:a16="http://schemas.microsoft.com/office/drawing/2014/main" id="{B9B3AE34-C178-2D42-4452-14BFFC507D00}"/>
              </a:ext>
            </a:extLst>
          </p:cNvPr>
          <p:cNvSpPr/>
          <p:nvPr/>
        </p:nvSpPr>
        <p:spPr>
          <a:xfrm>
            <a:off x="2799644" y="756478"/>
            <a:ext cx="824087" cy="5850191"/>
          </a:xfrm>
          <a:prstGeom prst="rightBrace">
            <a:avLst>
              <a:gd name="adj1" fmla="val 0"/>
              <a:gd name="adj2" fmla="val 4944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81489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962787F0-B89A-484E-03AE-3DBC8EFA63BC}"/>
              </a:ext>
            </a:extLst>
          </p:cNvPr>
          <p:cNvSpPr txBox="1"/>
          <p:nvPr/>
        </p:nvSpPr>
        <p:spPr>
          <a:xfrm>
            <a:off x="-541887" y="112888"/>
            <a:ext cx="508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/>
              <a:t>Lançamento único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A99C2614-8970-4CD6-8495-6869D2B8C8D3}"/>
              </a:ext>
            </a:extLst>
          </p:cNvPr>
          <p:cNvSpPr/>
          <p:nvPr/>
        </p:nvSpPr>
        <p:spPr>
          <a:xfrm>
            <a:off x="1323605" y="756478"/>
            <a:ext cx="1349029" cy="8358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C4BD7A75-8F6C-7284-6867-5E54149D45C6}"/>
              </a:ext>
            </a:extLst>
          </p:cNvPr>
          <p:cNvSpPr txBox="1"/>
          <p:nvPr/>
        </p:nvSpPr>
        <p:spPr>
          <a:xfrm>
            <a:off x="7394238" y="112888"/>
            <a:ext cx="508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/>
              <a:t>Lançamento Parcelado</a:t>
            </a:r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8C9D0330-C6CC-7A62-B842-96AEDA543828}"/>
              </a:ext>
            </a:extLst>
          </p:cNvPr>
          <p:cNvSpPr/>
          <p:nvPr/>
        </p:nvSpPr>
        <p:spPr>
          <a:xfrm>
            <a:off x="1323603" y="1592676"/>
            <a:ext cx="1349029" cy="8358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7E6BEC0E-4B28-6E9B-1B86-9EB2B0AD5AEE}"/>
              </a:ext>
            </a:extLst>
          </p:cNvPr>
          <p:cNvSpPr/>
          <p:nvPr/>
        </p:nvSpPr>
        <p:spPr>
          <a:xfrm>
            <a:off x="1323603" y="2428519"/>
            <a:ext cx="1349029" cy="8358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2CB482A0-10E9-6222-47E4-A8BCAC0026A6}"/>
              </a:ext>
            </a:extLst>
          </p:cNvPr>
          <p:cNvSpPr/>
          <p:nvPr/>
        </p:nvSpPr>
        <p:spPr>
          <a:xfrm>
            <a:off x="1323601" y="3264717"/>
            <a:ext cx="1349029" cy="8358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6B3C38BE-FB07-FF46-5945-94B4853E9B01}"/>
              </a:ext>
            </a:extLst>
          </p:cNvPr>
          <p:cNvSpPr/>
          <p:nvPr/>
        </p:nvSpPr>
        <p:spPr>
          <a:xfrm>
            <a:off x="1323601" y="4100205"/>
            <a:ext cx="1349029" cy="8358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3DDC9FAD-8DEB-F539-3197-B675F76D74EE}"/>
              </a:ext>
            </a:extLst>
          </p:cNvPr>
          <p:cNvSpPr/>
          <p:nvPr/>
        </p:nvSpPr>
        <p:spPr>
          <a:xfrm>
            <a:off x="1323601" y="4936048"/>
            <a:ext cx="1349029" cy="8358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8A7F6888-9500-5974-5352-914050A165C6}"/>
              </a:ext>
            </a:extLst>
          </p:cNvPr>
          <p:cNvSpPr/>
          <p:nvPr/>
        </p:nvSpPr>
        <p:spPr>
          <a:xfrm>
            <a:off x="1323599" y="5772246"/>
            <a:ext cx="1349029" cy="8358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5A55593F-2DF0-DA7D-7552-8B2CAA9128E1}"/>
              </a:ext>
            </a:extLst>
          </p:cNvPr>
          <p:cNvSpPr/>
          <p:nvPr/>
        </p:nvSpPr>
        <p:spPr>
          <a:xfrm>
            <a:off x="9604005" y="756478"/>
            <a:ext cx="1349029" cy="8358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15064230-25B6-0540-85E8-2E2CD1543C8C}"/>
              </a:ext>
            </a:extLst>
          </p:cNvPr>
          <p:cNvSpPr/>
          <p:nvPr/>
        </p:nvSpPr>
        <p:spPr>
          <a:xfrm>
            <a:off x="9604003" y="1592676"/>
            <a:ext cx="1349029" cy="8358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1A9FA45C-1B72-20C5-BF92-7866DFAF428F}"/>
              </a:ext>
            </a:extLst>
          </p:cNvPr>
          <p:cNvSpPr/>
          <p:nvPr/>
        </p:nvSpPr>
        <p:spPr>
          <a:xfrm>
            <a:off x="9604003" y="2428519"/>
            <a:ext cx="1349029" cy="8358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1E77FAC2-55FD-5283-3A7A-8EF7E552EA2C}"/>
              </a:ext>
            </a:extLst>
          </p:cNvPr>
          <p:cNvSpPr/>
          <p:nvPr/>
        </p:nvSpPr>
        <p:spPr>
          <a:xfrm>
            <a:off x="9604001" y="3264717"/>
            <a:ext cx="1349029" cy="8358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AE0CB757-CEAD-940F-5ECB-7AD90139234A}"/>
              </a:ext>
            </a:extLst>
          </p:cNvPr>
          <p:cNvSpPr/>
          <p:nvPr/>
        </p:nvSpPr>
        <p:spPr>
          <a:xfrm>
            <a:off x="9604001" y="4100205"/>
            <a:ext cx="1349029" cy="8358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1E7A4230-C9EA-8BF8-BE76-E4B0B611DC58}"/>
              </a:ext>
            </a:extLst>
          </p:cNvPr>
          <p:cNvSpPr/>
          <p:nvPr/>
        </p:nvSpPr>
        <p:spPr>
          <a:xfrm>
            <a:off x="9604001" y="4936048"/>
            <a:ext cx="1349029" cy="8358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3E8CCA22-5EE2-19E2-5012-EDDECE81A8B8}"/>
              </a:ext>
            </a:extLst>
          </p:cNvPr>
          <p:cNvSpPr/>
          <p:nvPr/>
        </p:nvSpPr>
        <p:spPr>
          <a:xfrm>
            <a:off x="9603999" y="5772246"/>
            <a:ext cx="1349029" cy="8358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03341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962787F0-B89A-484E-03AE-3DBC8EFA63BC}"/>
              </a:ext>
            </a:extLst>
          </p:cNvPr>
          <p:cNvSpPr txBox="1"/>
          <p:nvPr/>
        </p:nvSpPr>
        <p:spPr>
          <a:xfrm>
            <a:off x="-541887" y="112888"/>
            <a:ext cx="508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/>
              <a:t>Lançamento único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A99C2614-8970-4CD6-8495-6869D2B8C8D3}"/>
              </a:ext>
            </a:extLst>
          </p:cNvPr>
          <p:cNvSpPr/>
          <p:nvPr/>
        </p:nvSpPr>
        <p:spPr>
          <a:xfrm>
            <a:off x="1323605" y="756478"/>
            <a:ext cx="1349029" cy="8358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C4BD7A75-8F6C-7284-6867-5E54149D45C6}"/>
              </a:ext>
            </a:extLst>
          </p:cNvPr>
          <p:cNvSpPr txBox="1"/>
          <p:nvPr/>
        </p:nvSpPr>
        <p:spPr>
          <a:xfrm>
            <a:off x="7394238" y="112888"/>
            <a:ext cx="508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/>
              <a:t>Lançamento Parcelado</a:t>
            </a:r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8C9D0330-C6CC-7A62-B842-96AEDA543828}"/>
              </a:ext>
            </a:extLst>
          </p:cNvPr>
          <p:cNvSpPr/>
          <p:nvPr/>
        </p:nvSpPr>
        <p:spPr>
          <a:xfrm>
            <a:off x="1323603" y="1592676"/>
            <a:ext cx="1349029" cy="8358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7E6BEC0E-4B28-6E9B-1B86-9EB2B0AD5AEE}"/>
              </a:ext>
            </a:extLst>
          </p:cNvPr>
          <p:cNvSpPr/>
          <p:nvPr/>
        </p:nvSpPr>
        <p:spPr>
          <a:xfrm>
            <a:off x="1323603" y="2428519"/>
            <a:ext cx="1349029" cy="8358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2CB482A0-10E9-6222-47E4-A8BCAC0026A6}"/>
              </a:ext>
            </a:extLst>
          </p:cNvPr>
          <p:cNvSpPr/>
          <p:nvPr/>
        </p:nvSpPr>
        <p:spPr>
          <a:xfrm>
            <a:off x="1323601" y="3264717"/>
            <a:ext cx="1349029" cy="8358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6B3C38BE-FB07-FF46-5945-94B4853E9B01}"/>
              </a:ext>
            </a:extLst>
          </p:cNvPr>
          <p:cNvSpPr/>
          <p:nvPr/>
        </p:nvSpPr>
        <p:spPr>
          <a:xfrm>
            <a:off x="1323601" y="4100205"/>
            <a:ext cx="1349029" cy="8358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3DDC9FAD-8DEB-F539-3197-B675F76D74EE}"/>
              </a:ext>
            </a:extLst>
          </p:cNvPr>
          <p:cNvSpPr/>
          <p:nvPr/>
        </p:nvSpPr>
        <p:spPr>
          <a:xfrm>
            <a:off x="1323601" y="4936048"/>
            <a:ext cx="1349029" cy="8358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8A7F6888-9500-5974-5352-914050A165C6}"/>
              </a:ext>
            </a:extLst>
          </p:cNvPr>
          <p:cNvSpPr/>
          <p:nvPr/>
        </p:nvSpPr>
        <p:spPr>
          <a:xfrm>
            <a:off x="1323599" y="5772246"/>
            <a:ext cx="1349029" cy="8358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5A55593F-2DF0-DA7D-7552-8B2CAA9128E1}"/>
              </a:ext>
            </a:extLst>
          </p:cNvPr>
          <p:cNvSpPr/>
          <p:nvPr/>
        </p:nvSpPr>
        <p:spPr>
          <a:xfrm>
            <a:off x="9604005" y="756478"/>
            <a:ext cx="1349029" cy="8358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15064230-25B6-0540-85E8-2E2CD1543C8C}"/>
              </a:ext>
            </a:extLst>
          </p:cNvPr>
          <p:cNvSpPr/>
          <p:nvPr/>
        </p:nvSpPr>
        <p:spPr>
          <a:xfrm>
            <a:off x="9604003" y="1592676"/>
            <a:ext cx="1349029" cy="8358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1A9FA45C-1B72-20C5-BF92-7866DFAF428F}"/>
              </a:ext>
            </a:extLst>
          </p:cNvPr>
          <p:cNvSpPr/>
          <p:nvPr/>
        </p:nvSpPr>
        <p:spPr>
          <a:xfrm>
            <a:off x="9604003" y="2428519"/>
            <a:ext cx="1349029" cy="8358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1E77FAC2-55FD-5283-3A7A-8EF7E552EA2C}"/>
              </a:ext>
            </a:extLst>
          </p:cNvPr>
          <p:cNvSpPr/>
          <p:nvPr/>
        </p:nvSpPr>
        <p:spPr>
          <a:xfrm>
            <a:off x="9604001" y="3264717"/>
            <a:ext cx="1349029" cy="8358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AE0CB757-CEAD-940F-5ECB-7AD90139234A}"/>
              </a:ext>
            </a:extLst>
          </p:cNvPr>
          <p:cNvSpPr/>
          <p:nvPr/>
        </p:nvSpPr>
        <p:spPr>
          <a:xfrm>
            <a:off x="9604001" y="4100205"/>
            <a:ext cx="1349029" cy="8358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1E7A4230-C9EA-8BF8-BE76-E4B0B611DC58}"/>
              </a:ext>
            </a:extLst>
          </p:cNvPr>
          <p:cNvSpPr/>
          <p:nvPr/>
        </p:nvSpPr>
        <p:spPr>
          <a:xfrm>
            <a:off x="9604001" y="4936048"/>
            <a:ext cx="1349029" cy="8358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3E8CCA22-5EE2-19E2-5012-EDDECE81A8B8}"/>
              </a:ext>
            </a:extLst>
          </p:cNvPr>
          <p:cNvSpPr/>
          <p:nvPr/>
        </p:nvSpPr>
        <p:spPr>
          <a:xfrm>
            <a:off x="9603999" y="5772246"/>
            <a:ext cx="1349029" cy="8358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A078245C-AC8D-1A9E-B534-9E7FA28210BE}"/>
              </a:ext>
            </a:extLst>
          </p:cNvPr>
          <p:cNvSpPr/>
          <p:nvPr/>
        </p:nvSpPr>
        <p:spPr>
          <a:xfrm>
            <a:off x="5215421" y="2150656"/>
            <a:ext cx="1349029" cy="83584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86076043-C551-E46C-DA3D-08E78E55EC2F}"/>
              </a:ext>
            </a:extLst>
          </p:cNvPr>
          <p:cNvSpPr/>
          <p:nvPr/>
        </p:nvSpPr>
        <p:spPr>
          <a:xfrm>
            <a:off x="5215426" y="2986499"/>
            <a:ext cx="1349029" cy="83584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E322C69A-880E-0881-1986-E69DF71FAC3D}"/>
              </a:ext>
            </a:extLst>
          </p:cNvPr>
          <p:cNvSpPr/>
          <p:nvPr/>
        </p:nvSpPr>
        <p:spPr>
          <a:xfrm>
            <a:off x="5215424" y="3822342"/>
            <a:ext cx="1349029" cy="83584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091BAD4E-FFEA-3489-6F2F-7155F745F7A6}"/>
              </a:ext>
            </a:extLst>
          </p:cNvPr>
          <p:cNvSpPr/>
          <p:nvPr/>
        </p:nvSpPr>
        <p:spPr>
          <a:xfrm>
            <a:off x="5215422" y="4658185"/>
            <a:ext cx="1349029" cy="83584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CB135782-3EE5-A7D3-4F7B-C18D2A12F2B1}"/>
              </a:ext>
            </a:extLst>
          </p:cNvPr>
          <p:cNvSpPr txBox="1"/>
          <p:nvPr/>
        </p:nvSpPr>
        <p:spPr>
          <a:xfrm>
            <a:off x="4706046" y="1776987"/>
            <a:ext cx="2460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Calcula meta</a:t>
            </a:r>
          </a:p>
        </p:txBody>
      </p:sp>
    </p:spTree>
    <p:extLst>
      <p:ext uri="{BB962C8B-B14F-4D97-AF65-F5344CB8AC3E}">
        <p14:creationId xmlns:p14="http://schemas.microsoft.com/office/powerpoint/2010/main" val="10985918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962787F0-B89A-484E-03AE-3DBC8EFA63BC}"/>
              </a:ext>
            </a:extLst>
          </p:cNvPr>
          <p:cNvSpPr txBox="1"/>
          <p:nvPr/>
        </p:nvSpPr>
        <p:spPr>
          <a:xfrm>
            <a:off x="-541887" y="112888"/>
            <a:ext cx="508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/>
              <a:t>Lançamento único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A99C2614-8970-4CD6-8495-6869D2B8C8D3}"/>
              </a:ext>
            </a:extLst>
          </p:cNvPr>
          <p:cNvSpPr/>
          <p:nvPr/>
        </p:nvSpPr>
        <p:spPr>
          <a:xfrm>
            <a:off x="1323605" y="756478"/>
            <a:ext cx="1349029" cy="8358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C4BD7A75-8F6C-7284-6867-5E54149D45C6}"/>
              </a:ext>
            </a:extLst>
          </p:cNvPr>
          <p:cNvSpPr txBox="1"/>
          <p:nvPr/>
        </p:nvSpPr>
        <p:spPr>
          <a:xfrm>
            <a:off x="7394238" y="112888"/>
            <a:ext cx="508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/>
              <a:t>Lançamento Parcelado</a:t>
            </a:r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8C9D0330-C6CC-7A62-B842-96AEDA543828}"/>
              </a:ext>
            </a:extLst>
          </p:cNvPr>
          <p:cNvSpPr/>
          <p:nvPr/>
        </p:nvSpPr>
        <p:spPr>
          <a:xfrm>
            <a:off x="1323603" y="1592676"/>
            <a:ext cx="1349029" cy="8358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7E6BEC0E-4B28-6E9B-1B86-9EB2B0AD5AEE}"/>
              </a:ext>
            </a:extLst>
          </p:cNvPr>
          <p:cNvSpPr/>
          <p:nvPr/>
        </p:nvSpPr>
        <p:spPr>
          <a:xfrm>
            <a:off x="1323603" y="2428519"/>
            <a:ext cx="1349029" cy="8358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2CB482A0-10E9-6222-47E4-A8BCAC0026A6}"/>
              </a:ext>
            </a:extLst>
          </p:cNvPr>
          <p:cNvSpPr/>
          <p:nvPr/>
        </p:nvSpPr>
        <p:spPr>
          <a:xfrm>
            <a:off x="1323601" y="3264717"/>
            <a:ext cx="1349029" cy="8358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6B3C38BE-FB07-FF46-5945-94B4853E9B01}"/>
              </a:ext>
            </a:extLst>
          </p:cNvPr>
          <p:cNvSpPr/>
          <p:nvPr/>
        </p:nvSpPr>
        <p:spPr>
          <a:xfrm>
            <a:off x="1323601" y="4107179"/>
            <a:ext cx="1349029" cy="8358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3DDC9FAD-8DEB-F539-3197-B675F76D74EE}"/>
              </a:ext>
            </a:extLst>
          </p:cNvPr>
          <p:cNvSpPr/>
          <p:nvPr/>
        </p:nvSpPr>
        <p:spPr>
          <a:xfrm>
            <a:off x="1323601" y="4949641"/>
            <a:ext cx="1349029" cy="8358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8A7F6888-9500-5974-5352-914050A165C6}"/>
              </a:ext>
            </a:extLst>
          </p:cNvPr>
          <p:cNvSpPr/>
          <p:nvPr/>
        </p:nvSpPr>
        <p:spPr>
          <a:xfrm>
            <a:off x="1323601" y="6022157"/>
            <a:ext cx="1349029" cy="8358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5A55593F-2DF0-DA7D-7552-8B2CAA9128E1}"/>
              </a:ext>
            </a:extLst>
          </p:cNvPr>
          <p:cNvSpPr/>
          <p:nvPr/>
        </p:nvSpPr>
        <p:spPr>
          <a:xfrm>
            <a:off x="9604005" y="756478"/>
            <a:ext cx="1349029" cy="8358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15064230-25B6-0540-85E8-2E2CD1543C8C}"/>
              </a:ext>
            </a:extLst>
          </p:cNvPr>
          <p:cNvSpPr/>
          <p:nvPr/>
        </p:nvSpPr>
        <p:spPr>
          <a:xfrm>
            <a:off x="9604003" y="1592676"/>
            <a:ext cx="1349029" cy="8358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1A9FA45C-1B72-20C5-BF92-7866DFAF428F}"/>
              </a:ext>
            </a:extLst>
          </p:cNvPr>
          <p:cNvSpPr/>
          <p:nvPr/>
        </p:nvSpPr>
        <p:spPr>
          <a:xfrm>
            <a:off x="9604003" y="2428519"/>
            <a:ext cx="1349029" cy="8358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1E77FAC2-55FD-5283-3A7A-8EF7E552EA2C}"/>
              </a:ext>
            </a:extLst>
          </p:cNvPr>
          <p:cNvSpPr/>
          <p:nvPr/>
        </p:nvSpPr>
        <p:spPr>
          <a:xfrm>
            <a:off x="9604001" y="3264717"/>
            <a:ext cx="1349029" cy="8358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AE0CB757-CEAD-940F-5ECB-7AD90139234A}"/>
              </a:ext>
            </a:extLst>
          </p:cNvPr>
          <p:cNvSpPr/>
          <p:nvPr/>
        </p:nvSpPr>
        <p:spPr>
          <a:xfrm>
            <a:off x="9604001" y="4100205"/>
            <a:ext cx="1349029" cy="8358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1E7A4230-C9EA-8BF8-BE76-E4B0B611DC58}"/>
              </a:ext>
            </a:extLst>
          </p:cNvPr>
          <p:cNvSpPr/>
          <p:nvPr/>
        </p:nvSpPr>
        <p:spPr>
          <a:xfrm>
            <a:off x="9604001" y="4936048"/>
            <a:ext cx="1349029" cy="8358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3E8CCA22-5EE2-19E2-5012-EDDECE81A8B8}"/>
              </a:ext>
            </a:extLst>
          </p:cNvPr>
          <p:cNvSpPr/>
          <p:nvPr/>
        </p:nvSpPr>
        <p:spPr>
          <a:xfrm>
            <a:off x="9604001" y="6022156"/>
            <a:ext cx="1349029" cy="8358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A078245C-AC8D-1A9E-B534-9E7FA28210BE}"/>
              </a:ext>
            </a:extLst>
          </p:cNvPr>
          <p:cNvSpPr/>
          <p:nvPr/>
        </p:nvSpPr>
        <p:spPr>
          <a:xfrm>
            <a:off x="5215421" y="2150656"/>
            <a:ext cx="1349029" cy="83584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86076043-C551-E46C-DA3D-08E78E55EC2F}"/>
              </a:ext>
            </a:extLst>
          </p:cNvPr>
          <p:cNvSpPr/>
          <p:nvPr/>
        </p:nvSpPr>
        <p:spPr>
          <a:xfrm>
            <a:off x="5215426" y="2986499"/>
            <a:ext cx="1349029" cy="83584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E322C69A-880E-0881-1986-E69DF71FAC3D}"/>
              </a:ext>
            </a:extLst>
          </p:cNvPr>
          <p:cNvSpPr/>
          <p:nvPr/>
        </p:nvSpPr>
        <p:spPr>
          <a:xfrm>
            <a:off x="5215424" y="3822342"/>
            <a:ext cx="1349029" cy="83584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091BAD4E-FFEA-3489-6F2F-7155F745F7A6}"/>
              </a:ext>
            </a:extLst>
          </p:cNvPr>
          <p:cNvSpPr/>
          <p:nvPr/>
        </p:nvSpPr>
        <p:spPr>
          <a:xfrm>
            <a:off x="5215422" y="4658185"/>
            <a:ext cx="1349029" cy="83584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CB135782-3EE5-A7D3-4F7B-C18D2A12F2B1}"/>
              </a:ext>
            </a:extLst>
          </p:cNvPr>
          <p:cNvSpPr txBox="1"/>
          <p:nvPr/>
        </p:nvSpPr>
        <p:spPr>
          <a:xfrm>
            <a:off x="4706046" y="1776987"/>
            <a:ext cx="2460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Calcula meta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6BE49768-E628-F789-6902-8E6CB9760B4C}"/>
              </a:ext>
            </a:extLst>
          </p:cNvPr>
          <p:cNvSpPr/>
          <p:nvPr/>
        </p:nvSpPr>
        <p:spPr>
          <a:xfrm>
            <a:off x="1323601" y="5785313"/>
            <a:ext cx="1349029" cy="2791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Calcula meta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2D5E7BB3-AD81-CF7B-D2F3-D6A82C0F14B5}"/>
              </a:ext>
            </a:extLst>
          </p:cNvPr>
          <p:cNvSpPr/>
          <p:nvPr/>
        </p:nvSpPr>
        <p:spPr>
          <a:xfrm>
            <a:off x="9604001" y="5741206"/>
            <a:ext cx="1349029" cy="2791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Calcula meta</a:t>
            </a:r>
          </a:p>
        </p:txBody>
      </p:sp>
      <p:cxnSp>
        <p:nvCxnSpPr>
          <p:cNvPr id="5" name="Conector: Angulado 4">
            <a:extLst>
              <a:ext uri="{FF2B5EF4-FFF2-40B4-BE49-F238E27FC236}">
                <a16:creationId xmlns:a16="http://schemas.microsoft.com/office/drawing/2014/main" id="{DADD10AA-C47E-8855-8537-791F51A1F441}"/>
              </a:ext>
            </a:extLst>
          </p:cNvPr>
          <p:cNvCxnSpPr>
            <a:stCxn id="24" idx="1"/>
            <a:endCxn id="2" idx="3"/>
          </p:cNvCxnSpPr>
          <p:nvPr/>
        </p:nvCxnSpPr>
        <p:spPr>
          <a:xfrm rot="10800000">
            <a:off x="7167025" y="1961654"/>
            <a:ext cx="2436977" cy="391914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: Angulado 6">
            <a:extLst>
              <a:ext uri="{FF2B5EF4-FFF2-40B4-BE49-F238E27FC236}">
                <a16:creationId xmlns:a16="http://schemas.microsoft.com/office/drawing/2014/main" id="{19DF38BD-6A32-3C17-B00B-8920AA72F7BC}"/>
              </a:ext>
            </a:extLst>
          </p:cNvPr>
          <p:cNvCxnSpPr>
            <a:stCxn id="3" idx="3"/>
            <a:endCxn id="2" idx="1"/>
          </p:cNvCxnSpPr>
          <p:nvPr/>
        </p:nvCxnSpPr>
        <p:spPr>
          <a:xfrm flipV="1">
            <a:off x="2672630" y="1961653"/>
            <a:ext cx="2033416" cy="396325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0884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C7557B7-A077-3D71-DBC6-2508C24C32BB}"/>
              </a:ext>
            </a:extLst>
          </p:cNvPr>
          <p:cNvSpPr/>
          <p:nvPr/>
        </p:nvSpPr>
        <p:spPr>
          <a:xfrm>
            <a:off x="1952977" y="1952977"/>
            <a:ext cx="8286045" cy="27319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000" dirty="0">
                <a:solidFill>
                  <a:schemeClr val="tx1"/>
                </a:solidFill>
              </a:rPr>
              <a:t>Organização de arquivos</a:t>
            </a:r>
          </a:p>
        </p:txBody>
      </p:sp>
    </p:spTree>
    <p:extLst>
      <p:ext uri="{BB962C8B-B14F-4D97-AF65-F5344CB8AC3E}">
        <p14:creationId xmlns:p14="http://schemas.microsoft.com/office/powerpoint/2010/main" val="32417752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70452CEB-9EE2-4030-2E16-D76FC52DE4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8602"/>
          <a:stretch/>
        </p:blipFill>
        <p:spPr>
          <a:xfrm>
            <a:off x="476331" y="1240283"/>
            <a:ext cx="4547224" cy="4377433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906C225B-B65E-4DA9-D41A-FC614FAD0950}"/>
              </a:ext>
            </a:extLst>
          </p:cNvPr>
          <p:cNvSpPr/>
          <p:nvPr/>
        </p:nvSpPr>
        <p:spPr>
          <a:xfrm>
            <a:off x="6096000" y="534728"/>
            <a:ext cx="4199467" cy="6167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Dependências do front / imagens</a:t>
            </a:r>
          </a:p>
        </p:txBody>
      </p:sp>
      <p:cxnSp>
        <p:nvCxnSpPr>
          <p:cNvPr id="10" name="Conector: Angulado 9">
            <a:extLst>
              <a:ext uri="{FF2B5EF4-FFF2-40B4-BE49-F238E27FC236}">
                <a16:creationId xmlns:a16="http://schemas.microsoft.com/office/drawing/2014/main" id="{B706BF1F-EF7F-C55C-D4CB-103E54A201B3}"/>
              </a:ext>
            </a:extLst>
          </p:cNvPr>
          <p:cNvCxnSpPr>
            <a:endCxn id="8" idx="1"/>
          </p:cNvCxnSpPr>
          <p:nvPr/>
        </p:nvCxnSpPr>
        <p:spPr>
          <a:xfrm flipV="1">
            <a:off x="1648178" y="843098"/>
            <a:ext cx="4447822" cy="1121169"/>
          </a:xfrm>
          <a:prstGeom prst="bentConnector3">
            <a:avLst>
              <a:gd name="adj1" fmla="val 85787"/>
            </a:avLst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 11">
            <a:extLst>
              <a:ext uri="{FF2B5EF4-FFF2-40B4-BE49-F238E27FC236}">
                <a16:creationId xmlns:a16="http://schemas.microsoft.com/office/drawing/2014/main" id="{BEE32A6F-6EE1-B934-0306-0227F7E2CC0D}"/>
              </a:ext>
            </a:extLst>
          </p:cNvPr>
          <p:cNvSpPr/>
          <p:nvPr/>
        </p:nvSpPr>
        <p:spPr>
          <a:xfrm>
            <a:off x="6095999" y="1463986"/>
            <a:ext cx="4199467" cy="40337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Imagens,</a:t>
            </a:r>
          </a:p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JS,</a:t>
            </a:r>
          </a:p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CSS,</a:t>
            </a:r>
          </a:p>
          <a:p>
            <a:pPr algn="ctr"/>
            <a:r>
              <a:rPr lang="pt-BR" dirty="0" err="1">
                <a:solidFill>
                  <a:sysClr val="windowText" lastClr="000000"/>
                </a:solidFill>
              </a:rPr>
              <a:t>Bootstrap</a:t>
            </a:r>
            <a:r>
              <a:rPr lang="pt-BR" dirty="0">
                <a:solidFill>
                  <a:sysClr val="windowText" lastClr="000000"/>
                </a:solidFill>
              </a:rPr>
              <a:t>,</a:t>
            </a:r>
          </a:p>
          <a:p>
            <a:pPr algn="ctr"/>
            <a:r>
              <a:rPr lang="pt-BR" dirty="0" err="1">
                <a:solidFill>
                  <a:sysClr val="windowText" lastClr="000000"/>
                </a:solidFill>
              </a:rPr>
              <a:t>Icons</a:t>
            </a:r>
            <a:r>
              <a:rPr lang="pt-BR" dirty="0">
                <a:solidFill>
                  <a:sysClr val="windowText" lastClr="000000"/>
                </a:solidFill>
              </a:rPr>
              <a:t>,</a:t>
            </a:r>
          </a:p>
          <a:p>
            <a:pPr algn="ctr"/>
            <a:r>
              <a:rPr lang="pt-BR" dirty="0" err="1">
                <a:solidFill>
                  <a:sysClr val="windowText" lastClr="000000"/>
                </a:solidFill>
              </a:rPr>
              <a:t>etc</a:t>
            </a:r>
            <a:r>
              <a:rPr lang="pt-BR" dirty="0">
                <a:solidFill>
                  <a:sysClr val="windowText" lastClr="00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009650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70452CEB-9EE2-4030-2E16-D76FC52DE4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8602"/>
          <a:stretch/>
        </p:blipFill>
        <p:spPr>
          <a:xfrm>
            <a:off x="476331" y="1240283"/>
            <a:ext cx="4547224" cy="4377433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906C225B-B65E-4DA9-D41A-FC614FAD0950}"/>
              </a:ext>
            </a:extLst>
          </p:cNvPr>
          <p:cNvSpPr/>
          <p:nvPr/>
        </p:nvSpPr>
        <p:spPr>
          <a:xfrm>
            <a:off x="6096000" y="534728"/>
            <a:ext cx="4199467" cy="6167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Arquivos do HTML</a:t>
            </a:r>
          </a:p>
        </p:txBody>
      </p:sp>
      <p:cxnSp>
        <p:nvCxnSpPr>
          <p:cNvPr id="10" name="Conector: Angulado 9">
            <a:extLst>
              <a:ext uri="{FF2B5EF4-FFF2-40B4-BE49-F238E27FC236}">
                <a16:creationId xmlns:a16="http://schemas.microsoft.com/office/drawing/2014/main" id="{B706BF1F-EF7F-C55C-D4CB-103E54A201B3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1896533" y="843098"/>
            <a:ext cx="4199467" cy="2193613"/>
          </a:xfrm>
          <a:prstGeom prst="bentConnector3">
            <a:avLst>
              <a:gd name="adj1" fmla="val 79301"/>
            </a:avLst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 11">
            <a:extLst>
              <a:ext uri="{FF2B5EF4-FFF2-40B4-BE49-F238E27FC236}">
                <a16:creationId xmlns:a16="http://schemas.microsoft.com/office/drawing/2014/main" id="{BEE32A6F-6EE1-B934-0306-0227F7E2CC0D}"/>
              </a:ext>
            </a:extLst>
          </p:cNvPr>
          <p:cNvSpPr/>
          <p:nvPr/>
        </p:nvSpPr>
        <p:spPr>
          <a:xfrm>
            <a:off x="6095999" y="1463986"/>
            <a:ext cx="4199467" cy="40337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Todos os arquivos do HTML do projeto.</a:t>
            </a:r>
          </a:p>
          <a:p>
            <a:pPr algn="ctr"/>
            <a:endParaRPr lang="pt-BR" dirty="0">
              <a:solidFill>
                <a:sysClr val="windowText" lastClr="000000"/>
              </a:solidFill>
            </a:endParaRPr>
          </a:p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Divididos em Admin e site.</a:t>
            </a:r>
          </a:p>
          <a:p>
            <a:pPr algn="ctr"/>
            <a:endParaRPr lang="pt-BR" dirty="0">
              <a:solidFill>
                <a:sysClr val="windowText" lastClr="000000"/>
              </a:solidFill>
            </a:endParaRPr>
          </a:p>
          <a:p>
            <a:pPr algn="ctr"/>
            <a:endParaRPr lang="pt-BR" dirty="0">
              <a:solidFill>
                <a:sysClr val="windowText" lastClr="000000"/>
              </a:solidFill>
            </a:endParaRPr>
          </a:p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Arquivos do Header e </a:t>
            </a:r>
            <a:r>
              <a:rPr lang="pt-BR" dirty="0" err="1">
                <a:solidFill>
                  <a:sysClr val="windowText" lastClr="000000"/>
                </a:solidFill>
              </a:rPr>
              <a:t>footer</a:t>
            </a:r>
            <a:r>
              <a:rPr lang="pt-BR" dirty="0">
                <a:solidFill>
                  <a:sysClr val="windowText" lastClr="000000"/>
                </a:solidFill>
              </a:rPr>
              <a:t>.</a:t>
            </a:r>
          </a:p>
          <a:p>
            <a:pPr algn="ctr"/>
            <a:endParaRPr lang="pt-BR" dirty="0">
              <a:solidFill>
                <a:sysClr val="windowText" lastClr="000000"/>
              </a:solidFill>
            </a:endParaRPr>
          </a:p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Arquivos do </a:t>
            </a:r>
            <a:r>
              <a:rPr lang="pt-BR" dirty="0" err="1">
                <a:solidFill>
                  <a:sysClr val="windowText" lastClr="000000"/>
                </a:solidFill>
              </a:rPr>
              <a:t>main</a:t>
            </a:r>
            <a:r>
              <a:rPr lang="pt-BR" dirty="0">
                <a:solidFill>
                  <a:sysClr val="windowText" lastClr="000000"/>
                </a:solidFill>
              </a:rPr>
              <a:t> de cada pagina.</a:t>
            </a:r>
          </a:p>
        </p:txBody>
      </p:sp>
    </p:spTree>
    <p:extLst>
      <p:ext uri="{BB962C8B-B14F-4D97-AF65-F5344CB8AC3E}">
        <p14:creationId xmlns:p14="http://schemas.microsoft.com/office/powerpoint/2010/main" val="2440003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70452CEB-9EE2-4030-2E16-D76FC52DE4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8602"/>
          <a:stretch/>
        </p:blipFill>
        <p:spPr>
          <a:xfrm>
            <a:off x="476331" y="1240283"/>
            <a:ext cx="4547224" cy="4377433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906C225B-B65E-4DA9-D41A-FC614FAD0950}"/>
              </a:ext>
            </a:extLst>
          </p:cNvPr>
          <p:cNvSpPr/>
          <p:nvPr/>
        </p:nvSpPr>
        <p:spPr>
          <a:xfrm>
            <a:off x="6096000" y="534728"/>
            <a:ext cx="4199467" cy="6167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Cache de carregamento</a:t>
            </a:r>
          </a:p>
        </p:txBody>
      </p:sp>
      <p:cxnSp>
        <p:nvCxnSpPr>
          <p:cNvPr id="10" name="Conector: Angulado 9">
            <a:extLst>
              <a:ext uri="{FF2B5EF4-FFF2-40B4-BE49-F238E27FC236}">
                <a16:creationId xmlns:a16="http://schemas.microsoft.com/office/drawing/2014/main" id="{B706BF1F-EF7F-C55C-D4CB-103E54A201B3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2381956" y="843098"/>
            <a:ext cx="3714044" cy="2585902"/>
          </a:xfrm>
          <a:prstGeom prst="bentConnector3">
            <a:avLst>
              <a:gd name="adj1" fmla="val 81307"/>
            </a:avLst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 11">
            <a:extLst>
              <a:ext uri="{FF2B5EF4-FFF2-40B4-BE49-F238E27FC236}">
                <a16:creationId xmlns:a16="http://schemas.microsoft.com/office/drawing/2014/main" id="{BEE32A6F-6EE1-B934-0306-0227F7E2CC0D}"/>
              </a:ext>
            </a:extLst>
          </p:cNvPr>
          <p:cNvSpPr/>
          <p:nvPr/>
        </p:nvSpPr>
        <p:spPr>
          <a:xfrm>
            <a:off x="6095999" y="1459837"/>
            <a:ext cx="4199467" cy="40337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Arquivos de carregamento salvos para que a pagina carrega mais rápido.</a:t>
            </a:r>
          </a:p>
        </p:txBody>
      </p:sp>
    </p:spTree>
    <p:extLst>
      <p:ext uri="{BB962C8B-B14F-4D97-AF65-F5344CB8AC3E}">
        <p14:creationId xmlns:p14="http://schemas.microsoft.com/office/powerpoint/2010/main" val="3210795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3A684AB0-9BC6-CF6B-E517-4C9E91972A77}"/>
              </a:ext>
            </a:extLst>
          </p:cNvPr>
          <p:cNvSpPr/>
          <p:nvPr/>
        </p:nvSpPr>
        <p:spPr>
          <a:xfrm>
            <a:off x="316088" y="361237"/>
            <a:ext cx="5949245" cy="1016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$compras = </a:t>
            </a:r>
            <a:r>
              <a:rPr lang="pt-BR" dirty="0" err="1">
                <a:solidFill>
                  <a:sysClr val="windowText" lastClr="000000"/>
                </a:solidFill>
              </a:rPr>
              <a:t>array</a:t>
            </a:r>
            <a:r>
              <a:rPr lang="pt-BR" dirty="0">
                <a:solidFill>
                  <a:sysClr val="windowText" lastClr="000000"/>
                </a:solidFill>
              </a:rPr>
              <a:t>(“pão”, ´”</a:t>
            </a:r>
            <a:r>
              <a:rPr lang="pt-BR" dirty="0" err="1">
                <a:solidFill>
                  <a:sysClr val="windowText" lastClr="000000"/>
                </a:solidFill>
              </a:rPr>
              <a:t>todynho</a:t>
            </a:r>
            <a:r>
              <a:rPr lang="pt-BR" dirty="0">
                <a:solidFill>
                  <a:sysClr val="windowText" lastClr="000000"/>
                </a:solidFill>
              </a:rPr>
              <a:t>”, “vassoura”, ”café”);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B848C377-1B0F-1979-3732-76FB5DEF6ACF}"/>
              </a:ext>
            </a:extLst>
          </p:cNvPr>
          <p:cNvSpPr/>
          <p:nvPr/>
        </p:nvSpPr>
        <p:spPr>
          <a:xfrm>
            <a:off x="6795911" y="620889"/>
            <a:ext cx="4910667" cy="13998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[0] =&gt; “pão”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726A116E-2973-6AD2-42C5-0D636C595DBD}"/>
              </a:ext>
            </a:extLst>
          </p:cNvPr>
          <p:cNvSpPr/>
          <p:nvPr/>
        </p:nvSpPr>
        <p:spPr>
          <a:xfrm>
            <a:off x="6795911" y="2020712"/>
            <a:ext cx="4910667" cy="13998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 [1] =&gt; “</a:t>
            </a:r>
            <a:r>
              <a:rPr lang="pt-BR" dirty="0" err="1">
                <a:solidFill>
                  <a:sysClr val="windowText" lastClr="000000"/>
                </a:solidFill>
              </a:rPr>
              <a:t>todynho</a:t>
            </a:r>
            <a:r>
              <a:rPr lang="pt-BR" dirty="0">
                <a:solidFill>
                  <a:sysClr val="windowText" lastClr="000000"/>
                </a:solidFill>
              </a:rPr>
              <a:t>”  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98C2E552-B7BA-BC9F-0F2A-78195497FE95}"/>
              </a:ext>
            </a:extLst>
          </p:cNvPr>
          <p:cNvSpPr/>
          <p:nvPr/>
        </p:nvSpPr>
        <p:spPr>
          <a:xfrm>
            <a:off x="6795911" y="3420535"/>
            <a:ext cx="4910667" cy="13998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[2] =&gt; “vassoura”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D22B078-3A88-2375-0EA8-71F61AFA457E}"/>
              </a:ext>
            </a:extLst>
          </p:cNvPr>
          <p:cNvSpPr/>
          <p:nvPr/>
        </p:nvSpPr>
        <p:spPr>
          <a:xfrm>
            <a:off x="6795911" y="4820358"/>
            <a:ext cx="4910667" cy="13998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[3] =&gt; “café”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F8EC4115-7FEC-7A7F-473A-1E6F8EF36A19}"/>
              </a:ext>
            </a:extLst>
          </p:cNvPr>
          <p:cNvSpPr/>
          <p:nvPr/>
        </p:nvSpPr>
        <p:spPr>
          <a:xfrm>
            <a:off x="1557868" y="2494847"/>
            <a:ext cx="3330222" cy="32511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$compras[0]    &gt;     “pão”</a:t>
            </a:r>
          </a:p>
          <a:p>
            <a:pPr algn="ctr"/>
            <a:endParaRPr lang="pt-BR" dirty="0">
              <a:solidFill>
                <a:sysClr val="windowText" lastClr="000000"/>
              </a:solidFill>
            </a:endParaRPr>
          </a:p>
          <a:p>
            <a:pPr algn="ctr"/>
            <a:endParaRPr lang="pt-BR" dirty="0">
              <a:solidFill>
                <a:sysClr val="windowText" lastClr="000000"/>
              </a:solidFill>
            </a:endParaRPr>
          </a:p>
          <a:p>
            <a:pPr algn="ctr"/>
            <a:endParaRPr lang="pt-BR" dirty="0">
              <a:solidFill>
                <a:sysClr val="windowText" lastClr="000000"/>
              </a:solidFill>
            </a:endParaRPr>
          </a:p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$compras[4] = “torrada” </a:t>
            </a:r>
          </a:p>
        </p:txBody>
      </p:sp>
    </p:spTree>
    <p:extLst>
      <p:ext uri="{BB962C8B-B14F-4D97-AF65-F5344CB8AC3E}">
        <p14:creationId xmlns:p14="http://schemas.microsoft.com/office/powerpoint/2010/main" val="6698140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70452CEB-9EE2-4030-2E16-D76FC52DE4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8602"/>
          <a:stretch/>
        </p:blipFill>
        <p:spPr>
          <a:xfrm>
            <a:off x="476331" y="1240283"/>
            <a:ext cx="4547224" cy="4377433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906C225B-B65E-4DA9-D41A-FC614FAD0950}"/>
              </a:ext>
            </a:extLst>
          </p:cNvPr>
          <p:cNvSpPr/>
          <p:nvPr/>
        </p:nvSpPr>
        <p:spPr>
          <a:xfrm>
            <a:off x="6096000" y="534728"/>
            <a:ext cx="4199467" cy="6167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Rotas do sistema</a:t>
            </a:r>
          </a:p>
        </p:txBody>
      </p:sp>
      <p:cxnSp>
        <p:nvCxnSpPr>
          <p:cNvPr id="10" name="Conector: Angulado 9">
            <a:extLst>
              <a:ext uri="{FF2B5EF4-FFF2-40B4-BE49-F238E27FC236}">
                <a16:creationId xmlns:a16="http://schemas.microsoft.com/office/drawing/2014/main" id="{B706BF1F-EF7F-C55C-D4CB-103E54A201B3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1794933" y="843098"/>
            <a:ext cx="4301067" cy="1482413"/>
          </a:xfrm>
          <a:prstGeom prst="bentConnector3">
            <a:avLst>
              <a:gd name="adj1" fmla="val 80971"/>
            </a:avLst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 11">
            <a:extLst>
              <a:ext uri="{FF2B5EF4-FFF2-40B4-BE49-F238E27FC236}">
                <a16:creationId xmlns:a16="http://schemas.microsoft.com/office/drawing/2014/main" id="{BEE32A6F-6EE1-B934-0306-0227F7E2CC0D}"/>
              </a:ext>
            </a:extLst>
          </p:cNvPr>
          <p:cNvSpPr/>
          <p:nvPr/>
        </p:nvSpPr>
        <p:spPr>
          <a:xfrm>
            <a:off x="6095999" y="1463986"/>
            <a:ext cx="4199467" cy="40337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Rotas </a:t>
            </a:r>
            <a:r>
              <a:rPr lang="pt-BR" dirty="0" err="1">
                <a:solidFill>
                  <a:sysClr val="windowText" lastClr="000000"/>
                </a:solidFill>
              </a:rPr>
              <a:t>get</a:t>
            </a:r>
            <a:r>
              <a:rPr lang="pt-BR" dirty="0">
                <a:solidFill>
                  <a:sysClr val="windowText" lastClr="000000"/>
                </a:solidFill>
              </a:rPr>
              <a:t>, da URL</a:t>
            </a:r>
          </a:p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( /usuário/criar )</a:t>
            </a:r>
          </a:p>
          <a:p>
            <a:pPr algn="ctr"/>
            <a:endParaRPr lang="pt-BR" dirty="0">
              <a:solidFill>
                <a:sysClr val="windowText" lastClr="000000"/>
              </a:solidFill>
            </a:endParaRPr>
          </a:p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Rotas post, dos botões </a:t>
            </a:r>
            <a:r>
              <a:rPr lang="pt-BR" dirty="0" err="1">
                <a:solidFill>
                  <a:sysClr val="windowText" lastClr="000000"/>
                </a:solidFill>
              </a:rPr>
              <a:t>submit</a:t>
            </a:r>
            <a:r>
              <a:rPr lang="pt-BR" dirty="0">
                <a:solidFill>
                  <a:sysClr val="windowText" lastClr="000000"/>
                </a:solidFill>
              </a:rPr>
              <a:t>; </a:t>
            </a:r>
          </a:p>
        </p:txBody>
      </p:sp>
    </p:spTree>
    <p:extLst>
      <p:ext uri="{BB962C8B-B14F-4D97-AF65-F5344CB8AC3E}">
        <p14:creationId xmlns:p14="http://schemas.microsoft.com/office/powerpoint/2010/main" val="34481826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C7557B7-A077-3D71-DBC6-2508C24C32BB}"/>
              </a:ext>
            </a:extLst>
          </p:cNvPr>
          <p:cNvSpPr/>
          <p:nvPr/>
        </p:nvSpPr>
        <p:spPr>
          <a:xfrm>
            <a:off x="1049865" y="462845"/>
            <a:ext cx="3973690" cy="812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chemeClr val="tx1"/>
                </a:solidFill>
              </a:rPr>
              <a:t>GET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9A332898-DC86-E562-2ABB-B695D3CC7DB9}"/>
              </a:ext>
            </a:extLst>
          </p:cNvPr>
          <p:cNvSpPr/>
          <p:nvPr/>
        </p:nvSpPr>
        <p:spPr>
          <a:xfrm>
            <a:off x="7061199" y="462845"/>
            <a:ext cx="3973690" cy="812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chemeClr val="tx1"/>
                </a:solidFill>
              </a:rPr>
              <a:t>POST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44816F42-8F26-5C4E-B498-0F0245061FFD}"/>
              </a:ext>
            </a:extLst>
          </p:cNvPr>
          <p:cNvSpPr/>
          <p:nvPr/>
        </p:nvSpPr>
        <p:spPr>
          <a:xfrm>
            <a:off x="790222" y="1755422"/>
            <a:ext cx="4476040" cy="44195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chemeClr val="tx1"/>
                </a:solidFill>
              </a:rPr>
              <a:t>Rotas de URL, cada caminho que o usuário passa no site.</a:t>
            </a:r>
          </a:p>
          <a:p>
            <a:pPr algn="ctr"/>
            <a:endParaRPr lang="pt-BR" sz="2000" dirty="0">
              <a:solidFill>
                <a:schemeClr val="tx1"/>
              </a:solidFill>
            </a:endParaRPr>
          </a:p>
          <a:p>
            <a:pPr algn="ctr"/>
            <a:r>
              <a:rPr lang="pt-BR" sz="2000" dirty="0">
                <a:solidFill>
                  <a:schemeClr val="tx1"/>
                </a:solidFill>
              </a:rPr>
              <a:t>carrega junto com a pagina;</a:t>
            </a:r>
          </a:p>
          <a:p>
            <a:pPr algn="ctr"/>
            <a:endParaRPr lang="pt-BR" sz="2000" dirty="0">
              <a:solidFill>
                <a:schemeClr val="tx1"/>
              </a:solidFill>
            </a:endParaRPr>
          </a:p>
          <a:p>
            <a:pPr algn="ctr"/>
            <a:endParaRPr lang="pt-BR" sz="2000" dirty="0">
              <a:solidFill>
                <a:schemeClr val="tx1"/>
              </a:solidFill>
            </a:endParaRPr>
          </a:p>
          <a:p>
            <a:pPr algn="ctr"/>
            <a:r>
              <a:rPr lang="pt-BR" sz="2000" dirty="0">
                <a:solidFill>
                  <a:schemeClr val="tx1"/>
                </a:solidFill>
              </a:rPr>
              <a:t>Pega dados da própria URL:</a:t>
            </a:r>
          </a:p>
          <a:p>
            <a:pPr algn="ctr"/>
            <a:endParaRPr lang="pt-BR" sz="2000" dirty="0">
              <a:solidFill>
                <a:schemeClr val="tx1"/>
              </a:solidFill>
            </a:endParaRPr>
          </a:p>
          <a:p>
            <a:pPr algn="ctr"/>
            <a:r>
              <a:rPr lang="pt-BR" sz="2000" dirty="0">
                <a:solidFill>
                  <a:schemeClr val="tx1"/>
                </a:solidFill>
              </a:rPr>
              <a:t>URL:       /usuário/:</a:t>
            </a:r>
            <a:r>
              <a:rPr lang="pt-BR" sz="2000" dirty="0" err="1">
                <a:solidFill>
                  <a:schemeClr val="tx1"/>
                </a:solidFill>
              </a:rPr>
              <a:t>id_usuário</a:t>
            </a:r>
            <a:endParaRPr lang="pt-BR" sz="2000" dirty="0">
              <a:solidFill>
                <a:schemeClr val="tx1"/>
              </a:solidFill>
            </a:endParaRPr>
          </a:p>
          <a:p>
            <a:pPr algn="ctr"/>
            <a:endParaRPr lang="pt-BR" sz="2000" dirty="0">
              <a:solidFill>
                <a:schemeClr val="tx1"/>
              </a:solidFill>
            </a:endParaRPr>
          </a:p>
          <a:p>
            <a:pPr algn="ctr"/>
            <a:r>
              <a:rPr lang="pt-BR" sz="2000" dirty="0">
                <a:solidFill>
                  <a:schemeClr val="tx1"/>
                </a:solidFill>
              </a:rPr>
              <a:t>[pega </a:t>
            </a:r>
            <a:r>
              <a:rPr lang="pt-BR" sz="2000" dirty="0" err="1">
                <a:solidFill>
                  <a:schemeClr val="tx1"/>
                </a:solidFill>
              </a:rPr>
              <a:t>id_usuário</a:t>
            </a:r>
            <a:r>
              <a:rPr lang="pt-BR" sz="2000" dirty="0">
                <a:solidFill>
                  <a:schemeClr val="tx1"/>
                </a:solidFill>
              </a:rPr>
              <a:t> da URL]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2119288B-0CEE-27F0-8C0D-0289D68BF2C1}"/>
              </a:ext>
            </a:extLst>
          </p:cNvPr>
          <p:cNvSpPr/>
          <p:nvPr/>
        </p:nvSpPr>
        <p:spPr>
          <a:xfrm>
            <a:off x="6810024" y="1755422"/>
            <a:ext cx="4476040" cy="44195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chemeClr val="tx1"/>
                </a:solidFill>
              </a:rPr>
              <a:t>Rotas dos botões de </a:t>
            </a:r>
            <a:r>
              <a:rPr lang="pt-BR" sz="2000" dirty="0" err="1">
                <a:solidFill>
                  <a:schemeClr val="tx1"/>
                </a:solidFill>
              </a:rPr>
              <a:t>submit</a:t>
            </a:r>
            <a:r>
              <a:rPr lang="pt-BR" sz="2000" dirty="0">
                <a:solidFill>
                  <a:schemeClr val="tx1"/>
                </a:solidFill>
              </a:rPr>
              <a:t>.</a:t>
            </a:r>
          </a:p>
          <a:p>
            <a:pPr algn="ctr"/>
            <a:endParaRPr lang="pt-BR" sz="2000" dirty="0">
              <a:solidFill>
                <a:schemeClr val="tx1"/>
              </a:solidFill>
            </a:endParaRPr>
          </a:p>
          <a:p>
            <a:pPr algn="ctr"/>
            <a:r>
              <a:rPr lang="pt-BR" sz="2000" dirty="0">
                <a:solidFill>
                  <a:schemeClr val="tx1"/>
                </a:solidFill>
              </a:rPr>
              <a:t>Carrega ao pressionar o botão de </a:t>
            </a:r>
            <a:r>
              <a:rPr lang="pt-BR" sz="2000" dirty="0" err="1">
                <a:solidFill>
                  <a:schemeClr val="tx1"/>
                </a:solidFill>
              </a:rPr>
              <a:t>submit</a:t>
            </a:r>
            <a:r>
              <a:rPr lang="pt-BR" sz="2000" dirty="0">
                <a:solidFill>
                  <a:schemeClr val="tx1"/>
                </a:solidFill>
              </a:rPr>
              <a:t> do form.</a:t>
            </a:r>
          </a:p>
          <a:p>
            <a:pPr algn="ctr"/>
            <a:endParaRPr lang="pt-BR" sz="2000" dirty="0">
              <a:solidFill>
                <a:schemeClr val="tx1"/>
              </a:solidFill>
            </a:endParaRPr>
          </a:p>
          <a:p>
            <a:pPr algn="ctr"/>
            <a:endParaRPr lang="pt-BR" sz="2000" dirty="0">
              <a:solidFill>
                <a:schemeClr val="tx1"/>
              </a:solidFill>
            </a:endParaRPr>
          </a:p>
          <a:p>
            <a:pPr algn="ctr"/>
            <a:r>
              <a:rPr lang="pt-BR" sz="2000" dirty="0">
                <a:solidFill>
                  <a:schemeClr val="tx1"/>
                </a:solidFill>
              </a:rPr>
              <a:t>Pega os dados dos inputs do </a:t>
            </a:r>
            <a:r>
              <a:rPr lang="pt-BR" sz="2000" dirty="0" err="1">
                <a:solidFill>
                  <a:schemeClr val="tx1"/>
                </a:solidFill>
              </a:rPr>
              <a:t>form</a:t>
            </a:r>
            <a:r>
              <a:rPr lang="pt-BR" sz="2000" dirty="0">
                <a:solidFill>
                  <a:schemeClr val="tx1"/>
                </a:solidFill>
              </a:rPr>
              <a:t> que está acoplado.</a:t>
            </a:r>
          </a:p>
          <a:p>
            <a:pPr algn="ctr"/>
            <a:endParaRPr lang="pt-BR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29078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A25A738F-3740-E4AC-BB2E-431D5667D7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1824" y="1208340"/>
            <a:ext cx="7188351" cy="3849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9443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70452CEB-9EE2-4030-2E16-D76FC52DE4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8602"/>
          <a:stretch/>
        </p:blipFill>
        <p:spPr>
          <a:xfrm>
            <a:off x="476331" y="1240283"/>
            <a:ext cx="4547224" cy="4377433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906C225B-B65E-4DA9-D41A-FC614FAD0950}"/>
              </a:ext>
            </a:extLst>
          </p:cNvPr>
          <p:cNvSpPr/>
          <p:nvPr/>
        </p:nvSpPr>
        <p:spPr>
          <a:xfrm>
            <a:off x="6096000" y="534728"/>
            <a:ext cx="4199467" cy="6167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Dependências e classes</a:t>
            </a:r>
          </a:p>
        </p:txBody>
      </p:sp>
      <p:cxnSp>
        <p:nvCxnSpPr>
          <p:cNvPr id="10" name="Conector: Angulado 9">
            <a:extLst>
              <a:ext uri="{FF2B5EF4-FFF2-40B4-BE49-F238E27FC236}">
                <a16:creationId xmlns:a16="http://schemas.microsoft.com/office/drawing/2014/main" id="{B706BF1F-EF7F-C55C-D4CB-103E54A201B3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1896533" y="843098"/>
            <a:ext cx="4199467" cy="1809791"/>
          </a:xfrm>
          <a:prstGeom prst="bentConnector3">
            <a:avLst>
              <a:gd name="adj1" fmla="val 80914"/>
            </a:avLst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 11">
            <a:extLst>
              <a:ext uri="{FF2B5EF4-FFF2-40B4-BE49-F238E27FC236}">
                <a16:creationId xmlns:a16="http://schemas.microsoft.com/office/drawing/2014/main" id="{BEE32A6F-6EE1-B934-0306-0227F7E2CC0D}"/>
              </a:ext>
            </a:extLst>
          </p:cNvPr>
          <p:cNvSpPr/>
          <p:nvPr/>
        </p:nvSpPr>
        <p:spPr>
          <a:xfrm>
            <a:off x="6095999" y="1463986"/>
            <a:ext cx="4199467" cy="40337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Dependências do </a:t>
            </a:r>
            <a:r>
              <a:rPr lang="pt-BR" dirty="0" err="1">
                <a:solidFill>
                  <a:sysClr val="windowText" lastClr="000000"/>
                </a:solidFill>
              </a:rPr>
              <a:t>php</a:t>
            </a:r>
            <a:r>
              <a:rPr lang="pt-BR" dirty="0">
                <a:solidFill>
                  <a:sysClr val="windowText" lastClr="000000"/>
                </a:solidFill>
              </a:rPr>
              <a:t>.</a:t>
            </a:r>
          </a:p>
          <a:p>
            <a:pPr algn="ctr"/>
            <a:endParaRPr lang="pt-BR" dirty="0">
              <a:solidFill>
                <a:sysClr val="windowText" lastClr="000000"/>
              </a:solidFill>
            </a:endParaRPr>
          </a:p>
          <a:p>
            <a:pPr algn="ctr"/>
            <a:endParaRPr lang="pt-BR" dirty="0">
              <a:solidFill>
                <a:sysClr val="windowText" lastClr="000000"/>
              </a:solidFill>
            </a:endParaRPr>
          </a:p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Classes do projeto.</a:t>
            </a:r>
          </a:p>
        </p:txBody>
      </p:sp>
    </p:spTree>
    <p:extLst>
      <p:ext uri="{BB962C8B-B14F-4D97-AF65-F5344CB8AC3E}">
        <p14:creationId xmlns:p14="http://schemas.microsoft.com/office/powerpoint/2010/main" val="12576034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906C225B-B65E-4DA9-D41A-FC614FAD0950}"/>
              </a:ext>
            </a:extLst>
          </p:cNvPr>
          <p:cNvSpPr/>
          <p:nvPr/>
        </p:nvSpPr>
        <p:spPr>
          <a:xfrm>
            <a:off x="6096000" y="534728"/>
            <a:ext cx="4199467" cy="6167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Classes do projeto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BEE32A6F-6EE1-B934-0306-0227F7E2CC0D}"/>
              </a:ext>
            </a:extLst>
          </p:cNvPr>
          <p:cNvSpPr/>
          <p:nvPr/>
        </p:nvSpPr>
        <p:spPr>
          <a:xfrm>
            <a:off x="6095999" y="1459837"/>
            <a:ext cx="4199467" cy="40337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Classes feitas por nós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78D6EBB-7605-ECC7-412D-70F83AF17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790" y="2000719"/>
            <a:ext cx="4190671" cy="2856562"/>
          </a:xfrm>
          <a:prstGeom prst="rect">
            <a:avLst/>
          </a:prstGeom>
        </p:spPr>
      </p:pic>
      <p:sp>
        <p:nvSpPr>
          <p:cNvPr id="11" name="Retângulo 10">
            <a:extLst>
              <a:ext uri="{FF2B5EF4-FFF2-40B4-BE49-F238E27FC236}">
                <a16:creationId xmlns:a16="http://schemas.microsoft.com/office/drawing/2014/main" id="{806D84E7-CABE-9651-DBAA-22F3B906EEE4}"/>
              </a:ext>
            </a:extLst>
          </p:cNvPr>
          <p:cNvSpPr/>
          <p:nvPr/>
        </p:nvSpPr>
        <p:spPr>
          <a:xfrm>
            <a:off x="703790" y="1070950"/>
            <a:ext cx="4199467" cy="6167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solidFill>
                  <a:sysClr val="windowText" lastClr="000000"/>
                </a:solidFill>
              </a:rPr>
              <a:t>Countpay</a:t>
            </a:r>
            <a:r>
              <a:rPr lang="pt-BR" dirty="0">
                <a:solidFill>
                  <a:sysClr val="windowText" lastClr="000000"/>
                </a:solidFill>
              </a:rPr>
              <a:t>/</a:t>
            </a:r>
            <a:r>
              <a:rPr lang="pt-BR" dirty="0" err="1">
                <a:solidFill>
                  <a:sysClr val="windowText" lastClr="000000"/>
                </a:solidFill>
              </a:rPr>
              <a:t>vendor</a:t>
            </a:r>
            <a:endParaRPr lang="pt-BR" dirty="0">
              <a:solidFill>
                <a:sysClr val="windowText" lastClr="000000"/>
              </a:solidFill>
            </a:endParaRPr>
          </a:p>
        </p:txBody>
      </p:sp>
      <p:cxnSp>
        <p:nvCxnSpPr>
          <p:cNvPr id="10" name="Conector: Angulado 9">
            <a:extLst>
              <a:ext uri="{FF2B5EF4-FFF2-40B4-BE49-F238E27FC236}">
                <a16:creationId xmlns:a16="http://schemas.microsoft.com/office/drawing/2014/main" id="{B706BF1F-EF7F-C55C-D4CB-103E54A201B3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2393244" y="843098"/>
            <a:ext cx="3702756" cy="2227480"/>
          </a:xfrm>
          <a:prstGeom prst="bentConnector3">
            <a:avLst>
              <a:gd name="adj1" fmla="val 81402"/>
            </a:avLst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75847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906C225B-B65E-4DA9-D41A-FC614FAD0950}"/>
              </a:ext>
            </a:extLst>
          </p:cNvPr>
          <p:cNvSpPr/>
          <p:nvPr/>
        </p:nvSpPr>
        <p:spPr>
          <a:xfrm>
            <a:off x="6096000" y="534728"/>
            <a:ext cx="4199467" cy="6167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Classes do BD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BEE32A6F-6EE1-B934-0306-0227F7E2CC0D}"/>
              </a:ext>
            </a:extLst>
          </p:cNvPr>
          <p:cNvSpPr/>
          <p:nvPr/>
        </p:nvSpPr>
        <p:spPr>
          <a:xfrm>
            <a:off x="6095999" y="1459837"/>
            <a:ext cx="4199467" cy="40337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Classes que se comunicam direto com o banco de dados:</a:t>
            </a:r>
          </a:p>
          <a:p>
            <a:pPr algn="ctr"/>
            <a:endParaRPr lang="pt-BR" dirty="0">
              <a:solidFill>
                <a:sysClr val="windowText" lastClr="000000"/>
              </a:solidFill>
            </a:endParaRPr>
          </a:p>
          <a:p>
            <a:pPr algn="ctr"/>
            <a:r>
              <a:rPr lang="pt-BR" dirty="0" err="1">
                <a:solidFill>
                  <a:sysClr val="windowText" lastClr="000000"/>
                </a:solidFill>
              </a:rPr>
              <a:t>sql</a:t>
            </a:r>
            <a:r>
              <a:rPr lang="pt-BR" dirty="0">
                <a:solidFill>
                  <a:sysClr val="windowText" lastClr="000000"/>
                </a:solidFill>
              </a:rPr>
              <a:t>-&gt;</a:t>
            </a:r>
            <a:r>
              <a:rPr lang="pt-BR" dirty="0" err="1">
                <a:solidFill>
                  <a:sysClr val="windowText" lastClr="000000"/>
                </a:solidFill>
              </a:rPr>
              <a:t>select</a:t>
            </a:r>
            <a:endParaRPr lang="pt-BR" dirty="0">
              <a:solidFill>
                <a:sysClr val="windowText" lastClr="000000"/>
              </a:solidFill>
            </a:endParaRPr>
          </a:p>
          <a:p>
            <a:pPr algn="ctr"/>
            <a:endParaRPr lang="pt-BR" dirty="0">
              <a:solidFill>
                <a:sysClr val="windowText" lastClr="000000"/>
              </a:solidFill>
            </a:endParaRPr>
          </a:p>
          <a:p>
            <a:pPr algn="ctr"/>
            <a:r>
              <a:rPr lang="pt-BR" dirty="0" err="1">
                <a:solidFill>
                  <a:sysClr val="windowText" lastClr="000000"/>
                </a:solidFill>
              </a:rPr>
              <a:t>sql</a:t>
            </a:r>
            <a:r>
              <a:rPr lang="pt-BR" dirty="0">
                <a:solidFill>
                  <a:sysClr val="windowText" lastClr="000000"/>
                </a:solidFill>
              </a:rPr>
              <a:t>-&gt;</a:t>
            </a:r>
            <a:r>
              <a:rPr lang="pt-BR" dirty="0" err="1">
                <a:solidFill>
                  <a:sysClr val="windowText" lastClr="000000"/>
                </a:solidFill>
              </a:rPr>
              <a:t>execQuery</a:t>
            </a:r>
            <a:endParaRPr lang="pt-BR" dirty="0">
              <a:solidFill>
                <a:sysClr val="windowText" lastClr="000000"/>
              </a:solidFill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806D84E7-CABE-9651-DBAA-22F3B906EEE4}"/>
              </a:ext>
            </a:extLst>
          </p:cNvPr>
          <p:cNvSpPr/>
          <p:nvPr/>
        </p:nvSpPr>
        <p:spPr>
          <a:xfrm>
            <a:off x="664199" y="1070950"/>
            <a:ext cx="4278650" cy="6167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solidFill>
                  <a:sysClr val="windowText" lastClr="000000"/>
                </a:solidFill>
              </a:rPr>
              <a:t>Countpay</a:t>
            </a:r>
            <a:r>
              <a:rPr lang="pt-BR" dirty="0">
                <a:solidFill>
                  <a:sysClr val="windowText" lastClr="000000"/>
                </a:solidFill>
              </a:rPr>
              <a:t>/</a:t>
            </a:r>
            <a:r>
              <a:rPr lang="pt-BR" dirty="0" err="1">
                <a:solidFill>
                  <a:sysClr val="windowText" lastClr="000000"/>
                </a:solidFill>
              </a:rPr>
              <a:t>vendor</a:t>
            </a:r>
            <a:r>
              <a:rPr lang="pt-BR" dirty="0">
                <a:solidFill>
                  <a:sysClr val="windowText" lastClr="000000"/>
                </a:solidFill>
              </a:rPr>
              <a:t>/</a:t>
            </a:r>
            <a:r>
              <a:rPr lang="pt-BR" dirty="0" err="1">
                <a:solidFill>
                  <a:sysClr val="windowText" lastClr="000000"/>
                </a:solidFill>
              </a:rPr>
              <a:t>countpay</a:t>
            </a:r>
            <a:r>
              <a:rPr lang="pt-BR" dirty="0">
                <a:solidFill>
                  <a:sysClr val="windowText" lastClr="000000"/>
                </a:solidFill>
              </a:rPr>
              <a:t>/</a:t>
            </a:r>
            <a:r>
              <a:rPr lang="pt-BR" dirty="0" err="1">
                <a:solidFill>
                  <a:sysClr val="windowText" lastClr="000000"/>
                </a:solidFill>
              </a:rPr>
              <a:t>php</a:t>
            </a:r>
            <a:r>
              <a:rPr lang="pt-BR" dirty="0">
                <a:solidFill>
                  <a:sysClr val="windowText" lastClr="000000"/>
                </a:solidFill>
              </a:rPr>
              <a:t>-classes/</a:t>
            </a:r>
            <a:r>
              <a:rPr lang="pt-BR" dirty="0" err="1">
                <a:solidFill>
                  <a:sysClr val="windowText" lastClr="000000"/>
                </a:solidFill>
              </a:rPr>
              <a:t>src</a:t>
            </a:r>
            <a:endParaRPr lang="pt-BR" dirty="0">
              <a:solidFill>
                <a:sysClr val="windowText" lastClr="000000"/>
              </a:solidFill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E3F2F2E-4D74-3450-FDEC-886E059C6E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790" y="2254285"/>
            <a:ext cx="4239058" cy="3171559"/>
          </a:xfrm>
          <a:prstGeom prst="rect">
            <a:avLst/>
          </a:prstGeom>
        </p:spPr>
      </p:pic>
      <p:cxnSp>
        <p:nvCxnSpPr>
          <p:cNvPr id="10" name="Conector: Angulado 9">
            <a:extLst>
              <a:ext uri="{FF2B5EF4-FFF2-40B4-BE49-F238E27FC236}">
                <a16:creationId xmlns:a16="http://schemas.microsoft.com/office/drawing/2014/main" id="{B706BF1F-EF7F-C55C-D4CB-103E54A201B3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2506133" y="843098"/>
            <a:ext cx="3589867" cy="2103302"/>
          </a:xfrm>
          <a:prstGeom prst="bentConnector3">
            <a:avLst>
              <a:gd name="adj1" fmla="val 73899"/>
            </a:avLst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85515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906C225B-B65E-4DA9-D41A-FC614FAD0950}"/>
              </a:ext>
            </a:extLst>
          </p:cNvPr>
          <p:cNvSpPr/>
          <p:nvPr/>
        </p:nvSpPr>
        <p:spPr>
          <a:xfrm>
            <a:off x="6096000" y="534728"/>
            <a:ext cx="4199467" cy="6167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Classes principais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BEE32A6F-6EE1-B934-0306-0227F7E2CC0D}"/>
              </a:ext>
            </a:extLst>
          </p:cNvPr>
          <p:cNvSpPr/>
          <p:nvPr/>
        </p:nvSpPr>
        <p:spPr>
          <a:xfrm>
            <a:off x="6095999" y="1459837"/>
            <a:ext cx="4199467" cy="40337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Classes de funções principais.</a:t>
            </a:r>
          </a:p>
          <a:p>
            <a:pPr algn="ctr"/>
            <a:endParaRPr lang="pt-BR" u="sng" dirty="0">
              <a:solidFill>
                <a:sysClr val="windowText" lastClr="000000"/>
              </a:solidFill>
            </a:endParaRPr>
          </a:p>
          <a:p>
            <a:r>
              <a:rPr lang="pt-BR" dirty="0">
                <a:solidFill>
                  <a:sysClr val="windowText" lastClr="000000"/>
                </a:solidFill>
              </a:rPr>
              <a:t>	Exemplo:</a:t>
            </a:r>
          </a:p>
          <a:p>
            <a:r>
              <a:rPr lang="pt-BR" dirty="0">
                <a:solidFill>
                  <a:sysClr val="windowText" lastClr="000000"/>
                </a:solidFill>
              </a:rPr>
              <a:t>	</a:t>
            </a:r>
            <a:r>
              <a:rPr lang="pt-BR" dirty="0" err="1">
                <a:solidFill>
                  <a:sysClr val="windowText" lastClr="000000"/>
                </a:solidFill>
              </a:rPr>
              <a:t>verifyLogin</a:t>
            </a:r>
            <a:r>
              <a:rPr lang="pt-BR" dirty="0">
                <a:solidFill>
                  <a:sysClr val="windowText" lastClr="000000"/>
                </a:solidFill>
              </a:rPr>
              <a:t>()</a:t>
            </a:r>
          </a:p>
          <a:p>
            <a:r>
              <a:rPr lang="pt-BR" dirty="0">
                <a:solidFill>
                  <a:sysClr val="windowText" lastClr="000000"/>
                </a:solidFill>
              </a:rPr>
              <a:t>	</a:t>
            </a:r>
            <a:r>
              <a:rPr lang="pt-BR" dirty="0" err="1">
                <a:solidFill>
                  <a:sysClr val="windowText" lastClr="000000"/>
                </a:solidFill>
              </a:rPr>
              <a:t>cadastraUsuario</a:t>
            </a:r>
            <a:r>
              <a:rPr lang="pt-BR" dirty="0">
                <a:solidFill>
                  <a:sysClr val="windowText" lastClr="000000"/>
                </a:solidFill>
              </a:rPr>
              <a:t>()</a:t>
            </a:r>
          </a:p>
          <a:p>
            <a:r>
              <a:rPr lang="pt-BR" dirty="0">
                <a:solidFill>
                  <a:sysClr val="windowText" lastClr="000000"/>
                </a:solidFill>
              </a:rPr>
              <a:t>	</a:t>
            </a:r>
            <a:r>
              <a:rPr lang="pt-BR" dirty="0" err="1">
                <a:solidFill>
                  <a:sysClr val="windowText" lastClr="000000"/>
                </a:solidFill>
              </a:rPr>
              <a:t>listaCartao</a:t>
            </a:r>
            <a:r>
              <a:rPr lang="pt-BR" dirty="0">
                <a:solidFill>
                  <a:sysClr val="windowText" lastClr="000000"/>
                </a:solidFill>
              </a:rPr>
              <a:t>()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806D84E7-CABE-9651-DBAA-22F3B906EEE4}"/>
              </a:ext>
            </a:extLst>
          </p:cNvPr>
          <p:cNvSpPr/>
          <p:nvPr/>
        </p:nvSpPr>
        <p:spPr>
          <a:xfrm>
            <a:off x="703790" y="1070950"/>
            <a:ext cx="4199467" cy="6167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solidFill>
                  <a:sysClr val="windowText" lastClr="000000"/>
                </a:solidFill>
              </a:rPr>
              <a:t>Countpay</a:t>
            </a:r>
            <a:r>
              <a:rPr lang="pt-BR" dirty="0">
                <a:solidFill>
                  <a:sysClr val="windowText" lastClr="000000"/>
                </a:solidFill>
              </a:rPr>
              <a:t>/</a:t>
            </a:r>
            <a:r>
              <a:rPr lang="pt-BR" dirty="0" err="1">
                <a:solidFill>
                  <a:sysClr val="windowText" lastClr="000000"/>
                </a:solidFill>
              </a:rPr>
              <a:t>vendor</a:t>
            </a:r>
            <a:endParaRPr lang="pt-BR" dirty="0">
              <a:solidFill>
                <a:sysClr val="windowText" lastClr="000000"/>
              </a:solidFill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E3F2F2E-4D74-3450-FDEC-886E059C6E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790" y="2254285"/>
            <a:ext cx="4239058" cy="3171559"/>
          </a:xfrm>
          <a:prstGeom prst="rect">
            <a:avLst/>
          </a:prstGeom>
        </p:spPr>
      </p:pic>
      <p:cxnSp>
        <p:nvCxnSpPr>
          <p:cNvPr id="10" name="Conector: Angulado 9">
            <a:extLst>
              <a:ext uri="{FF2B5EF4-FFF2-40B4-BE49-F238E27FC236}">
                <a16:creationId xmlns:a16="http://schemas.microsoft.com/office/drawing/2014/main" id="{B706BF1F-EF7F-C55C-D4CB-103E54A201B3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2494844" y="843098"/>
            <a:ext cx="3601156" cy="2419391"/>
          </a:xfrm>
          <a:prstGeom prst="bentConnector3">
            <a:avLst>
              <a:gd name="adj1" fmla="val 79781"/>
            </a:avLst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23735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4C6AE294-44CB-C5A7-70CB-B3B4BD2766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1685" y="1131605"/>
            <a:ext cx="7128629" cy="4016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3845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401DC1C9-5E98-6D1B-6FF5-99EB8B0DE9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972" y="196281"/>
            <a:ext cx="9107539" cy="6158531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E4B56281-27D3-9848-DE99-9D9392849E96}"/>
              </a:ext>
            </a:extLst>
          </p:cNvPr>
          <p:cNvSpPr/>
          <p:nvPr/>
        </p:nvSpPr>
        <p:spPr>
          <a:xfrm>
            <a:off x="1444978" y="1151467"/>
            <a:ext cx="2370666" cy="7563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235745F7-FF0F-1B5A-8611-DFEDB31FA5B2}"/>
              </a:ext>
            </a:extLst>
          </p:cNvPr>
          <p:cNvSpPr/>
          <p:nvPr/>
        </p:nvSpPr>
        <p:spPr>
          <a:xfrm>
            <a:off x="1444978" y="2517422"/>
            <a:ext cx="4041422" cy="298026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16323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3F7700B0-A92B-A86E-9C47-B40B795B76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203" y="971627"/>
            <a:ext cx="10451815" cy="4401883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CA2B0A89-6DA3-25F7-BA65-5AD4845F9382}"/>
              </a:ext>
            </a:extLst>
          </p:cNvPr>
          <p:cNvSpPr/>
          <p:nvPr/>
        </p:nvSpPr>
        <p:spPr>
          <a:xfrm>
            <a:off x="870092" y="1648178"/>
            <a:ext cx="2810086" cy="6886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0B42343C-F590-F17B-1592-ED37A73A8612}"/>
              </a:ext>
            </a:extLst>
          </p:cNvPr>
          <p:cNvCxnSpPr>
            <a:cxnSpLocks/>
          </p:cNvCxnSpPr>
          <p:nvPr/>
        </p:nvCxnSpPr>
        <p:spPr>
          <a:xfrm>
            <a:off x="970844" y="3225800"/>
            <a:ext cx="0" cy="41768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C554378C-A0E4-B49D-42BA-2547F505262A}"/>
              </a:ext>
            </a:extLst>
          </p:cNvPr>
          <p:cNvCxnSpPr>
            <a:cxnSpLocks/>
          </p:cNvCxnSpPr>
          <p:nvPr/>
        </p:nvCxnSpPr>
        <p:spPr>
          <a:xfrm>
            <a:off x="904806" y="4227690"/>
            <a:ext cx="0" cy="434622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m 9">
            <a:extLst>
              <a:ext uri="{FF2B5EF4-FFF2-40B4-BE49-F238E27FC236}">
                <a16:creationId xmlns:a16="http://schemas.microsoft.com/office/drawing/2014/main" id="{5B851745-A0F0-54F1-6CBF-F2026E4192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7108" y="194628"/>
            <a:ext cx="3428848" cy="1931745"/>
          </a:xfrm>
          <a:prstGeom prst="rect">
            <a:avLst/>
          </a:prstGeom>
          <a:ln>
            <a:solidFill>
              <a:srgbClr val="92D050"/>
            </a:solidFill>
          </a:ln>
        </p:spPr>
      </p:pic>
    </p:spTree>
    <p:extLst>
      <p:ext uri="{BB962C8B-B14F-4D97-AF65-F5344CB8AC3E}">
        <p14:creationId xmlns:p14="http://schemas.microsoft.com/office/powerpoint/2010/main" val="2729507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6B7DEDB-0AD5-2615-CED3-9A6C08E84EB9}"/>
              </a:ext>
            </a:extLst>
          </p:cNvPr>
          <p:cNvSpPr/>
          <p:nvPr/>
        </p:nvSpPr>
        <p:spPr>
          <a:xfrm>
            <a:off x="6671733" y="417689"/>
            <a:ext cx="4910667" cy="13998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“nome” =&gt; Mateus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12DDCA3D-0F25-D27C-AC7E-12FCE6077352}"/>
              </a:ext>
            </a:extLst>
          </p:cNvPr>
          <p:cNvSpPr/>
          <p:nvPr/>
        </p:nvSpPr>
        <p:spPr>
          <a:xfrm>
            <a:off x="6671733" y="1817512"/>
            <a:ext cx="4910667" cy="13998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“idade” =&gt; 20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E78C905B-BB6C-9F9C-9A35-BCD42BD5DEDC}"/>
              </a:ext>
            </a:extLst>
          </p:cNvPr>
          <p:cNvSpPr/>
          <p:nvPr/>
        </p:nvSpPr>
        <p:spPr>
          <a:xfrm>
            <a:off x="6671733" y="3217335"/>
            <a:ext cx="4910667" cy="13998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“altura” =&gt; 1,86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0424CFDF-C505-4D30-29A6-472899C16009}"/>
              </a:ext>
            </a:extLst>
          </p:cNvPr>
          <p:cNvSpPr/>
          <p:nvPr/>
        </p:nvSpPr>
        <p:spPr>
          <a:xfrm>
            <a:off x="6671733" y="4617158"/>
            <a:ext cx="4910667" cy="13998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“</a:t>
            </a:r>
            <a:r>
              <a:rPr lang="pt-BR" dirty="0" err="1">
                <a:solidFill>
                  <a:sysClr val="windowText" lastClr="000000"/>
                </a:solidFill>
              </a:rPr>
              <a:t>ocupacao</a:t>
            </a:r>
            <a:r>
              <a:rPr lang="pt-BR" dirty="0">
                <a:solidFill>
                  <a:sysClr val="windowText" lastClr="000000"/>
                </a:solidFill>
              </a:rPr>
              <a:t>” =&gt; estudante</a:t>
            </a:r>
          </a:p>
          <a:p>
            <a:pPr algn="ctr"/>
            <a:endParaRPr lang="pt-BR" dirty="0">
              <a:solidFill>
                <a:sysClr val="windowText" lastClr="000000"/>
              </a:solidFill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69440E91-C1CF-939A-5C95-774557CB973E}"/>
              </a:ext>
            </a:extLst>
          </p:cNvPr>
          <p:cNvSpPr/>
          <p:nvPr/>
        </p:nvSpPr>
        <p:spPr>
          <a:xfrm>
            <a:off x="316088" y="361236"/>
            <a:ext cx="5949245" cy="22352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ysClr val="windowText" lastClr="000000"/>
                </a:solidFill>
              </a:rPr>
              <a:t>	$</a:t>
            </a:r>
            <a:r>
              <a:rPr lang="pt-BR" dirty="0" err="1">
                <a:solidFill>
                  <a:sysClr val="windowText" lastClr="000000"/>
                </a:solidFill>
              </a:rPr>
              <a:t>usuario</a:t>
            </a:r>
            <a:r>
              <a:rPr lang="pt-BR" dirty="0">
                <a:solidFill>
                  <a:sysClr val="windowText" lastClr="000000"/>
                </a:solidFill>
              </a:rPr>
              <a:t> = </a:t>
            </a:r>
            <a:r>
              <a:rPr lang="pt-BR" dirty="0" err="1">
                <a:solidFill>
                  <a:sysClr val="windowText" lastClr="000000"/>
                </a:solidFill>
              </a:rPr>
              <a:t>array</a:t>
            </a:r>
            <a:r>
              <a:rPr lang="pt-BR" dirty="0">
                <a:solidFill>
                  <a:sysClr val="windowText" lastClr="000000"/>
                </a:solidFill>
              </a:rPr>
              <a:t>(</a:t>
            </a:r>
          </a:p>
          <a:p>
            <a:r>
              <a:rPr lang="pt-BR" dirty="0">
                <a:solidFill>
                  <a:sysClr val="windowText" lastClr="000000"/>
                </a:solidFill>
              </a:rPr>
              <a:t>		“nome” =&gt; “Mateus”,</a:t>
            </a:r>
          </a:p>
          <a:p>
            <a:r>
              <a:rPr lang="pt-BR" dirty="0">
                <a:solidFill>
                  <a:sysClr val="windowText" lastClr="000000"/>
                </a:solidFill>
              </a:rPr>
              <a:t>		“idade” =&gt; “20”,</a:t>
            </a:r>
          </a:p>
          <a:p>
            <a:r>
              <a:rPr lang="pt-BR" dirty="0">
                <a:solidFill>
                  <a:sysClr val="windowText" lastClr="000000"/>
                </a:solidFill>
              </a:rPr>
              <a:t>		“altura” =&gt; “1,86”,</a:t>
            </a:r>
          </a:p>
          <a:p>
            <a:r>
              <a:rPr lang="pt-BR" dirty="0">
                <a:solidFill>
                  <a:sysClr val="windowText" lastClr="000000"/>
                </a:solidFill>
              </a:rPr>
              <a:t>		“</a:t>
            </a:r>
            <a:r>
              <a:rPr lang="pt-BR" dirty="0" err="1">
                <a:solidFill>
                  <a:sysClr val="windowText" lastClr="000000"/>
                </a:solidFill>
              </a:rPr>
              <a:t>ocupacao</a:t>
            </a:r>
            <a:r>
              <a:rPr lang="pt-BR" dirty="0">
                <a:solidFill>
                  <a:sysClr val="windowText" lastClr="000000"/>
                </a:solidFill>
              </a:rPr>
              <a:t>” =&gt; “estudante”	</a:t>
            </a:r>
          </a:p>
          <a:p>
            <a:r>
              <a:rPr lang="pt-BR" dirty="0">
                <a:solidFill>
                  <a:sysClr val="windowText" lastClr="000000"/>
                </a:solidFill>
              </a:rPr>
              <a:t>	);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9A4523A7-B68D-2C66-7886-976DBE08B208}"/>
              </a:ext>
            </a:extLst>
          </p:cNvPr>
          <p:cNvSpPr/>
          <p:nvPr/>
        </p:nvSpPr>
        <p:spPr>
          <a:xfrm>
            <a:off x="1625599" y="2991559"/>
            <a:ext cx="3330222" cy="32511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$</a:t>
            </a:r>
            <a:r>
              <a:rPr lang="pt-BR" dirty="0" err="1">
                <a:solidFill>
                  <a:sysClr val="windowText" lastClr="000000"/>
                </a:solidFill>
              </a:rPr>
              <a:t>usuario</a:t>
            </a:r>
            <a:r>
              <a:rPr lang="pt-BR" dirty="0">
                <a:solidFill>
                  <a:sysClr val="windowText" lastClr="000000"/>
                </a:solidFill>
              </a:rPr>
              <a:t>[“idade”]   &gt;  20 </a:t>
            </a:r>
          </a:p>
          <a:p>
            <a:pPr algn="ctr"/>
            <a:endParaRPr lang="pt-BR" dirty="0">
              <a:solidFill>
                <a:sysClr val="windowText" lastClr="000000"/>
              </a:solidFill>
            </a:endParaRPr>
          </a:p>
          <a:p>
            <a:pPr algn="ctr"/>
            <a:endParaRPr lang="pt-BR" dirty="0">
              <a:solidFill>
                <a:sysClr val="windowText" lastClr="000000"/>
              </a:solidFill>
            </a:endParaRPr>
          </a:p>
          <a:p>
            <a:pPr algn="ctr"/>
            <a:endParaRPr lang="pt-BR" dirty="0">
              <a:solidFill>
                <a:sysClr val="windowText" lastClr="000000"/>
              </a:solidFill>
            </a:endParaRPr>
          </a:p>
          <a:p>
            <a:pPr algn="ctr"/>
            <a:endParaRPr lang="pt-BR" dirty="0">
              <a:solidFill>
                <a:sysClr val="windowText" lastClr="000000"/>
              </a:solidFill>
            </a:endParaRPr>
          </a:p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$</a:t>
            </a:r>
            <a:r>
              <a:rPr lang="pt-BR" dirty="0" err="1">
                <a:solidFill>
                  <a:sysClr val="windowText" lastClr="000000"/>
                </a:solidFill>
              </a:rPr>
              <a:t>usuario</a:t>
            </a:r>
            <a:r>
              <a:rPr lang="pt-BR" dirty="0">
                <a:solidFill>
                  <a:sysClr val="windowText" lastClr="000000"/>
                </a:solidFill>
              </a:rPr>
              <a:t>[“altura”] = 1,87 </a:t>
            </a:r>
          </a:p>
        </p:txBody>
      </p:sp>
    </p:spTree>
    <p:extLst>
      <p:ext uri="{BB962C8B-B14F-4D97-AF65-F5344CB8AC3E}">
        <p14:creationId xmlns:p14="http://schemas.microsoft.com/office/powerpoint/2010/main" val="225528781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58DEDF9E-7783-FC34-2DEC-1732D528AC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892508" cy="6849533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0AA96933-29E5-4812-5408-FBF3588C8015}"/>
              </a:ext>
            </a:extLst>
          </p:cNvPr>
          <p:cNvSpPr/>
          <p:nvPr/>
        </p:nvSpPr>
        <p:spPr>
          <a:xfrm>
            <a:off x="0" y="620889"/>
            <a:ext cx="2427111" cy="6434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2A804CD9-FBC2-6B02-8415-452E40379147}"/>
              </a:ext>
            </a:extLst>
          </p:cNvPr>
          <p:cNvSpPr/>
          <p:nvPr/>
        </p:nvSpPr>
        <p:spPr>
          <a:xfrm>
            <a:off x="0" y="174979"/>
            <a:ext cx="2641600" cy="33302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5207E819-5754-209B-69EA-577279EA848A}"/>
              </a:ext>
            </a:extLst>
          </p:cNvPr>
          <p:cNvSpPr/>
          <p:nvPr/>
        </p:nvSpPr>
        <p:spPr>
          <a:xfrm>
            <a:off x="-1" y="1320800"/>
            <a:ext cx="3589867" cy="42897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02DA8A5-6B48-3A1A-8798-C21785E26C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576" t="7046" r="14847" b="74330"/>
          <a:stretch/>
        </p:blipFill>
        <p:spPr>
          <a:xfrm>
            <a:off x="428978" y="1828802"/>
            <a:ext cx="4763910" cy="553154"/>
          </a:xfrm>
          <a:prstGeom prst="rect">
            <a:avLst/>
          </a:prstGeom>
        </p:spPr>
      </p:pic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C4F1D438-C74B-4D36-B7F7-9BC7142274EA}"/>
              </a:ext>
            </a:extLst>
          </p:cNvPr>
          <p:cNvCxnSpPr/>
          <p:nvPr/>
        </p:nvCxnSpPr>
        <p:spPr>
          <a:xfrm>
            <a:off x="316089" y="3668889"/>
            <a:ext cx="270933" cy="33866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871017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37177784-4354-F232-4BF8-F4F169953C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351" t="6952" r="46479" b="74424"/>
          <a:stretch/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33FB9BB6-E424-5945-645D-8D4141E5A5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316" y="600609"/>
            <a:ext cx="5719370" cy="3565037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02CA03A3-5DEB-A020-241E-388E2910AB44}"/>
              </a:ext>
            </a:extLst>
          </p:cNvPr>
          <p:cNvSpPr txBox="1"/>
          <p:nvPr/>
        </p:nvSpPr>
        <p:spPr>
          <a:xfrm>
            <a:off x="1049867" y="50801"/>
            <a:ext cx="43349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Rota POST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F009ABAC-B928-5364-597B-BA6DB68C0398}"/>
              </a:ext>
            </a:extLst>
          </p:cNvPr>
          <p:cNvSpPr txBox="1"/>
          <p:nvPr/>
        </p:nvSpPr>
        <p:spPr>
          <a:xfrm>
            <a:off x="7055558" y="3540780"/>
            <a:ext cx="43349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Função </a:t>
            </a:r>
            <a:r>
              <a:rPr lang="pt-BR" sz="28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criaCartao</a:t>
            </a:r>
            <a:endParaRPr lang="pt-BR" sz="28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C978F5F9-35EF-2D4C-8510-A1ADE8B2BF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3753" y="4192235"/>
            <a:ext cx="8772788" cy="2665765"/>
          </a:xfrm>
          <a:prstGeom prst="rect">
            <a:avLst/>
          </a:prstGeom>
        </p:spPr>
      </p:pic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E7CB289E-5260-85D2-44C8-6A0319DFC712}"/>
              </a:ext>
            </a:extLst>
          </p:cNvPr>
          <p:cNvCxnSpPr>
            <a:cxnSpLocks/>
          </p:cNvCxnSpPr>
          <p:nvPr/>
        </p:nvCxnSpPr>
        <p:spPr>
          <a:xfrm flipH="1">
            <a:off x="-45458" y="4064000"/>
            <a:ext cx="6412391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C0A757E2-3125-44A5-08E1-02EDAD7BE7A4}"/>
              </a:ext>
            </a:extLst>
          </p:cNvPr>
          <p:cNvCxnSpPr/>
          <p:nvPr/>
        </p:nvCxnSpPr>
        <p:spPr>
          <a:xfrm flipV="1">
            <a:off x="6366933" y="0"/>
            <a:ext cx="0" cy="406400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0781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Moyses Silberstein (moysessilberstein) - Profile | Pinterest">
            <a:extLst>
              <a:ext uri="{FF2B5EF4-FFF2-40B4-BE49-F238E27FC236}">
                <a16:creationId xmlns:a16="http://schemas.microsoft.com/office/drawing/2014/main" id="{84849CA6-6FD4-B8C9-239D-7D3C89BFA7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70" r="14411"/>
          <a:stretch/>
        </p:blipFill>
        <p:spPr bwMode="auto">
          <a:xfrm>
            <a:off x="5644443" y="135011"/>
            <a:ext cx="6457246" cy="6587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Escritórios, predios, linha, pretas, ícone 330170 Vetor no Vecteezy">
            <a:extLst>
              <a:ext uri="{FF2B5EF4-FFF2-40B4-BE49-F238E27FC236}">
                <a16:creationId xmlns:a16="http://schemas.microsoft.com/office/drawing/2014/main" id="{58820731-8802-8E31-53CF-1C7548E1E1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0" y="113242"/>
            <a:ext cx="3202869" cy="6405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3887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822D24AF-9943-07B8-EE4D-2F659DCDC19E}"/>
              </a:ext>
            </a:extLst>
          </p:cNvPr>
          <p:cNvSpPr/>
          <p:nvPr/>
        </p:nvSpPr>
        <p:spPr>
          <a:xfrm>
            <a:off x="6762043" y="541867"/>
            <a:ext cx="4910667" cy="13998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“</a:t>
            </a:r>
            <a:r>
              <a:rPr lang="pt-BR" dirty="0" err="1">
                <a:solidFill>
                  <a:sysClr val="windowText" lastClr="000000"/>
                </a:solidFill>
              </a:rPr>
              <a:t>lucas</a:t>
            </a:r>
            <a:r>
              <a:rPr lang="pt-BR" dirty="0">
                <a:solidFill>
                  <a:sysClr val="windowText" lastClr="000000"/>
                </a:solidFill>
              </a:rPr>
              <a:t>” =&gt;        as 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9348BB55-48BD-9879-C1A4-DC90AC765476}"/>
              </a:ext>
            </a:extLst>
          </p:cNvPr>
          <p:cNvSpPr/>
          <p:nvPr/>
        </p:nvSpPr>
        <p:spPr>
          <a:xfrm>
            <a:off x="6762043" y="1941690"/>
            <a:ext cx="4910667" cy="13998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“mateus” =&gt;        z   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1A7BADA-2B7E-D206-C0EE-E8DBA1481603}"/>
              </a:ext>
            </a:extLst>
          </p:cNvPr>
          <p:cNvSpPr/>
          <p:nvPr/>
        </p:nvSpPr>
        <p:spPr>
          <a:xfrm>
            <a:off x="6762043" y="3341513"/>
            <a:ext cx="4910667" cy="13998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“Alexandre” =&gt;       </a:t>
            </a:r>
            <a:r>
              <a:rPr lang="pt-BR" dirty="0" err="1">
                <a:solidFill>
                  <a:sysClr val="windowText" lastClr="000000"/>
                </a:solidFill>
              </a:rPr>
              <a:t>zx</a:t>
            </a:r>
            <a:endParaRPr lang="pt-BR" dirty="0">
              <a:solidFill>
                <a:sysClr val="windowText" lastClr="000000"/>
              </a:solidFill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55D25C73-ECF4-2F05-02DE-013C87F8750F}"/>
              </a:ext>
            </a:extLst>
          </p:cNvPr>
          <p:cNvSpPr/>
          <p:nvPr/>
        </p:nvSpPr>
        <p:spPr>
          <a:xfrm>
            <a:off x="6762043" y="4741336"/>
            <a:ext cx="4910667" cy="13998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“</a:t>
            </a:r>
            <a:r>
              <a:rPr lang="pt-BR" dirty="0" err="1">
                <a:solidFill>
                  <a:sysClr val="windowText" lastClr="000000"/>
                </a:solidFill>
              </a:rPr>
              <a:t>joão</a:t>
            </a:r>
            <a:r>
              <a:rPr lang="pt-BR" dirty="0">
                <a:solidFill>
                  <a:sysClr val="windowText" lastClr="000000"/>
                </a:solidFill>
              </a:rPr>
              <a:t>” =&gt;       a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CBF0B312-92B2-C6C7-4733-794B5DE0EE7C}"/>
              </a:ext>
            </a:extLst>
          </p:cNvPr>
          <p:cNvSpPr/>
          <p:nvPr/>
        </p:nvSpPr>
        <p:spPr>
          <a:xfrm>
            <a:off x="9731024" y="798693"/>
            <a:ext cx="880531" cy="23142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ysClr val="windowText" lastClr="000000"/>
              </a:solidFill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BC481159-5D79-B80F-C65C-13057581C4FB}"/>
              </a:ext>
            </a:extLst>
          </p:cNvPr>
          <p:cNvSpPr/>
          <p:nvPr/>
        </p:nvSpPr>
        <p:spPr>
          <a:xfrm>
            <a:off x="9731022" y="1030115"/>
            <a:ext cx="880531" cy="23142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ysClr val="windowText" lastClr="000000"/>
              </a:solidFill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F597500-B13F-74D3-D216-085C3F3F41E5}"/>
              </a:ext>
            </a:extLst>
          </p:cNvPr>
          <p:cNvSpPr/>
          <p:nvPr/>
        </p:nvSpPr>
        <p:spPr>
          <a:xfrm>
            <a:off x="9731023" y="1261537"/>
            <a:ext cx="880531" cy="23142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ysClr val="windowText" lastClr="000000"/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EF163DF2-49A8-CB8B-BA30-4BB8C191F5AA}"/>
              </a:ext>
            </a:extLst>
          </p:cNvPr>
          <p:cNvSpPr/>
          <p:nvPr/>
        </p:nvSpPr>
        <p:spPr>
          <a:xfrm>
            <a:off x="9731023" y="1492959"/>
            <a:ext cx="880531" cy="23142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ysClr val="windowText" lastClr="000000"/>
              </a:solidFill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F08C5BD1-4324-E30E-C25D-E1BB1F2577C9}"/>
              </a:ext>
            </a:extLst>
          </p:cNvPr>
          <p:cNvSpPr/>
          <p:nvPr/>
        </p:nvSpPr>
        <p:spPr>
          <a:xfrm>
            <a:off x="9843912" y="2198516"/>
            <a:ext cx="880531" cy="23142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AF101030-1982-85BE-F536-B4E8BF6DBB0C}"/>
              </a:ext>
            </a:extLst>
          </p:cNvPr>
          <p:cNvSpPr/>
          <p:nvPr/>
        </p:nvSpPr>
        <p:spPr>
          <a:xfrm>
            <a:off x="9843911" y="2429938"/>
            <a:ext cx="880531" cy="23142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92321B00-0781-423A-197D-5A3A75F188C4}"/>
              </a:ext>
            </a:extLst>
          </p:cNvPr>
          <p:cNvSpPr/>
          <p:nvPr/>
        </p:nvSpPr>
        <p:spPr>
          <a:xfrm>
            <a:off x="9843911" y="2661360"/>
            <a:ext cx="880531" cy="23142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99C57C7F-FBE2-8D5C-6348-A83F08EBE94D}"/>
              </a:ext>
            </a:extLst>
          </p:cNvPr>
          <p:cNvSpPr/>
          <p:nvPr/>
        </p:nvSpPr>
        <p:spPr>
          <a:xfrm>
            <a:off x="9843911" y="2892782"/>
            <a:ext cx="880531" cy="23142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DEE2D9EE-5ADE-66AD-A58B-2911D8842920}"/>
              </a:ext>
            </a:extLst>
          </p:cNvPr>
          <p:cNvSpPr/>
          <p:nvPr/>
        </p:nvSpPr>
        <p:spPr>
          <a:xfrm>
            <a:off x="9731022" y="4998162"/>
            <a:ext cx="880531" cy="23142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B1962A6C-7A23-F793-E71C-B4E85F809930}"/>
              </a:ext>
            </a:extLst>
          </p:cNvPr>
          <p:cNvSpPr/>
          <p:nvPr/>
        </p:nvSpPr>
        <p:spPr>
          <a:xfrm>
            <a:off x="9731021" y="5229584"/>
            <a:ext cx="880531" cy="23142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A267320B-2C95-6CB9-74DA-2D8340A38C2B}"/>
              </a:ext>
            </a:extLst>
          </p:cNvPr>
          <p:cNvSpPr/>
          <p:nvPr/>
        </p:nvSpPr>
        <p:spPr>
          <a:xfrm>
            <a:off x="9731021" y="5461006"/>
            <a:ext cx="880531" cy="23142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2DEC1B1B-0AA2-D493-8908-25AB7D2F256E}"/>
              </a:ext>
            </a:extLst>
          </p:cNvPr>
          <p:cNvSpPr/>
          <p:nvPr/>
        </p:nvSpPr>
        <p:spPr>
          <a:xfrm>
            <a:off x="9731021" y="5692428"/>
            <a:ext cx="880531" cy="23142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39B2C26C-7D09-0E2B-D7F9-E857DB10E058}"/>
              </a:ext>
            </a:extLst>
          </p:cNvPr>
          <p:cNvSpPr/>
          <p:nvPr/>
        </p:nvSpPr>
        <p:spPr>
          <a:xfrm>
            <a:off x="9843911" y="3598339"/>
            <a:ext cx="880531" cy="23142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C8CC1F7B-BFFB-E1ED-C488-2B6C38906266}"/>
              </a:ext>
            </a:extLst>
          </p:cNvPr>
          <p:cNvSpPr/>
          <p:nvPr/>
        </p:nvSpPr>
        <p:spPr>
          <a:xfrm>
            <a:off x="9843910" y="3829761"/>
            <a:ext cx="880531" cy="23142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86A39CE4-30F5-C852-1033-D3CE2F0FB1A3}"/>
              </a:ext>
            </a:extLst>
          </p:cNvPr>
          <p:cNvSpPr/>
          <p:nvPr/>
        </p:nvSpPr>
        <p:spPr>
          <a:xfrm>
            <a:off x="9843910" y="4061183"/>
            <a:ext cx="880531" cy="23142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5EB06994-AC67-9942-F53F-C2D7D9A3476D}"/>
              </a:ext>
            </a:extLst>
          </p:cNvPr>
          <p:cNvSpPr/>
          <p:nvPr/>
        </p:nvSpPr>
        <p:spPr>
          <a:xfrm>
            <a:off x="9843910" y="4292605"/>
            <a:ext cx="880531" cy="23142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69761651-5CFD-0726-05E0-7CCECF0DC9C2}"/>
              </a:ext>
            </a:extLst>
          </p:cNvPr>
          <p:cNvSpPr/>
          <p:nvPr/>
        </p:nvSpPr>
        <p:spPr>
          <a:xfrm>
            <a:off x="316087" y="105829"/>
            <a:ext cx="5949245" cy="32371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ysClr val="windowText" lastClr="000000"/>
                </a:solidFill>
              </a:rPr>
              <a:t>$</a:t>
            </a:r>
            <a:r>
              <a:rPr lang="pt-BR" dirty="0" err="1">
                <a:solidFill>
                  <a:sysClr val="windowText" lastClr="000000"/>
                </a:solidFill>
              </a:rPr>
              <a:t>usuarios</a:t>
            </a:r>
            <a:r>
              <a:rPr lang="pt-BR" dirty="0">
                <a:solidFill>
                  <a:sysClr val="windowText" lastClr="000000"/>
                </a:solidFill>
              </a:rPr>
              <a:t> = </a:t>
            </a:r>
            <a:r>
              <a:rPr lang="pt-BR" dirty="0" err="1">
                <a:solidFill>
                  <a:sysClr val="windowText" lastClr="000000"/>
                </a:solidFill>
              </a:rPr>
              <a:t>array</a:t>
            </a:r>
            <a:r>
              <a:rPr lang="pt-BR" dirty="0">
                <a:solidFill>
                  <a:sysClr val="windowText" lastClr="000000"/>
                </a:solidFill>
              </a:rPr>
              <a:t>(</a:t>
            </a:r>
          </a:p>
          <a:p>
            <a:r>
              <a:rPr lang="pt-BR" dirty="0">
                <a:solidFill>
                  <a:sysClr val="windowText" lastClr="000000"/>
                </a:solidFill>
              </a:rPr>
              <a:t>	“</a:t>
            </a:r>
            <a:r>
              <a:rPr lang="pt-BR" dirty="0" err="1">
                <a:solidFill>
                  <a:sysClr val="windowText" lastClr="000000"/>
                </a:solidFill>
              </a:rPr>
              <a:t>lucas</a:t>
            </a:r>
            <a:r>
              <a:rPr lang="pt-BR" dirty="0">
                <a:solidFill>
                  <a:sysClr val="windowText" lastClr="000000"/>
                </a:solidFill>
              </a:rPr>
              <a:t>” =&gt; </a:t>
            </a:r>
            <a:r>
              <a:rPr lang="pt-BR" dirty="0" err="1">
                <a:solidFill>
                  <a:sysClr val="windowText" lastClr="000000"/>
                </a:solidFill>
              </a:rPr>
              <a:t>array</a:t>
            </a:r>
            <a:r>
              <a:rPr lang="pt-BR" dirty="0">
                <a:solidFill>
                  <a:sysClr val="windowText" lastClr="000000"/>
                </a:solidFill>
              </a:rPr>
              <a:t>(</a:t>
            </a:r>
          </a:p>
          <a:p>
            <a:r>
              <a:rPr lang="pt-BR" dirty="0">
                <a:solidFill>
                  <a:sysClr val="windowText" lastClr="000000"/>
                </a:solidFill>
              </a:rPr>
              <a:t>		“nome” =&gt; “Lucas”,</a:t>
            </a:r>
          </a:p>
          <a:p>
            <a:r>
              <a:rPr lang="pt-BR" dirty="0">
                <a:solidFill>
                  <a:sysClr val="windowText" lastClr="000000"/>
                </a:solidFill>
              </a:rPr>
              <a:t>		“idade” =&gt; 21,</a:t>
            </a:r>
          </a:p>
          <a:p>
            <a:r>
              <a:rPr lang="pt-BR" dirty="0">
                <a:solidFill>
                  <a:sysClr val="windowText" lastClr="000000"/>
                </a:solidFill>
              </a:rPr>
              <a:t>		“ocupação” =&gt; “atacadista”</a:t>
            </a:r>
          </a:p>
          <a:p>
            <a:r>
              <a:rPr lang="pt-BR" dirty="0">
                <a:solidFill>
                  <a:sysClr val="windowText" lastClr="000000"/>
                </a:solidFill>
              </a:rPr>
              <a:t>	),</a:t>
            </a:r>
          </a:p>
          <a:p>
            <a:r>
              <a:rPr lang="pt-BR" dirty="0">
                <a:solidFill>
                  <a:sysClr val="windowText" lastClr="000000"/>
                </a:solidFill>
              </a:rPr>
              <a:t>	“Mateus” =&gt; </a:t>
            </a:r>
            <a:r>
              <a:rPr lang="pt-BR" dirty="0" err="1">
                <a:solidFill>
                  <a:sysClr val="windowText" lastClr="000000"/>
                </a:solidFill>
              </a:rPr>
              <a:t>array</a:t>
            </a:r>
            <a:r>
              <a:rPr lang="pt-BR" dirty="0">
                <a:solidFill>
                  <a:sysClr val="windowText" lastClr="000000"/>
                </a:solidFill>
              </a:rPr>
              <a:t> ( ... ),</a:t>
            </a:r>
          </a:p>
          <a:p>
            <a:r>
              <a:rPr lang="pt-BR" dirty="0">
                <a:solidFill>
                  <a:sysClr val="windowText" lastClr="000000"/>
                </a:solidFill>
              </a:rPr>
              <a:t>	“Alexandre” =&gt; </a:t>
            </a:r>
            <a:r>
              <a:rPr lang="pt-BR" dirty="0" err="1">
                <a:solidFill>
                  <a:sysClr val="windowText" lastClr="000000"/>
                </a:solidFill>
              </a:rPr>
              <a:t>array</a:t>
            </a:r>
            <a:r>
              <a:rPr lang="pt-BR" dirty="0">
                <a:solidFill>
                  <a:sysClr val="windowText" lastClr="000000"/>
                </a:solidFill>
              </a:rPr>
              <a:t> ( ... ),</a:t>
            </a:r>
          </a:p>
          <a:p>
            <a:r>
              <a:rPr lang="pt-BR" dirty="0">
                <a:solidFill>
                  <a:sysClr val="windowText" lastClr="000000"/>
                </a:solidFill>
              </a:rPr>
              <a:t>	“João” =&gt; </a:t>
            </a:r>
            <a:r>
              <a:rPr lang="pt-BR" dirty="0" err="1">
                <a:solidFill>
                  <a:sysClr val="windowText" lastClr="000000"/>
                </a:solidFill>
              </a:rPr>
              <a:t>array</a:t>
            </a:r>
            <a:r>
              <a:rPr lang="pt-BR" dirty="0">
                <a:solidFill>
                  <a:sysClr val="windowText" lastClr="000000"/>
                </a:solidFill>
              </a:rPr>
              <a:t> ( ... )			</a:t>
            </a:r>
          </a:p>
          <a:p>
            <a:r>
              <a:rPr lang="pt-BR" dirty="0">
                <a:solidFill>
                  <a:sysClr val="windowText" lastClr="000000"/>
                </a:solidFill>
              </a:rPr>
              <a:t>);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81CB524B-5BFE-1E77-20D1-D709526ABF5C}"/>
              </a:ext>
            </a:extLst>
          </p:cNvPr>
          <p:cNvSpPr/>
          <p:nvPr/>
        </p:nvSpPr>
        <p:spPr>
          <a:xfrm>
            <a:off x="1134532" y="3429000"/>
            <a:ext cx="4312353" cy="32511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$</a:t>
            </a:r>
            <a:r>
              <a:rPr lang="pt-BR" dirty="0" err="1">
                <a:solidFill>
                  <a:sysClr val="windowText" lastClr="000000"/>
                </a:solidFill>
              </a:rPr>
              <a:t>usuarios</a:t>
            </a:r>
            <a:r>
              <a:rPr lang="pt-BR" dirty="0">
                <a:solidFill>
                  <a:sysClr val="windowText" lastClr="000000"/>
                </a:solidFill>
              </a:rPr>
              <a:t>[“Mateus”][“idade”]     &gt;    20 </a:t>
            </a:r>
          </a:p>
          <a:p>
            <a:pPr algn="ctr"/>
            <a:endParaRPr lang="pt-BR" dirty="0">
              <a:solidFill>
                <a:sysClr val="windowText" lastClr="000000"/>
              </a:solidFill>
            </a:endParaRPr>
          </a:p>
          <a:p>
            <a:pPr algn="ctr"/>
            <a:endParaRPr lang="pt-BR" dirty="0">
              <a:solidFill>
                <a:sysClr val="windowText" lastClr="000000"/>
              </a:solidFill>
            </a:endParaRPr>
          </a:p>
          <a:p>
            <a:pPr algn="ctr"/>
            <a:endParaRPr lang="pt-BR" dirty="0">
              <a:solidFill>
                <a:sysClr val="windowText" lastClr="000000"/>
              </a:solidFill>
            </a:endParaRPr>
          </a:p>
          <a:p>
            <a:pPr algn="ctr"/>
            <a:endParaRPr lang="pt-BR" dirty="0">
              <a:solidFill>
                <a:sysClr val="windowText" lastClr="000000"/>
              </a:solidFill>
            </a:endParaRPr>
          </a:p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$</a:t>
            </a:r>
            <a:r>
              <a:rPr lang="pt-BR" dirty="0" err="1">
                <a:solidFill>
                  <a:sysClr val="windowText" lastClr="000000"/>
                </a:solidFill>
              </a:rPr>
              <a:t>usuarios</a:t>
            </a:r>
            <a:r>
              <a:rPr lang="pt-BR" dirty="0">
                <a:solidFill>
                  <a:sysClr val="windowText" lastClr="000000"/>
                </a:solidFill>
              </a:rPr>
              <a:t>[“Lucas”][“idade”] = 67 </a:t>
            </a:r>
          </a:p>
        </p:txBody>
      </p:sp>
    </p:spTree>
    <p:extLst>
      <p:ext uri="{BB962C8B-B14F-4D97-AF65-F5344CB8AC3E}">
        <p14:creationId xmlns:p14="http://schemas.microsoft.com/office/powerpoint/2010/main" val="3608315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92B74653-9C20-A08C-2ADC-940A2A19B671}"/>
              </a:ext>
            </a:extLst>
          </p:cNvPr>
          <p:cNvSpPr/>
          <p:nvPr/>
        </p:nvSpPr>
        <p:spPr>
          <a:xfrm>
            <a:off x="3149599" y="553156"/>
            <a:ext cx="4910667" cy="13998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“0” =&gt;         as 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32CDFFA5-9DBD-5521-9210-5A66EBFC5CCC}"/>
              </a:ext>
            </a:extLst>
          </p:cNvPr>
          <p:cNvSpPr/>
          <p:nvPr/>
        </p:nvSpPr>
        <p:spPr>
          <a:xfrm>
            <a:off x="3149599" y="1952979"/>
            <a:ext cx="4910667" cy="13998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   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AF5BC12-AD17-FFF4-F33D-A4724CC5404B}"/>
              </a:ext>
            </a:extLst>
          </p:cNvPr>
          <p:cNvSpPr/>
          <p:nvPr/>
        </p:nvSpPr>
        <p:spPr>
          <a:xfrm>
            <a:off x="3149599" y="3352802"/>
            <a:ext cx="4910667" cy="13998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ysClr val="windowText" lastClr="000000"/>
              </a:solidFill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7E67A6C-5983-07E0-0EA8-A464DACCDD28}"/>
              </a:ext>
            </a:extLst>
          </p:cNvPr>
          <p:cNvSpPr/>
          <p:nvPr/>
        </p:nvSpPr>
        <p:spPr>
          <a:xfrm>
            <a:off x="3149599" y="4752625"/>
            <a:ext cx="4910667" cy="13998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ysClr val="windowText" lastClr="000000"/>
              </a:solidFill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B3240289-3F88-4E56-BCF3-981429B2685A}"/>
              </a:ext>
            </a:extLst>
          </p:cNvPr>
          <p:cNvSpPr/>
          <p:nvPr/>
        </p:nvSpPr>
        <p:spPr>
          <a:xfrm>
            <a:off x="5915380" y="801504"/>
            <a:ext cx="880531" cy="23142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ysClr val="windowText" lastClr="000000"/>
              </a:solidFill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5721E048-9F63-38D1-8B42-DD5C43503E9C}"/>
              </a:ext>
            </a:extLst>
          </p:cNvPr>
          <p:cNvSpPr/>
          <p:nvPr/>
        </p:nvSpPr>
        <p:spPr>
          <a:xfrm>
            <a:off x="5915378" y="1032926"/>
            <a:ext cx="880531" cy="23142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ysClr val="windowText" lastClr="000000"/>
              </a:solidFill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408B039-77B8-5059-0B40-A10F00371905}"/>
              </a:ext>
            </a:extLst>
          </p:cNvPr>
          <p:cNvSpPr/>
          <p:nvPr/>
        </p:nvSpPr>
        <p:spPr>
          <a:xfrm>
            <a:off x="5915379" y="1264348"/>
            <a:ext cx="880531" cy="23142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ysClr val="windowText" lastClr="000000"/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4686FB40-B730-10AA-9E75-D56CD3116619}"/>
              </a:ext>
            </a:extLst>
          </p:cNvPr>
          <p:cNvSpPr/>
          <p:nvPr/>
        </p:nvSpPr>
        <p:spPr>
          <a:xfrm>
            <a:off x="5915379" y="1495770"/>
            <a:ext cx="880531" cy="23142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ysClr val="windowText" lastClr="000000"/>
              </a:solidFill>
            </a:endParaRP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08B43239-0F74-77BE-3A82-236E55381D33}"/>
              </a:ext>
            </a:extLst>
          </p:cNvPr>
          <p:cNvSpPr txBox="1"/>
          <p:nvPr/>
        </p:nvSpPr>
        <p:spPr>
          <a:xfrm>
            <a:off x="767645" y="2844225"/>
            <a:ext cx="294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Usuários: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E02CB8F3-CF13-3C50-4829-3D46869F7FD0}"/>
              </a:ext>
            </a:extLst>
          </p:cNvPr>
          <p:cNvSpPr txBox="1"/>
          <p:nvPr/>
        </p:nvSpPr>
        <p:spPr>
          <a:xfrm>
            <a:off x="8229600" y="960679"/>
            <a:ext cx="37140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Pedindo apenas 1 usuário para o banco:</a:t>
            </a:r>
          </a:p>
          <a:p>
            <a:endParaRPr lang="pt-BR" sz="3200" dirty="0"/>
          </a:p>
          <a:p>
            <a:endParaRPr lang="pt-BR" sz="3200" dirty="0"/>
          </a:p>
          <a:p>
            <a:r>
              <a:rPr lang="pt-BR" sz="3200" dirty="0"/>
              <a:t>$usuário[0]</a:t>
            </a:r>
          </a:p>
        </p:txBody>
      </p:sp>
    </p:spTree>
    <p:extLst>
      <p:ext uri="{BB962C8B-B14F-4D97-AF65-F5344CB8AC3E}">
        <p14:creationId xmlns:p14="http://schemas.microsoft.com/office/powerpoint/2010/main" val="1338042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A6936B2-A362-C8AC-E404-D737B881F48D}"/>
              </a:ext>
            </a:extLst>
          </p:cNvPr>
          <p:cNvSpPr/>
          <p:nvPr/>
        </p:nvSpPr>
        <p:spPr>
          <a:xfrm>
            <a:off x="3381021" y="1365958"/>
            <a:ext cx="5429957" cy="13998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solidFill>
                  <a:sysClr val="windowText" lastClr="000000"/>
                </a:solidFill>
              </a:rPr>
              <a:t>Isset</a:t>
            </a:r>
            <a:r>
              <a:rPr lang="pt-BR" dirty="0">
                <a:solidFill>
                  <a:sysClr val="windowText" lastClr="000000"/>
                </a:solidFill>
              </a:rPr>
              <a:t>($</a:t>
            </a:r>
            <a:r>
              <a:rPr lang="pt-BR" dirty="0" err="1">
                <a:solidFill>
                  <a:sysClr val="windowText" lastClr="000000"/>
                </a:solidFill>
              </a:rPr>
              <a:t>array</a:t>
            </a:r>
            <a:r>
              <a:rPr lang="pt-BR" dirty="0">
                <a:solidFill>
                  <a:sysClr val="windowText" lastClr="000000"/>
                </a:solidFill>
              </a:rPr>
              <a:t>)  :   Diz se tem algo dentro do </a:t>
            </a:r>
            <a:r>
              <a:rPr lang="pt-BR" dirty="0" err="1">
                <a:solidFill>
                  <a:sysClr val="windowText" lastClr="000000"/>
                </a:solidFill>
              </a:rPr>
              <a:t>array</a:t>
            </a:r>
            <a:endParaRPr lang="pt-BR" dirty="0">
              <a:solidFill>
                <a:sysClr val="windowText" lastClr="000000"/>
              </a:solidFill>
            </a:endParaRPr>
          </a:p>
          <a:p>
            <a:pPr algn="ctr"/>
            <a:endParaRPr lang="pt-BR" dirty="0">
              <a:solidFill>
                <a:sysClr val="windowText" lastClr="000000"/>
              </a:solidFill>
            </a:endParaRPr>
          </a:p>
          <a:p>
            <a:pPr algn="ctr"/>
            <a:r>
              <a:rPr lang="pt-BR" dirty="0" err="1">
                <a:solidFill>
                  <a:sysClr val="windowText" lastClr="000000"/>
                </a:solidFill>
              </a:rPr>
              <a:t>Count</a:t>
            </a:r>
            <a:r>
              <a:rPr lang="pt-BR" dirty="0">
                <a:solidFill>
                  <a:sysClr val="windowText" lastClr="000000"/>
                </a:solidFill>
              </a:rPr>
              <a:t>($</a:t>
            </a:r>
            <a:r>
              <a:rPr lang="pt-BR" dirty="0" err="1">
                <a:solidFill>
                  <a:sysClr val="windowText" lastClr="000000"/>
                </a:solidFill>
              </a:rPr>
              <a:t>array</a:t>
            </a:r>
            <a:r>
              <a:rPr lang="pt-BR" dirty="0">
                <a:solidFill>
                  <a:sysClr val="windowText" lastClr="000000"/>
                </a:solidFill>
              </a:rPr>
              <a:t>)   :   Conta a quantidade de chaves do </a:t>
            </a:r>
            <a:r>
              <a:rPr lang="pt-BR" dirty="0" err="1">
                <a:solidFill>
                  <a:sysClr val="windowText" lastClr="000000"/>
                </a:solidFill>
              </a:rPr>
              <a:t>array</a:t>
            </a:r>
            <a:r>
              <a:rPr lang="pt-BR" dirty="0">
                <a:solidFill>
                  <a:sysClr val="windowText" lastClr="000000"/>
                </a:solidFill>
              </a:rPr>
              <a:t>   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9E1EA134-FF26-7E0D-A735-BC2E6F7D0B79}"/>
              </a:ext>
            </a:extLst>
          </p:cNvPr>
          <p:cNvSpPr/>
          <p:nvPr/>
        </p:nvSpPr>
        <p:spPr>
          <a:xfrm>
            <a:off x="620887" y="3815646"/>
            <a:ext cx="10950223" cy="13998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chemeClr val="tx1"/>
                </a:solidFill>
                <a:effectLst/>
                <a:latin typeface="Fira Mono" panose="020B0604020202020204" pitchFamily="49" charset="0"/>
              </a:rPr>
              <a:t>foreach ( $array as $key =&gt; $value )</a:t>
            </a:r>
            <a:r>
              <a:rPr lang="pt-BR" dirty="0">
                <a:solidFill>
                  <a:schemeClr val="tx1"/>
                </a:solidFill>
              </a:rPr>
              <a:t>    :   Para cada Chave do </a:t>
            </a:r>
            <a:r>
              <a:rPr lang="pt-BR" dirty="0" err="1">
                <a:solidFill>
                  <a:schemeClr val="tx1"/>
                </a:solidFill>
              </a:rPr>
              <a:t>array</a:t>
            </a:r>
            <a:r>
              <a:rPr lang="pt-BR" dirty="0">
                <a:solidFill>
                  <a:schemeClr val="tx1"/>
                </a:solidFill>
              </a:rPr>
              <a:t> faça x</a:t>
            </a:r>
          </a:p>
        </p:txBody>
      </p:sp>
    </p:spTree>
    <p:extLst>
      <p:ext uri="{BB962C8B-B14F-4D97-AF65-F5344CB8AC3E}">
        <p14:creationId xmlns:p14="http://schemas.microsoft.com/office/powerpoint/2010/main" val="3453756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C7557B7-A077-3D71-DBC6-2508C24C32BB}"/>
              </a:ext>
            </a:extLst>
          </p:cNvPr>
          <p:cNvSpPr/>
          <p:nvPr/>
        </p:nvSpPr>
        <p:spPr>
          <a:xfrm>
            <a:off x="1952977" y="1952977"/>
            <a:ext cx="8286045" cy="27319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000" dirty="0">
                <a:solidFill>
                  <a:schemeClr val="tx1"/>
                </a:solidFill>
              </a:rPr>
              <a:t>Sistema de funções</a:t>
            </a:r>
          </a:p>
        </p:txBody>
      </p:sp>
    </p:spTree>
    <p:extLst>
      <p:ext uri="{BB962C8B-B14F-4D97-AF65-F5344CB8AC3E}">
        <p14:creationId xmlns:p14="http://schemas.microsoft.com/office/powerpoint/2010/main" val="223655655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663</Words>
  <Application>Microsoft Office PowerPoint</Application>
  <PresentationFormat>Widescreen</PresentationFormat>
  <Paragraphs>180</Paragraphs>
  <Slides>41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41</vt:i4>
      </vt:variant>
    </vt:vector>
  </HeadingPairs>
  <TitlesOfParts>
    <vt:vector size="46" baseType="lpstr">
      <vt:lpstr>Arial</vt:lpstr>
      <vt:lpstr>Calibri</vt:lpstr>
      <vt:lpstr>Calibri Light</vt:lpstr>
      <vt:lpstr>Fira Mono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mateus ramos</dc:creator>
  <cp:lastModifiedBy>mateus ramos</cp:lastModifiedBy>
  <cp:revision>4</cp:revision>
  <dcterms:created xsi:type="dcterms:W3CDTF">2022-06-06T17:51:30Z</dcterms:created>
  <dcterms:modified xsi:type="dcterms:W3CDTF">2022-06-06T20:54:37Z</dcterms:modified>
</cp:coreProperties>
</file>