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>
        <p:scale>
          <a:sx n="125" d="100"/>
          <a:sy n="125" d="100"/>
        </p:scale>
        <p:origin x="0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83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9B8C-E8EF-49A2-91B1-70B6F8C390C7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2C9C0-F4BA-48EF-9D2A-8971E2DD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Ciência de dados (DIT)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DD008-658E-4A11-B1C7-875EDC720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Análise e normalização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418669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3. Normalização de Valores de Texto com Listas (Remoção de Caracteres Especiais e Unicode)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meios_transporte</a:t>
            </a:r>
            <a:r>
              <a:rPr lang="pt-BR" dirty="0"/>
              <a:t>, </a:t>
            </a:r>
            <a:r>
              <a:rPr lang="pt-BR" dirty="0" err="1"/>
              <a:t>doencas_condicoes</a:t>
            </a:r>
            <a:r>
              <a:rPr lang="pt-BR" dirty="0"/>
              <a:t>, </a:t>
            </a:r>
            <a:r>
              <a:rPr lang="pt-BR" dirty="0" err="1"/>
              <a:t>meios_comunicacao</a:t>
            </a:r>
            <a:r>
              <a:rPr lang="pt-BR" dirty="0"/>
              <a:t>, </a:t>
            </a:r>
            <a:r>
              <a:rPr lang="pt-BR" dirty="0" err="1"/>
              <a:t>em_caso_doenca_procura</a:t>
            </a:r>
            <a:r>
              <a:rPr lang="pt-BR" dirty="0"/>
              <a:t> 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As colunas podem conter listas de valores (como ["Carro", "Ônibus"]) ou caracteres especiais e codificação Unicode (como \u00e3 para "ã"). 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Utilizamos funções REPLACE() para remover colchetes, aspas, barras invertidas e realizar a substituição de caracteres Unicode para seus equivalentes legíveis.</a:t>
            </a:r>
          </a:p>
        </p:txBody>
      </p:sp>
    </p:spTree>
    <p:extLst>
      <p:ext uri="{BB962C8B-B14F-4D97-AF65-F5344CB8AC3E}">
        <p14:creationId xmlns:p14="http://schemas.microsoft.com/office/powerpoint/2010/main" val="380316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4. Normalização de Datas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data_cadastro</a:t>
            </a:r>
            <a:r>
              <a:rPr lang="pt-BR" dirty="0"/>
              <a:t>, </a:t>
            </a:r>
            <a:r>
              <a:rPr lang="pt-BR" dirty="0" err="1"/>
              <a:t>data_nascimento</a:t>
            </a:r>
            <a:r>
              <a:rPr lang="pt-BR" dirty="0"/>
              <a:t>, </a:t>
            </a:r>
            <a:r>
              <a:rPr lang="pt-BR" dirty="0" err="1"/>
              <a:t>updated_at</a:t>
            </a:r>
            <a:r>
              <a:rPr lang="pt-BR" dirty="0"/>
              <a:t>, </a:t>
            </a:r>
            <a:r>
              <a:rPr lang="pt-BR" dirty="0" err="1"/>
              <a:t>data_atualizacao_cadastro</a:t>
            </a:r>
            <a:r>
              <a:rPr lang="pt-BR" dirty="0"/>
              <a:t> 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As datas podem não estar no formato desejado ou podem vir com inconsistências.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Converti todas as colunas de data para o formato padrão YYYY-MM-DD utilizando a função STR_TO_DATE().</a:t>
            </a:r>
          </a:p>
        </p:txBody>
      </p:sp>
    </p:spTree>
    <p:extLst>
      <p:ext uri="{BB962C8B-B14F-4D97-AF65-F5344CB8AC3E}">
        <p14:creationId xmlns:p14="http://schemas.microsoft.com/office/powerpoint/2010/main" val="330244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5. Normalização de Colunas de Renda e Outros Campos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renda_familiar</a:t>
            </a:r>
            <a:r>
              <a:rPr lang="pt-BR" dirty="0"/>
              <a:t>, </a:t>
            </a:r>
            <a:r>
              <a:rPr lang="pt-BR" dirty="0" err="1"/>
              <a:t>situacao_profissional</a:t>
            </a:r>
            <a:endParaRPr lang="pt-BR" dirty="0"/>
          </a:p>
          <a:p>
            <a:r>
              <a:rPr lang="pt-BR" dirty="0"/>
              <a:t>Problema:  </a:t>
            </a:r>
            <a:br>
              <a:rPr lang="pt-BR" dirty="0"/>
            </a:br>
            <a:r>
              <a:rPr lang="pt-BR" dirty="0"/>
              <a:t>A coluna </a:t>
            </a:r>
            <a:r>
              <a:rPr lang="pt-BR" dirty="0" err="1"/>
              <a:t>renda_familiar</a:t>
            </a:r>
            <a:r>
              <a:rPr lang="pt-BR" dirty="0"/>
              <a:t> tem valores como "1/2 salário", "2 salários", etc., que precisam ser padronizados.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Utilizamos a cláusula LIKE e a função CASE para padronizar as categorias de renda, transformando todos os valores em categorias claras e legíveis.</a:t>
            </a:r>
          </a:p>
        </p:txBody>
      </p:sp>
    </p:spTree>
    <p:extLst>
      <p:ext uri="{BB962C8B-B14F-4D97-AF65-F5344CB8AC3E}">
        <p14:creationId xmlns:p14="http://schemas.microsoft.com/office/powerpoint/2010/main" val="391817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6. Tratamento de Colunas de Identidade de Gênero e Orientação Sexual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identidade_genero</a:t>
            </a:r>
            <a:r>
              <a:rPr lang="pt-BR" dirty="0"/>
              <a:t>, </a:t>
            </a:r>
            <a:r>
              <a:rPr lang="pt-BR" dirty="0" err="1"/>
              <a:t>orientacao_sexual</a:t>
            </a:r>
            <a:endParaRPr lang="pt-BR" dirty="0"/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Existem várias entradas de identidade de gênero e orientação sexual, com diferentes formas de escrita e categorias misturadas.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Utilizamos CASE para padronizar as categorias de identidade de gênero e orientação sexual.</a:t>
            </a:r>
          </a:p>
        </p:txBody>
      </p:sp>
    </p:spTree>
    <p:extLst>
      <p:ext uri="{BB962C8B-B14F-4D97-AF65-F5344CB8AC3E}">
        <p14:creationId xmlns:p14="http://schemas.microsoft.com/office/powerpoint/2010/main" val="177458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do Script de Normalização (DBT)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Objetivo: </a:t>
            </a:r>
            <a:br>
              <a:rPr lang="pt-BR" dirty="0"/>
            </a:br>
            <a:r>
              <a:rPr lang="pt-BR" dirty="0"/>
              <a:t>Criar um modelo DBT para transformar e padronizar os dados.</a:t>
            </a:r>
          </a:p>
          <a:p>
            <a:r>
              <a:rPr lang="pt-BR" dirty="0"/>
              <a:t>Modelo de </a:t>
            </a:r>
            <a:r>
              <a:rPr lang="pt-BR" dirty="0" err="1"/>
              <a:t>Staging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Criamos um modelo </a:t>
            </a:r>
            <a:r>
              <a:rPr lang="pt-BR" dirty="0" err="1"/>
              <a:t>stg_dados_ficha_a_limpo.sql</a:t>
            </a:r>
            <a:r>
              <a:rPr lang="pt-BR" dirty="0"/>
              <a:t> para realizar as transformações.</a:t>
            </a:r>
          </a:p>
          <a:p>
            <a:r>
              <a:rPr lang="pt-BR" dirty="0"/>
              <a:t>Apresentação do Código:  (slides 15 e 16)</a:t>
            </a:r>
          </a:p>
          <a:p>
            <a:r>
              <a:rPr lang="pt-BR" dirty="0"/>
              <a:t>Comentários:</a:t>
            </a:r>
            <a:br>
              <a:rPr lang="pt-BR" dirty="0"/>
            </a:br>
            <a:r>
              <a:rPr lang="pt-BR" dirty="0"/>
              <a:t>A normalização é feita com CASE para garantir consistência.</a:t>
            </a:r>
            <a:br>
              <a:rPr lang="pt-BR" dirty="0"/>
            </a:br>
            <a:r>
              <a:rPr lang="pt-BR" dirty="0"/>
              <a:t>Colunas de listas (como </a:t>
            </a:r>
            <a:r>
              <a:rPr lang="pt-BR" dirty="0" err="1"/>
              <a:t>meios_transporte</a:t>
            </a:r>
            <a:r>
              <a:rPr lang="pt-BR" dirty="0"/>
              <a:t>) são tratadas com REPLACE() para limpar caracteres indesejados.</a:t>
            </a:r>
          </a:p>
        </p:txBody>
      </p:sp>
    </p:spTree>
    <p:extLst>
      <p:ext uri="{BB962C8B-B14F-4D97-AF65-F5344CB8AC3E}">
        <p14:creationId xmlns:p14="http://schemas.microsoft.com/office/powerpoint/2010/main" val="7454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do Script de Normalização (DBT)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348130D-894A-440B-B2A2-9A62B88D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16" y="1917589"/>
            <a:ext cx="3005521" cy="413589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3082CB5-94C9-4090-A5E9-D6A227D2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64" y="1917589"/>
            <a:ext cx="3179365" cy="41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do Script de Normalização (DBT)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3DAF935-CA89-4857-9109-5BF02B97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88" y="1959755"/>
            <a:ext cx="4117012" cy="40937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703AE91-EEB8-4DFD-923F-9A2D0B90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49" y="1959755"/>
            <a:ext cx="3807538" cy="40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e Validação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DBT Test:  Após rodar o modelo DBT, utilizamos </a:t>
            </a:r>
            <a:r>
              <a:rPr lang="pt-BR" dirty="0" err="1"/>
              <a:t>dbt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para garantir que os dados estejam corretos e que as transformações tenham sido aplicadas corretamente.</a:t>
            </a:r>
          </a:p>
          <a:p>
            <a:r>
              <a:rPr lang="pt-BR" dirty="0"/>
              <a:t>Verificação Manual:  Verificação de algumas amostras de dados para garantir que o tratamento foi eficaz.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815AE0-7A92-4929-852A-7DDCC124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93" y="3743944"/>
            <a:ext cx="5282214" cy="21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e Validação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Resultado:  Abaixo podemos conferir um exemplo do resultado da normalização dos dados, com antes e depois (antes em cima, em baixo depois).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373BD3-5100-486E-BD52-4132EE0D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3" y="2792087"/>
            <a:ext cx="5462668" cy="14386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F7E2F2-8CA2-42D7-B10D-C37A650A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71" y="2792086"/>
            <a:ext cx="5003969" cy="14386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AEC22B-9B4A-4A68-8B3C-6815E01D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2" y="4287350"/>
            <a:ext cx="6120405" cy="16872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38C2838-6331-4F4D-BD25-1DBB33490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587" y="4287351"/>
            <a:ext cx="5952000" cy="1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1. Inferências sobre a Criação dos Dados</a:t>
            </a:r>
          </a:p>
          <a:p>
            <a:r>
              <a:rPr lang="pt-BR" dirty="0"/>
              <a:t>Possíveis Erros na Coleta de Dados:</a:t>
            </a:r>
            <a:br>
              <a:rPr lang="pt-BR" dirty="0"/>
            </a:br>
            <a:r>
              <a:rPr lang="pt-BR" dirty="0"/>
              <a:t>Alguns valores podem ter sido preenchidos incorretamente, como o campo altura com valores extremamente baixos (por exemplo, 53.0) ou valores nulos em campos essenciais como sexo ou </a:t>
            </a:r>
            <a:r>
              <a:rPr lang="pt-BR" dirty="0" err="1"/>
              <a:t>raca_cor</a:t>
            </a:r>
            <a:r>
              <a:rPr lang="pt-BR" dirty="0"/>
              <a:t>. Isso pode ser causado por falta de validação durante a inserção dos dados ou pela utilização de sistemas que não fazem verificações robustas antes de aceitar os dados.</a:t>
            </a:r>
          </a:p>
          <a:p>
            <a:r>
              <a:rPr lang="pt-BR" dirty="0"/>
              <a:t>Hipótese: </a:t>
            </a:r>
            <a:br>
              <a:rPr lang="pt-BR" dirty="0"/>
            </a:br>
            <a:r>
              <a:rPr lang="pt-BR" dirty="0"/>
              <a:t>A falta de um sistema de verificação de consistência de dados durante a coleta pode ter permitido que esses valores errôneos fossem registrados. Além disso, erros de digitação ou formatação de dados (</a:t>
            </a:r>
            <a:r>
              <a:rPr lang="pt-BR" dirty="0" err="1"/>
              <a:t>ex</a:t>
            </a:r>
            <a:r>
              <a:rPr lang="pt-BR" dirty="0"/>
              <a:t>: \u00e3 em vez de ã) podem ser comuns em sistemas que não fazem a codificação adequada ou não validam a entrada.</a:t>
            </a:r>
          </a:p>
          <a:p>
            <a:r>
              <a:rPr lang="pt-BR" dirty="0"/>
              <a:t>Falhas na Padronização dos Dados:</a:t>
            </a:r>
            <a:br>
              <a:rPr lang="pt-BR" dirty="0"/>
            </a:br>
            <a:r>
              <a:rPr lang="pt-BR" dirty="0"/>
              <a:t>A presença de valores como False, 1, </a:t>
            </a:r>
            <a:r>
              <a:rPr lang="pt-BR" dirty="0" err="1"/>
              <a:t>True</a:t>
            </a:r>
            <a:r>
              <a:rPr lang="pt-BR" dirty="0"/>
              <a:t>, e não na coluna </a:t>
            </a:r>
            <a:r>
              <a:rPr lang="pt-BR" dirty="0" err="1"/>
              <a:t>obito</a:t>
            </a:r>
            <a:r>
              <a:rPr lang="pt-BR" dirty="0"/>
              <a:t> mostra que a coleta ou a entrada de dados foi realizada sem um controle rigoroso sobre a padronização.</a:t>
            </a:r>
          </a:p>
          <a:p>
            <a:r>
              <a:rPr lang="pt-BR" dirty="0"/>
              <a:t>Hipótese: Os sistemas podem ter aceitado entradas textuais sem conversão para formatos padrão, como booleanos (0 e 1), ou os usuários podem ter preenchido os campos de maneira inconsistente.</a:t>
            </a:r>
          </a:p>
        </p:txBody>
      </p:sp>
    </p:spTree>
    <p:extLst>
      <p:ext uri="{BB962C8B-B14F-4D97-AF65-F5344CB8AC3E}">
        <p14:creationId xmlns:p14="http://schemas.microsoft.com/office/powerpoint/2010/main" val="407715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6F7C8-4C61-4345-8217-F04F4B68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Desafio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0AD881-0B91-4FF5-9798-691E67D07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3387096"/>
            <a:ext cx="93586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Explorar e tratar os dados fornecidos no arquivo (</a:t>
            </a:r>
            <a:r>
              <a:rPr lang="pt-BR" altLang="pt-BR" dirty="0">
                <a:latin typeface="Arial" panose="020B0604020202020204" pitchFamily="34" charset="0"/>
              </a:rPr>
              <a:t>dados_ficha_a_desafio.csv).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dirty="0">
                <a:latin typeface="Arial" panose="020B0604020202020204" pitchFamily="34" charset="0"/>
              </a:rPr>
              <a:t>Criar um script de normalização utilizando DBT, Python e SQL.</a:t>
            </a:r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2. Questionamentos a serem levados para os fornecedores</a:t>
            </a:r>
          </a:p>
          <a:p>
            <a:r>
              <a:rPr lang="pt-BR" dirty="0"/>
              <a:t>Sobre a Consistência de Dados: </a:t>
            </a:r>
          </a:p>
          <a:p>
            <a:r>
              <a:rPr lang="pt-BR" dirty="0"/>
              <a:t>"Por que existem tantos valores nulos ou não informado em colunas essenciais como sexo, </a:t>
            </a:r>
            <a:r>
              <a:rPr lang="pt-BR" dirty="0" err="1"/>
              <a:t>raca_cor</a:t>
            </a:r>
            <a:r>
              <a:rPr lang="pt-BR" dirty="0"/>
              <a:t> e </a:t>
            </a:r>
            <a:r>
              <a:rPr lang="pt-BR" dirty="0" err="1"/>
              <a:t>frequenta_escola</a:t>
            </a:r>
            <a:r>
              <a:rPr lang="pt-BR" dirty="0"/>
              <a:t>? </a:t>
            </a:r>
            <a:br>
              <a:rPr lang="pt-BR" dirty="0"/>
            </a:br>
            <a:r>
              <a:rPr lang="pt-BR" dirty="0"/>
              <a:t>Existe uma política específica para tratamento desses campos quando o dado não está disponível?" </a:t>
            </a:r>
          </a:p>
          <a:p>
            <a:r>
              <a:rPr lang="pt-BR" dirty="0"/>
              <a:t>"Há validações de consistência sendo feitas no momento da entrada dos dados? </a:t>
            </a:r>
            <a:br>
              <a:rPr lang="pt-BR" dirty="0"/>
            </a:br>
            <a:r>
              <a:rPr lang="pt-BR" dirty="0"/>
              <a:t>Quais regras são aplicadas para garantir que os dados inseridos sejam válidos e coerentes?“</a:t>
            </a:r>
          </a:p>
          <a:p>
            <a:r>
              <a:rPr lang="pt-BR" dirty="0"/>
              <a:t>"Alguns campos como peso e altura contêm valores extremos, como 8.5kg ou 53.0cm para altura. </a:t>
            </a:r>
            <a:br>
              <a:rPr lang="pt-BR" dirty="0"/>
            </a:br>
            <a:r>
              <a:rPr lang="pt-BR" dirty="0"/>
              <a:t>Esses valores são válidos ou indicam erro de entrada? </a:t>
            </a:r>
            <a:br>
              <a:rPr lang="pt-BR" dirty="0"/>
            </a:br>
            <a:r>
              <a:rPr lang="pt-BR" dirty="0"/>
              <a:t>Existe algum tipo de verificação desses dados antes da aceitação no sistema?"</a:t>
            </a:r>
          </a:p>
        </p:txBody>
      </p:sp>
    </p:spTree>
    <p:extLst>
      <p:ext uri="{BB962C8B-B14F-4D97-AF65-F5344CB8AC3E}">
        <p14:creationId xmlns:p14="http://schemas.microsoft.com/office/powerpoint/2010/main" val="307712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Questionamentos a serem levados para os fornecedores</a:t>
            </a:r>
          </a:p>
          <a:p>
            <a:r>
              <a:rPr lang="pt-BR" dirty="0"/>
              <a:t>Sobre a Relevância de Certos Dados: </a:t>
            </a:r>
          </a:p>
          <a:p>
            <a:r>
              <a:rPr lang="pt-BR" dirty="0"/>
              <a:t>"A coluna </a:t>
            </a:r>
            <a:r>
              <a:rPr lang="pt-BR" dirty="0" err="1"/>
              <a:t>meios_transporte</a:t>
            </a:r>
            <a:r>
              <a:rPr lang="pt-BR" dirty="0"/>
              <a:t> contém uma lista de valores separados por vírgulas. </a:t>
            </a:r>
            <a:br>
              <a:rPr lang="pt-BR" dirty="0"/>
            </a:br>
            <a:r>
              <a:rPr lang="pt-BR" dirty="0"/>
              <a:t>Qual é o propósito de registrar múltiplos meios de transporte em um único campo? Seria melhor separar esses dados em colunas distintas?" </a:t>
            </a:r>
          </a:p>
          <a:p>
            <a:r>
              <a:rPr lang="pt-BR" dirty="0"/>
              <a:t>"A coluna </a:t>
            </a:r>
            <a:r>
              <a:rPr lang="pt-BR" dirty="0" err="1"/>
              <a:t>doencas_condicoes</a:t>
            </a:r>
            <a:r>
              <a:rPr lang="pt-BR" dirty="0"/>
              <a:t> contém valores como [] e Outros. </a:t>
            </a:r>
            <a:br>
              <a:rPr lang="pt-BR" dirty="0"/>
            </a:br>
            <a:r>
              <a:rPr lang="pt-BR" dirty="0"/>
              <a:t>Isso reflete uma limitação no preenchimento de dados? </a:t>
            </a:r>
            <a:br>
              <a:rPr lang="pt-BR" dirty="0"/>
            </a:br>
            <a:r>
              <a:rPr lang="pt-BR" dirty="0"/>
              <a:t>Deveríamos ter categorias mais definidas para isso?"</a:t>
            </a:r>
          </a:p>
        </p:txBody>
      </p:sp>
    </p:spTree>
    <p:extLst>
      <p:ext uri="{BB962C8B-B14F-4D97-AF65-F5344CB8AC3E}">
        <p14:creationId xmlns:p14="http://schemas.microsoft.com/office/powerpoint/2010/main" val="310459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2. Questionamentos a serem levados para os fornecedores</a:t>
            </a:r>
          </a:p>
          <a:p>
            <a:r>
              <a:rPr lang="pt-BR" dirty="0"/>
              <a:t>Sobre o Uso de Categorias e Dados Textuais: </a:t>
            </a:r>
          </a:p>
          <a:p>
            <a:r>
              <a:rPr lang="pt-BR" dirty="0"/>
              <a:t>"Na coluna </a:t>
            </a:r>
            <a:r>
              <a:rPr lang="pt-BR" dirty="0" err="1"/>
              <a:t>religiao</a:t>
            </a:r>
            <a:r>
              <a:rPr lang="pt-BR" dirty="0"/>
              <a:t>, temos uma ampla gama de categorias. </a:t>
            </a:r>
            <a:br>
              <a:rPr lang="pt-BR" dirty="0"/>
            </a:br>
            <a:r>
              <a:rPr lang="pt-BR" dirty="0"/>
              <a:t>Algumas entradas são ambíguas ou podem se sobrepor (</a:t>
            </a:r>
            <a:r>
              <a:rPr lang="pt-BR" dirty="0" err="1"/>
              <a:t>ex</a:t>
            </a:r>
            <a:r>
              <a:rPr lang="pt-BR" dirty="0"/>
              <a:t>: sem religião e não são considerados como a mesma coisa?). </a:t>
            </a:r>
            <a:br>
              <a:rPr lang="pt-BR" dirty="0"/>
            </a:br>
            <a:r>
              <a:rPr lang="pt-BR" dirty="0"/>
              <a:t>Poderíamos ter uma categorização mais estruturada ou permitir apenas valores específicos para garantir consistência?" </a:t>
            </a:r>
          </a:p>
          <a:p>
            <a:r>
              <a:rPr lang="pt-BR" dirty="0"/>
              <a:t>"A coluna </a:t>
            </a:r>
            <a:r>
              <a:rPr lang="pt-BR" dirty="0" err="1"/>
              <a:t>identidade_genero</a:t>
            </a:r>
            <a:r>
              <a:rPr lang="pt-BR" dirty="0"/>
              <a:t> contém uma grande variedade de opções. </a:t>
            </a:r>
            <a:br>
              <a:rPr lang="pt-BR" dirty="0"/>
            </a:br>
            <a:r>
              <a:rPr lang="pt-BR" dirty="0"/>
              <a:t>Algumas são específicas e outras são mais gerais. </a:t>
            </a:r>
            <a:br>
              <a:rPr lang="pt-BR" dirty="0"/>
            </a:br>
            <a:r>
              <a:rPr lang="pt-BR" dirty="0"/>
              <a:t>Para garantir que todas as identidades de gênero sejam representadas de forma clara e precisa, é importante padronizar as opções de maneira inclusiva, respeitando as diferentes formas de se identificar."</a:t>
            </a:r>
          </a:p>
        </p:txBody>
      </p:sp>
    </p:spTree>
    <p:extLst>
      <p:ext uri="{BB962C8B-B14F-4D97-AF65-F5344CB8AC3E}">
        <p14:creationId xmlns:p14="http://schemas.microsoft.com/office/powerpoint/2010/main" val="172909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3. Outras Análises que Podem Ser Feitas</a:t>
            </a:r>
          </a:p>
          <a:p>
            <a:r>
              <a:rPr lang="pt-BR" dirty="0"/>
              <a:t>Sobre o Uso de Categorias e Dados Textuais: </a:t>
            </a:r>
          </a:p>
          <a:p>
            <a:r>
              <a:rPr lang="pt-BR" dirty="0"/>
              <a:t>Análise de Correlação: </a:t>
            </a:r>
            <a:br>
              <a:rPr lang="pt-BR" dirty="0"/>
            </a:br>
            <a:r>
              <a:rPr lang="pt-BR" dirty="0"/>
              <a:t>"Podemos investigar a relação entre variáveis como idade, sexo, renda familiar e a prevalência de certas doenças. Isso pode nos ajudar a entender melhor as características dos pacientes e melhorar os cuidados de saúde." </a:t>
            </a:r>
            <a:br>
              <a:rPr lang="pt-BR" dirty="0"/>
            </a:br>
            <a:r>
              <a:rPr lang="pt-BR" dirty="0"/>
              <a:t>"Uma análise de clusters poderia ser feita para identificar padrões de comportamento entre grupos de pacientes, como grupos com condições semelhantes ou comportamento de busca por serviços de saúde.“</a:t>
            </a:r>
          </a:p>
          <a:p>
            <a:r>
              <a:rPr lang="pt-BR" dirty="0"/>
              <a:t> Verificação de Tendências Temporais: </a:t>
            </a:r>
            <a:br>
              <a:rPr lang="pt-BR" dirty="0"/>
            </a:br>
            <a:r>
              <a:rPr lang="pt-BR" dirty="0"/>
              <a:t>"Dado que temos a coluna </a:t>
            </a:r>
            <a:r>
              <a:rPr lang="pt-BR" dirty="0" err="1"/>
              <a:t>data_atualizacao_cadastro</a:t>
            </a:r>
            <a:r>
              <a:rPr lang="pt-BR" dirty="0"/>
              <a:t>, seria interessante analisar se existem tendências temporais nas alterações dos dados. Isso pode nos ajudar a identificar quando e por que os dados foram alterados, e se há algum padrão em mudanças ao longo do tempo." </a:t>
            </a:r>
          </a:p>
          <a:p>
            <a:r>
              <a:rPr lang="pt-BR" dirty="0"/>
              <a:t>Análise de Dados Faltantes: </a:t>
            </a:r>
            <a:br>
              <a:rPr lang="pt-BR" dirty="0"/>
            </a:br>
            <a:r>
              <a:rPr lang="pt-BR" dirty="0"/>
              <a:t>"Será que os dados faltantes em algumas colunas têm uma relação com o tipo de paciente ou com o serviço utilizado? Uma análise mais profunda pode revelar se a falta de dados é algo sistemático ou se está relacionada a grupos específicos."</a:t>
            </a:r>
          </a:p>
        </p:txBody>
      </p:sp>
    </p:spTree>
    <p:extLst>
      <p:ext uri="{BB962C8B-B14F-4D97-AF65-F5344CB8AC3E}">
        <p14:creationId xmlns:p14="http://schemas.microsoft.com/office/powerpoint/2010/main" val="425102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4. Possíveis Melhorias no Processo de Coleta e Armazenamento de Dados</a:t>
            </a:r>
          </a:p>
          <a:p>
            <a:r>
              <a:rPr lang="pt-BR" dirty="0"/>
              <a:t>Melhorias na Coleta de Dados: </a:t>
            </a:r>
          </a:p>
          <a:p>
            <a:r>
              <a:rPr lang="pt-BR" dirty="0"/>
              <a:t>Validação de Dados: </a:t>
            </a:r>
            <a:br>
              <a:rPr lang="pt-BR" dirty="0"/>
            </a:br>
            <a:r>
              <a:rPr lang="pt-BR" dirty="0"/>
              <a:t>Implemente um sistema de validação em tempo real para garantir que os dados inseridos sejam consistentes. Isso pode incluir verificações como: </a:t>
            </a:r>
            <a:br>
              <a:rPr lang="pt-BR" dirty="0"/>
            </a:br>
            <a:r>
              <a:rPr lang="pt-BR" dirty="0"/>
              <a:t>A altura deve estar entre 1,0 e 2,5 metros. </a:t>
            </a:r>
            <a:br>
              <a:rPr lang="pt-BR" dirty="0"/>
            </a:br>
            <a:r>
              <a:rPr lang="pt-BR" dirty="0"/>
              <a:t>O peso deve estar dentro de um intervalo razoável. </a:t>
            </a:r>
            <a:br>
              <a:rPr lang="pt-BR" dirty="0"/>
            </a:br>
            <a:r>
              <a:rPr lang="pt-BR" dirty="0"/>
              <a:t>A idade deve ser positiva e razoável. </a:t>
            </a:r>
          </a:p>
          <a:p>
            <a:r>
              <a:rPr lang="pt-BR" dirty="0"/>
              <a:t>Padronização: </a:t>
            </a:r>
            <a:br>
              <a:rPr lang="pt-BR" dirty="0"/>
            </a:br>
            <a:r>
              <a:rPr lang="pt-BR" dirty="0"/>
              <a:t>Ao coletar dados, forneça guias de entrada padronizadas para evitar variações como "Feminino" e "feminino". </a:t>
            </a:r>
          </a:p>
          <a:p>
            <a:r>
              <a:rPr lang="pt-BR" dirty="0"/>
              <a:t>Melhorias na Armazenagem de Dados: </a:t>
            </a:r>
            <a:br>
              <a:rPr lang="pt-BR" dirty="0"/>
            </a:br>
            <a:r>
              <a:rPr lang="pt-BR" dirty="0"/>
              <a:t>Estrutura de Dados: Para dados como </a:t>
            </a:r>
            <a:r>
              <a:rPr lang="pt-BR" dirty="0" err="1"/>
              <a:t>meios_transporte</a:t>
            </a:r>
            <a:r>
              <a:rPr lang="pt-BR" dirty="0"/>
              <a:t> e </a:t>
            </a:r>
            <a:r>
              <a:rPr lang="pt-BR" dirty="0" err="1"/>
              <a:t>doencas_condicoes</a:t>
            </a:r>
            <a:r>
              <a:rPr lang="pt-BR" dirty="0"/>
              <a:t>, considere armazenar essas informações em tabelas relacionadas, utilizando normalização de dados. Isso evita a repetição de listas e facilita consultas analíticas.</a:t>
            </a:r>
          </a:p>
        </p:txBody>
      </p:sp>
    </p:spTree>
    <p:extLst>
      <p:ext uri="{BB962C8B-B14F-4D97-AF65-F5344CB8AC3E}">
        <p14:creationId xmlns:p14="http://schemas.microsoft.com/office/powerpoint/2010/main" val="16097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Final:</a:t>
            </a:r>
            <a:br>
              <a:rPr lang="pt-BR" dirty="0"/>
            </a:br>
            <a:r>
              <a:rPr lang="pt-BR" dirty="0"/>
              <a:t>A análise de dados brutos nem sempre é simples, mas é essencial para garantir que as informações estejam corretas e possam ser usadas para gerar insights valiosos. </a:t>
            </a:r>
            <a:br>
              <a:rPr lang="pt-BR" dirty="0"/>
            </a:br>
            <a:r>
              <a:rPr lang="pt-BR" dirty="0"/>
              <a:t>Com base nos problemas identificados, sugerimos algumas melhorias no processo de coleta e validação de dados para garantir a consistência e integridade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3726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13F1-C2DB-416E-88CB-6A05F513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6E7F30-835C-484A-8C1B-A81A052EB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(para análise exploratória).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 (para tratamento e normalização dos dados no banco).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(para consulta e análise dos dados). </a:t>
            </a:r>
          </a:p>
        </p:txBody>
      </p:sp>
    </p:spTree>
    <p:extLst>
      <p:ext uri="{BB962C8B-B14F-4D97-AF65-F5344CB8AC3E}">
        <p14:creationId xmlns:p14="http://schemas.microsoft.com/office/powerpoint/2010/main" val="3218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86B0-FAD6-4CDD-894D-0719F38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Exploratória dos Dados e primeiros passos</a:t>
            </a:r>
            <a:br>
              <a:rPr lang="pt-BR" dirty="0"/>
            </a:br>
            <a:r>
              <a:rPr lang="pt-BR" sz="1300" dirty="0"/>
              <a:t>Objetivo: Explorar e entender os dados antes de aplicar transformações.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838BD-A68D-4C6E-BBB6-BEC06944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Visão geral dos dados:</a:t>
            </a:r>
            <a:br>
              <a:rPr lang="pt-BR" dirty="0"/>
            </a:br>
            <a:r>
              <a:rPr lang="pt-BR" dirty="0"/>
              <a:t>O arquivo contém 35 colunas e dados sobre características de pacientes.</a:t>
            </a:r>
          </a:p>
          <a:p>
            <a:r>
              <a:rPr lang="pt-BR" dirty="0"/>
              <a:t>Verificação de Tipos de Dados:</a:t>
            </a:r>
            <a:br>
              <a:rPr lang="pt-BR" dirty="0"/>
            </a:br>
            <a:r>
              <a:rPr lang="pt-BR" dirty="0"/>
              <a:t>Usamos df.info() para examinar os tipos de dados e colunas.</a:t>
            </a:r>
          </a:p>
          <a:p>
            <a:r>
              <a:rPr lang="pt-BR" dirty="0"/>
              <a:t>Análise de Distribuição e Valores Únicos:</a:t>
            </a:r>
            <a:br>
              <a:rPr lang="pt-BR" dirty="0"/>
            </a:br>
            <a:r>
              <a:rPr lang="pt-BR" dirty="0"/>
              <a:t>Verificamos as distribuições de colunas como sexo, </a:t>
            </a:r>
            <a:r>
              <a:rPr lang="pt-BR" dirty="0" err="1"/>
              <a:t>obito</a:t>
            </a:r>
            <a:r>
              <a:rPr lang="pt-BR" dirty="0"/>
              <a:t>, peso, altura, etc. Identificação de valores inconsistentes, como 0 para altura ou peso.</a:t>
            </a:r>
          </a:p>
          <a:p>
            <a:r>
              <a:rPr lang="pt-BR" dirty="0"/>
              <a:t>Comentários:</a:t>
            </a:r>
            <a:br>
              <a:rPr lang="pt-BR" dirty="0"/>
            </a:br>
            <a:r>
              <a:rPr lang="pt-BR" dirty="0"/>
              <a:t>Identificamos valores faltantes, outliers (como alturas muito baixas), e inconsistências nas colunas de texto.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0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86B0-FAD6-4CDD-894D-0719F38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Exploratória dos Dados e primeiros passos</a:t>
            </a:r>
            <a:br>
              <a:rPr lang="pt-BR" dirty="0"/>
            </a:br>
            <a:r>
              <a:rPr lang="pt-BR" sz="1300" dirty="0"/>
              <a:t>Objetivo: Explorar e entender os dados antes de aplicar transformações.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838BD-A68D-4C6E-BBB6-BEC06944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fazer a primeira análise do código, criamos um código em </a:t>
            </a:r>
            <a:r>
              <a:rPr lang="pt-BR" dirty="0" err="1"/>
              <a:t>python</a:t>
            </a:r>
            <a:r>
              <a:rPr lang="pt-BR" dirty="0"/>
              <a:t> (AnáliseDataSet.py) que nós traz alguns pontos importantes, como:</a:t>
            </a:r>
            <a:br>
              <a:rPr lang="pt-BR" dirty="0"/>
            </a:br>
            <a:r>
              <a:rPr lang="pt-BR" dirty="0"/>
              <a:t>Primeiras linhas do </a:t>
            </a:r>
            <a:r>
              <a:rPr lang="pt-BR" dirty="0" err="1"/>
              <a:t>dataset</a:t>
            </a:r>
            <a:r>
              <a:rPr lang="pt-BR" dirty="0"/>
              <a:t>, informações gerais do </a:t>
            </a:r>
            <a:r>
              <a:rPr lang="pt-BR" dirty="0" err="1"/>
              <a:t>dataset</a:t>
            </a:r>
            <a:r>
              <a:rPr lang="pt-BR" dirty="0"/>
              <a:t>, estatísticas básicas do </a:t>
            </a:r>
            <a:r>
              <a:rPr lang="pt-BR" dirty="0" err="1"/>
              <a:t>dataset</a:t>
            </a:r>
            <a:r>
              <a:rPr lang="pt-BR" dirty="0"/>
              <a:t>, contagem de valores nulos por coluna, contagem de valores únicos por coluna, calores únicos em colunas especificadas e as primeiras linhas do </a:t>
            </a:r>
            <a:r>
              <a:rPr lang="pt-BR" dirty="0" err="1"/>
              <a:t>dataset</a:t>
            </a:r>
            <a:r>
              <a:rPr lang="pt-BR" dirty="0"/>
              <a:t> com uma coluna calculada com a idade dos entrevistados</a:t>
            </a:r>
          </a:p>
          <a:p>
            <a:r>
              <a:rPr lang="pt-BR" dirty="0"/>
              <a:t>Para carregar os dados no banco, utilizamos outro código em </a:t>
            </a:r>
            <a:r>
              <a:rPr lang="pt-BR" dirty="0" err="1"/>
              <a:t>python</a:t>
            </a:r>
            <a:r>
              <a:rPr lang="pt-BR" dirty="0"/>
              <a:t> (LoadSQL.py) que cria a tabela no banco caso ela não exista, e em seguida com INSERT INTO, realiza a inserção dos dados na tabela “</a:t>
            </a:r>
            <a:r>
              <a:rPr lang="pt-BR" dirty="0" err="1"/>
              <a:t>dados_ficha_a_desafio</a:t>
            </a:r>
            <a:r>
              <a:rPr lang="pt-BR" dirty="0"/>
              <a:t>”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61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548CC9-1845-4CDA-95F1-A650FC782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91" y="2104901"/>
            <a:ext cx="2521088" cy="3449638"/>
          </a:xfr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452C80B-75ED-44BC-BDC3-EF05CB91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Análise Exploratória dos Dados e primeiros passos</a:t>
            </a:r>
            <a:br>
              <a:rPr lang="pt-BR" dirty="0"/>
            </a:br>
            <a:r>
              <a:rPr lang="pt-BR" sz="1300" dirty="0"/>
              <a:t>Objetivo: Explorar e entender os dados antes de aplicar transformações.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4D7BA4-F080-4D0A-B4BC-E682A0DE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79" y="2104901"/>
            <a:ext cx="1790112" cy="34496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B6F4C4D-3EA1-4F28-8B6C-082708BA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91" y="2104901"/>
            <a:ext cx="1730277" cy="34496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8B21E60-9551-4015-98F8-7D420DF31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005" y="2104901"/>
            <a:ext cx="1851306" cy="344963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0388CF9-3724-4F4E-AFF6-1161D9253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848" y="2104901"/>
            <a:ext cx="184672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 de Problemas no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Colunas com Anomalias:</a:t>
            </a:r>
            <a:br>
              <a:rPr lang="pt-BR" dirty="0"/>
            </a:br>
            <a:r>
              <a:rPr lang="pt-BR" dirty="0"/>
              <a:t>altura, peso, </a:t>
            </a:r>
            <a:r>
              <a:rPr lang="pt-BR" dirty="0" err="1"/>
              <a:t>renda_familiar</a:t>
            </a:r>
            <a:r>
              <a:rPr lang="pt-BR" dirty="0"/>
              <a:t> possuem valores fora do intervalo esperado.</a:t>
            </a:r>
          </a:p>
          <a:p>
            <a:r>
              <a:rPr lang="pt-BR" dirty="0"/>
              <a:t>Dados como </a:t>
            </a:r>
            <a:r>
              <a:rPr lang="pt-BR" dirty="0" err="1"/>
              <a:t>obito</a:t>
            </a:r>
            <a:r>
              <a:rPr lang="pt-BR" dirty="0"/>
              <a:t>, sexo, </a:t>
            </a:r>
            <a:r>
              <a:rPr lang="pt-BR" dirty="0" err="1"/>
              <a:t>frequenta_escola</a:t>
            </a:r>
            <a:r>
              <a:rPr lang="pt-BR" dirty="0"/>
              <a:t> apresentam diferentes formatações (</a:t>
            </a:r>
            <a:r>
              <a:rPr lang="pt-BR" dirty="0" err="1"/>
              <a:t>True</a:t>
            </a:r>
            <a:r>
              <a:rPr lang="pt-BR" dirty="0"/>
              <a:t>, False, 0, 1).</a:t>
            </a:r>
          </a:p>
          <a:p>
            <a:r>
              <a:rPr lang="pt-BR" dirty="0"/>
              <a:t>Valores Nulos e Ausentes:</a:t>
            </a:r>
            <a:br>
              <a:rPr lang="pt-BR" dirty="0"/>
            </a:br>
            <a:r>
              <a:rPr lang="pt-BR" dirty="0"/>
              <a:t>Algumas colunas como sexo e </a:t>
            </a:r>
            <a:r>
              <a:rPr lang="pt-BR" dirty="0" err="1"/>
              <a:t>raca_cor</a:t>
            </a:r>
            <a:r>
              <a:rPr lang="pt-BR" dirty="0"/>
              <a:t> têm valores nulos ou não informado.</a:t>
            </a:r>
          </a:p>
          <a:p>
            <a:r>
              <a:rPr lang="pt-BR" dirty="0"/>
              <a:t>Problemas Identificados:</a:t>
            </a:r>
            <a:br>
              <a:rPr lang="pt-BR" dirty="0"/>
            </a:br>
            <a:r>
              <a:rPr lang="pt-BR" dirty="0"/>
              <a:t>Altura abaixo de 1m e acima de 2.5m, peso abaixo de 30kg ou acima de 200kg.</a:t>
            </a:r>
          </a:p>
          <a:p>
            <a:r>
              <a:rPr lang="pt-BR" dirty="0"/>
              <a:t>Inconsistências de Preenchimento: </a:t>
            </a:r>
            <a:br>
              <a:rPr lang="pt-BR" dirty="0"/>
            </a:br>
            <a:r>
              <a:rPr lang="pt-BR" dirty="0"/>
              <a:t>so de listas em colunas como </a:t>
            </a:r>
            <a:r>
              <a:rPr lang="pt-BR" dirty="0" err="1"/>
              <a:t>meios_transporte</a:t>
            </a:r>
            <a:r>
              <a:rPr lang="pt-BR" dirty="0"/>
              <a:t> e </a:t>
            </a:r>
            <a:r>
              <a:rPr lang="pt-BR" dirty="0" err="1"/>
              <a:t>doencas_condicoes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42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1. Normalização das Colunas de Tipo Booleano (0 ou 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obito</a:t>
            </a:r>
            <a:r>
              <a:rPr lang="pt-BR" dirty="0"/>
              <a:t>, </a:t>
            </a:r>
            <a:r>
              <a:rPr lang="pt-BR" dirty="0" err="1"/>
              <a:t>em_situacao_de_rua</a:t>
            </a:r>
            <a:r>
              <a:rPr lang="pt-BR" dirty="0"/>
              <a:t>, </a:t>
            </a:r>
            <a:r>
              <a:rPr lang="pt-BR" dirty="0" err="1"/>
              <a:t>frequenta_escola</a:t>
            </a:r>
            <a:r>
              <a:rPr lang="pt-BR" dirty="0"/>
              <a:t>, etc.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Valores inconsistentes, como </a:t>
            </a:r>
            <a:r>
              <a:rPr lang="pt-BR" dirty="0" err="1"/>
              <a:t>True</a:t>
            </a:r>
            <a:r>
              <a:rPr lang="pt-BR" dirty="0"/>
              <a:t>, False, 1, 0, não, sim, entre outros. </a:t>
            </a:r>
            <a:br>
              <a:rPr lang="pt-BR" dirty="0"/>
            </a:br>
            <a:r>
              <a:rPr lang="pt-BR" dirty="0"/>
              <a:t>Isso dificulta a análise e a interpretação dos dados.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Para essas colunas, utilizamos uma transformação CASE para padronizar os valores em 0 e 1, onde 0 indica "não" e 1 indica "sim".</a:t>
            </a:r>
          </a:p>
        </p:txBody>
      </p:sp>
    </p:spTree>
    <p:extLst>
      <p:ext uri="{BB962C8B-B14F-4D97-AF65-F5344CB8AC3E}">
        <p14:creationId xmlns:p14="http://schemas.microsoft.com/office/powerpoint/2010/main" val="293895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2. Normalização de Valores de Texto (Categorização e Padronização)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/>
              <a:t>sexo, </a:t>
            </a:r>
            <a:r>
              <a:rPr lang="pt-BR" dirty="0" err="1"/>
              <a:t>raca_cor</a:t>
            </a:r>
            <a:r>
              <a:rPr lang="pt-BR" dirty="0"/>
              <a:t>, </a:t>
            </a:r>
            <a:r>
              <a:rPr lang="pt-BR" dirty="0" err="1"/>
              <a:t>religiao</a:t>
            </a:r>
            <a:r>
              <a:rPr lang="pt-BR" dirty="0"/>
              <a:t>, </a:t>
            </a:r>
            <a:r>
              <a:rPr lang="pt-BR" dirty="0" err="1"/>
              <a:t>identidade_genero</a:t>
            </a:r>
            <a:r>
              <a:rPr lang="pt-BR" dirty="0"/>
              <a:t>, </a:t>
            </a:r>
            <a:r>
              <a:rPr lang="pt-BR" dirty="0" err="1"/>
              <a:t>situacao_profissional</a:t>
            </a:r>
            <a:r>
              <a:rPr lang="pt-BR" dirty="0"/>
              <a:t>, etc.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Há diversas variações nos valores dessas colunas, como maiúsculas/minúsculas, erros de digitação e valores incompatíveis (</a:t>
            </a:r>
            <a:r>
              <a:rPr lang="pt-BR" dirty="0" err="1"/>
              <a:t>ex</a:t>
            </a:r>
            <a:r>
              <a:rPr lang="pt-BR" dirty="0"/>
              <a:t>: não informado ou desconhecido).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Padronizamos as categorias para termos consistentes, sem ambiguidades.</a:t>
            </a:r>
          </a:p>
          <a:p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Para o campo sexo, que pode ter valores como male, </a:t>
            </a:r>
            <a:r>
              <a:rPr lang="pt-BR" dirty="0" err="1"/>
              <a:t>female</a:t>
            </a:r>
            <a:r>
              <a:rPr lang="pt-BR" dirty="0"/>
              <a:t>, padronizamos para M (masculino) e F (feminino).</a:t>
            </a:r>
          </a:p>
          <a:p>
            <a:r>
              <a:rPr lang="pt-BR" dirty="0"/>
              <a:t>Para o campo </a:t>
            </a:r>
            <a:r>
              <a:rPr lang="pt-BR" dirty="0" err="1"/>
              <a:t>raca_cor</a:t>
            </a:r>
            <a:r>
              <a:rPr lang="pt-BR" dirty="0"/>
              <a:t>, padronizamos para as categorias mais comuns e </a:t>
            </a:r>
            <a:r>
              <a:rPr lang="pt-BR" dirty="0" err="1"/>
              <a:t>convertimos</a:t>
            </a:r>
            <a:r>
              <a:rPr lang="pt-BR" dirty="0"/>
              <a:t> todas as variações de escrita para uma única forma, isso ajuda a evitar categorias redundantes e melhora a consistência.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230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2246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Galeria</vt:lpstr>
      <vt:lpstr>Desafio Ciência de dados (DIT)</vt:lpstr>
      <vt:lpstr>Objetivo do Desafio</vt:lpstr>
      <vt:lpstr>Tecnologias Utilizadas:</vt:lpstr>
      <vt:lpstr>Análise Exploratória dos Dados e primeiros passos Objetivo: Explorar e entender os dados antes de aplicar transformações.</vt:lpstr>
      <vt:lpstr>Análise Exploratória dos Dados e primeiros passos Objetivo: Explorar e entender os dados antes de aplicar transformações.</vt:lpstr>
      <vt:lpstr>Análise Exploratória dos Dados e primeiros passos Objetivo: Explorar e entender os dados antes de aplicar transformações.</vt:lpstr>
      <vt:lpstr>Identificação de Problemas no Dataset</vt:lpstr>
      <vt:lpstr>Plano de Ação para Tratamento dos Dados 1. Normalização das Colunas de Tipo Booleano (0 ou 1)</vt:lpstr>
      <vt:lpstr>Plano de Ação para Tratamento dos Dados 2. Normalização de Valores de Texto (Categorização e Padronização)</vt:lpstr>
      <vt:lpstr>Plano de Ação para Tratamento dos Dados 3. Normalização de Valores de Texto com Listas (Remoção de Caracteres Especiais e Unicode)</vt:lpstr>
      <vt:lpstr>Plano de Ação para Tratamento dos Dados 4. Normalização de Datas</vt:lpstr>
      <vt:lpstr>Plano de Ação para Tratamento dos Dados 5. Normalização de Colunas de Renda e Outros Campos de Texto</vt:lpstr>
      <vt:lpstr>Plano de Ação para Tratamento dos Dados 6. Tratamento de Colunas de Identidade de Gênero e Orientação Sexual</vt:lpstr>
      <vt:lpstr>Construção do Script de Normalização (DBT)</vt:lpstr>
      <vt:lpstr>Construção do Script de Normalização (DBT)</vt:lpstr>
      <vt:lpstr>Construção do Script de Normalização (DBT)</vt:lpstr>
      <vt:lpstr>Testes e Validação dos Dados</vt:lpstr>
      <vt:lpstr>Testes e Validação dos Dados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Ciência de dados (DIT)</dc:title>
  <dc:creator>Mateus Restier</dc:creator>
  <cp:lastModifiedBy>Mateus Restier</cp:lastModifiedBy>
  <cp:revision>9</cp:revision>
  <dcterms:created xsi:type="dcterms:W3CDTF">2025-02-14T16:13:50Z</dcterms:created>
  <dcterms:modified xsi:type="dcterms:W3CDTF">2025-02-15T12:03:53Z</dcterms:modified>
</cp:coreProperties>
</file>