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IBM Plex Sans Medium" panose="020B0603050203000203" pitchFamily="34" charset="0"/>
      <p:regular r:id="rId11"/>
    </p:embeddedFont>
    <p:embeddedFont>
      <p:font typeface="Roboto" panose="02000000000000000000" pitchFamily="2" charset="0"/>
      <p:regular r:id="rId12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564" autoAdjust="0"/>
  </p:normalViewPr>
  <p:slideViewPr>
    <p:cSldViewPr snapToGrid="0" snapToObjects="1">
      <p:cViewPr varScale="1">
        <p:scale>
          <a:sx n="67" d="100"/>
          <a:sy n="67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4819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3050143"/>
            <a:ext cx="7415927" cy="39315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8350"/>
              </a:lnSpc>
              <a:buNone/>
            </a:pPr>
            <a:r>
              <a:rPr lang="en-US" sz="4000" dirty="0">
                <a:solidFill>
                  <a:srgbClr val="F3F3F2"/>
                </a:solidFill>
                <a:latin typeface="Arial" panose="020B0604020202020204" pitchFamily="34" charset="0"/>
                <a:ea typeface="IBM Plex Sans Medium" pitchFamily="34" charset="-122"/>
                <a:cs typeface="Arial" panose="020B0604020202020204" pitchFamily="34" charset="0"/>
              </a:rPr>
              <a:t>Algoritmos Genéticos</a:t>
            </a:r>
          </a:p>
          <a:p>
            <a:pPr marL="0" indent="0" algn="ctr">
              <a:lnSpc>
                <a:spcPts val="8350"/>
              </a:lnSpc>
              <a:buNone/>
            </a:pPr>
            <a:endParaRPr lang="en-US" sz="4000" dirty="0">
              <a:solidFill>
                <a:srgbClr val="F3F3F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ts val="8350"/>
              </a:lnSpc>
              <a:buNone/>
            </a:pPr>
            <a:endParaRPr lang="en-US" sz="4000" dirty="0">
              <a:solidFill>
                <a:srgbClr val="F3F3F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ts val="8350"/>
              </a:lnSpc>
              <a:buNone/>
            </a:pPr>
            <a:r>
              <a:rPr lang="en-US" sz="2000" dirty="0">
                <a:solidFill>
                  <a:srgbClr val="F3F3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Aluno: Mateus Sales de Oliveira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47ABC41-512C-B6C2-08BB-549132145E43}"/>
              </a:ext>
            </a:extLst>
          </p:cNvPr>
          <p:cNvSpPr/>
          <p:nvPr/>
        </p:nvSpPr>
        <p:spPr>
          <a:xfrm>
            <a:off x="12367870" y="7164592"/>
            <a:ext cx="2151529" cy="946673"/>
          </a:xfrm>
          <a:prstGeom prst="rect">
            <a:avLst/>
          </a:prstGeom>
          <a:solidFill>
            <a:srgbClr val="292C32"/>
          </a:solidFill>
          <a:ln>
            <a:solidFill>
              <a:srgbClr val="292C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10697" y="636984"/>
            <a:ext cx="5904190" cy="723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700"/>
              </a:lnSpc>
              <a:buNone/>
            </a:pPr>
            <a:r>
              <a:rPr lang="en-US" sz="4000" dirty="0">
                <a:solidFill>
                  <a:srgbClr val="F3F3F2"/>
                </a:solidFill>
                <a:latin typeface="Arial" panose="020B0604020202020204" pitchFamily="34" charset="0"/>
                <a:ea typeface="IBM Plex Sans Medium" pitchFamily="34" charset="-122"/>
                <a:cs typeface="Arial" panose="020B0604020202020204" pitchFamily="34" charset="0"/>
              </a:rPr>
              <a:t>Inspiração da Biologia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810697" y="1939885"/>
            <a:ext cx="2895719" cy="3619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dirty="0">
                <a:solidFill>
                  <a:srgbClr val="F3F3F2"/>
                </a:solidFill>
                <a:latin typeface="Arial" panose="020B0604020202020204" pitchFamily="34" charset="0"/>
                <a:ea typeface="IBM Plex Sans Medium" pitchFamily="34" charset="-122"/>
                <a:cs typeface="Arial" panose="020B0604020202020204" pitchFamily="34" charset="0"/>
              </a:rPr>
              <a:t>Conceitos Biológicos</a:t>
            </a:r>
            <a:endParaRPr lang="en-US" sz="2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810697" y="2533412"/>
            <a:ext cx="6221968" cy="7412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Os algoritmos genéticos são inspirados em princípios biológicos fundamentais, como a genética e a evolução.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1181219" y="3523654"/>
            <a:ext cx="5851446" cy="7412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Cromossomos: Estruturas que carregam informações genéticas.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1181219" y="4305419"/>
            <a:ext cx="5851446" cy="7412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Genes: Segmentos de DNA que codificam características específicas.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1181219" y="5127665"/>
            <a:ext cx="5851446" cy="3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Alelos: Formas alternativas de um gene.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1181219" y="5579269"/>
            <a:ext cx="5851446" cy="7412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Seleção Natural: Processo que favorece indivíduos mais aptos.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1181219" y="6401514"/>
            <a:ext cx="5851446" cy="11119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Sobrevivência do Mais Apto: Indivíduos com características vantajosas têm maior probabilidade de sobreviver e se reproduzir.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605355" y="1939885"/>
            <a:ext cx="4324112" cy="3619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dirty="0">
                <a:solidFill>
                  <a:srgbClr val="F3F3F2"/>
                </a:solidFill>
                <a:latin typeface="Arial" panose="020B0604020202020204" pitchFamily="34" charset="0"/>
                <a:ea typeface="IBM Plex Sans Medium" pitchFamily="34" charset="-122"/>
                <a:cs typeface="Arial" panose="020B0604020202020204" pitchFamily="34" charset="0"/>
              </a:rPr>
              <a:t>Analogias</a:t>
            </a:r>
            <a:r>
              <a:rPr lang="en-US" sz="2000" dirty="0">
                <a:solidFill>
                  <a:srgbClr val="F3F3F2"/>
                </a:solidFill>
                <a:latin typeface="Arial" panose="020B0604020202020204" pitchFamily="34" charset="0"/>
                <a:ea typeface="IBM Plex Sans Medium" pitchFamily="34" charset="-122"/>
                <a:cs typeface="Arial" panose="020B0604020202020204" pitchFamily="34" charset="0"/>
              </a:rPr>
              <a:t> no Algoritmo Genético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7605355" y="2533412"/>
            <a:ext cx="6221968" cy="7412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Os conceitos biológicos encontram correspondências precisas no algoritmo genético.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975878" y="3483173"/>
            <a:ext cx="5851446" cy="7412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Indivíduos: Representam soluções potenciais para um problema.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7975878" y="4305419"/>
            <a:ext cx="5851446" cy="7412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Função de Aptidão: Avalia a qualidade de cada solução, similar à adaptação na natureza.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7975878" y="5127665"/>
            <a:ext cx="5851446" cy="7412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Seleção: Processo de escolher indivíduos para reprodução, imitando a seleção natural.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7975878" y="5949910"/>
            <a:ext cx="5851446" cy="11119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Adaptação: O algoritmo genético melhora as soluções ao longo das gerações, buscando a melhor solução, como na evolução.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0ED505C-0579-6CB1-4C9F-F9BBB2382BA1}"/>
              </a:ext>
            </a:extLst>
          </p:cNvPr>
          <p:cNvSpPr/>
          <p:nvPr/>
        </p:nvSpPr>
        <p:spPr>
          <a:xfrm>
            <a:off x="12367870" y="7164592"/>
            <a:ext cx="2151529" cy="946673"/>
          </a:xfrm>
          <a:prstGeom prst="rect">
            <a:avLst/>
          </a:prstGeom>
          <a:solidFill>
            <a:srgbClr val="292C32"/>
          </a:solidFill>
          <a:ln>
            <a:solidFill>
              <a:srgbClr val="292C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795695"/>
            <a:ext cx="9545955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000" dirty="0">
                <a:solidFill>
                  <a:srgbClr val="F3F3F2"/>
                </a:solidFill>
                <a:latin typeface="Arial" panose="020B0604020202020204" pitchFamily="34" charset="0"/>
                <a:ea typeface="IBM Plex Sans Medium" pitchFamily="34" charset="-122"/>
                <a:cs typeface="Arial" panose="020B0604020202020204" pitchFamily="34" charset="0"/>
              </a:rPr>
              <a:t>A Metáfora do Algoritmo Genético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864037" y="2184321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F3F3F2"/>
                </a:solidFill>
                <a:latin typeface="Arial" panose="020B0604020202020204" pitchFamily="34" charset="0"/>
                <a:ea typeface="IBM Plex Sans Medium" pitchFamily="34" charset="-122"/>
                <a:cs typeface="Arial" panose="020B0604020202020204" pitchFamily="34" charset="0"/>
              </a:rPr>
              <a:t>Conceitos Biológicos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864037" y="2816900"/>
            <a:ext cx="615005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Indivíduos representam organismos, cada um com um conjunto único de genes que determinam suas características.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864037" y="4224218"/>
            <a:ext cx="615005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A aptidão de um indivíduo é medida pela sua capacidade de sobreviver e se reproduzir em um ambiente específico.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864037" y="5631537"/>
            <a:ext cx="615005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A evolução ocorre através de processos como a seleção natural e a adaptação, que levam a mudanças graduais nas populações ao longo do tempo.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623929" y="2184321"/>
            <a:ext cx="3738563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F3F3F2"/>
                </a:solidFill>
                <a:latin typeface="Arial" panose="020B0604020202020204" pitchFamily="34" charset="0"/>
                <a:ea typeface="IBM Plex Sans Medium" pitchFamily="34" charset="-122"/>
                <a:cs typeface="Arial" panose="020B0604020202020204" pitchFamily="34" charset="0"/>
              </a:rPr>
              <a:t>Analogias Computacionais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623929" y="2816900"/>
            <a:ext cx="615005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Em algoritmos genéticos, indivíduos são representados como soluções potenciais para um problema, codificadas como genótipos.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623929" y="4224218"/>
            <a:ext cx="615005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A função de aptidão avalia a qualidade de cada solução, determinando sua probabilidade de ser escolhida para reprodução.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623929" y="5631537"/>
            <a:ext cx="6150054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A evolução no algoritmo genético ocorre através de processos de seleção, cruzamento e mutação, gerando novas soluções e melhorando gradualmente a população.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0FD4468-3577-7AA7-5560-59DC94954395}"/>
              </a:ext>
            </a:extLst>
          </p:cNvPr>
          <p:cNvSpPr/>
          <p:nvPr/>
        </p:nvSpPr>
        <p:spPr>
          <a:xfrm>
            <a:off x="12367870" y="7164592"/>
            <a:ext cx="2151529" cy="946673"/>
          </a:xfrm>
          <a:prstGeom prst="rect">
            <a:avLst/>
          </a:prstGeom>
          <a:solidFill>
            <a:srgbClr val="292C32"/>
          </a:solidFill>
          <a:ln>
            <a:solidFill>
              <a:srgbClr val="292C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3178" y="521137"/>
            <a:ext cx="7375922" cy="5920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650"/>
              </a:lnSpc>
              <a:buNone/>
            </a:pPr>
            <a:r>
              <a:rPr lang="en-US" sz="3700" dirty="0">
                <a:solidFill>
                  <a:srgbClr val="F3F3F2"/>
                </a:solidFill>
                <a:latin typeface="Arial" panose="020B0604020202020204" pitchFamily="34" charset="0"/>
                <a:ea typeface="IBM Plex Sans Medium" pitchFamily="34" charset="-122"/>
                <a:cs typeface="Arial" panose="020B0604020202020204" pitchFamily="34" charset="0"/>
              </a:rPr>
              <a:t>O Processo do Algoritmo Genético</a:t>
            </a:r>
            <a:endParaRPr lang="en-US" sz="3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935950" y="1492210"/>
            <a:ext cx="22860" cy="6217325"/>
          </a:xfrm>
          <a:prstGeom prst="roundRect">
            <a:avLst>
              <a:gd name="adj" fmla="val 124350"/>
            </a:avLst>
          </a:prstGeom>
          <a:solidFill>
            <a:srgbClr val="61646A"/>
          </a:solidFill>
          <a:ln/>
        </p:spPr>
      </p:sp>
      <p:sp>
        <p:nvSpPr>
          <p:cNvPr id="4" name="Shape 2"/>
          <p:cNvSpPr/>
          <p:nvPr/>
        </p:nvSpPr>
        <p:spPr>
          <a:xfrm>
            <a:off x="1137702" y="1907024"/>
            <a:ext cx="663178" cy="22860"/>
          </a:xfrm>
          <a:prstGeom prst="roundRect">
            <a:avLst>
              <a:gd name="adj" fmla="val 124350"/>
            </a:avLst>
          </a:prstGeom>
          <a:solidFill>
            <a:srgbClr val="61646A"/>
          </a:solidFill>
          <a:ln/>
        </p:spPr>
      </p:sp>
      <p:sp>
        <p:nvSpPr>
          <p:cNvPr id="5" name="Shape 3"/>
          <p:cNvSpPr/>
          <p:nvPr/>
        </p:nvSpPr>
        <p:spPr>
          <a:xfrm>
            <a:off x="734199" y="1705332"/>
            <a:ext cx="426363" cy="426363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</p:sp>
      <p:sp>
        <p:nvSpPr>
          <p:cNvPr id="6" name="Text 4"/>
          <p:cNvSpPr/>
          <p:nvPr/>
        </p:nvSpPr>
        <p:spPr>
          <a:xfrm>
            <a:off x="862072" y="1776293"/>
            <a:ext cx="170617" cy="2843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Arial" panose="020B0604020202020204" pitchFamily="34" charset="0"/>
                <a:ea typeface="IBM Plex Sans Medium" pitchFamily="34" charset="-122"/>
                <a:cs typeface="Arial" panose="020B0604020202020204" pitchFamily="34" charset="0"/>
              </a:rPr>
              <a:t>1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1989653" y="1681639"/>
            <a:ext cx="2368748" cy="2961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100" dirty="0">
                <a:solidFill>
                  <a:srgbClr val="D4D4D1"/>
                </a:solidFill>
                <a:latin typeface="Arial" panose="020B0604020202020204" pitchFamily="34" charset="0"/>
                <a:ea typeface="IBM Plex Sans Medium" pitchFamily="34" charset="-122"/>
                <a:cs typeface="Arial" panose="020B0604020202020204" pitchFamily="34" charset="0"/>
              </a:rPr>
              <a:t>Inicialização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1989653" y="2091452"/>
            <a:ext cx="11977568" cy="303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Criação de uma população inicial aleatória de indivíduos.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1137702" y="3188375"/>
            <a:ext cx="663178" cy="22860"/>
          </a:xfrm>
          <a:prstGeom prst="roundRect">
            <a:avLst>
              <a:gd name="adj" fmla="val 124350"/>
            </a:avLst>
          </a:prstGeom>
          <a:solidFill>
            <a:srgbClr val="61646A"/>
          </a:solidFill>
          <a:ln/>
        </p:spPr>
      </p:sp>
      <p:sp>
        <p:nvSpPr>
          <p:cNvPr id="10" name="Shape 8"/>
          <p:cNvSpPr/>
          <p:nvPr/>
        </p:nvSpPr>
        <p:spPr>
          <a:xfrm>
            <a:off x="734199" y="2986683"/>
            <a:ext cx="426363" cy="426363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</p:sp>
      <p:sp>
        <p:nvSpPr>
          <p:cNvPr id="11" name="Text 9"/>
          <p:cNvSpPr/>
          <p:nvPr/>
        </p:nvSpPr>
        <p:spPr>
          <a:xfrm>
            <a:off x="862072" y="3057644"/>
            <a:ext cx="170617" cy="2843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Arial" panose="020B0604020202020204" pitchFamily="34" charset="0"/>
                <a:ea typeface="IBM Plex Sans Medium" pitchFamily="34" charset="-122"/>
                <a:cs typeface="Arial" panose="020B0604020202020204" pitchFamily="34" charset="0"/>
              </a:rPr>
              <a:t>2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1989653" y="2962989"/>
            <a:ext cx="2368748" cy="2961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IBM Plex Sans Medium" pitchFamily="34" charset="-122"/>
                <a:cs typeface="Arial" panose="020B0604020202020204" pitchFamily="34" charset="0"/>
              </a:rPr>
              <a:t>Avaliação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1989653" y="3372803"/>
            <a:ext cx="11977568" cy="303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Cálculo da aptidão de cada indivíduo, medindo sua qualidade.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hape 12"/>
          <p:cNvSpPr/>
          <p:nvPr/>
        </p:nvSpPr>
        <p:spPr>
          <a:xfrm>
            <a:off x="1137702" y="4469725"/>
            <a:ext cx="663178" cy="22860"/>
          </a:xfrm>
          <a:prstGeom prst="roundRect">
            <a:avLst>
              <a:gd name="adj" fmla="val 124350"/>
            </a:avLst>
          </a:prstGeom>
          <a:solidFill>
            <a:srgbClr val="61646A"/>
          </a:solidFill>
          <a:ln/>
        </p:spPr>
      </p:sp>
      <p:sp>
        <p:nvSpPr>
          <p:cNvPr id="15" name="Shape 13"/>
          <p:cNvSpPr/>
          <p:nvPr/>
        </p:nvSpPr>
        <p:spPr>
          <a:xfrm>
            <a:off x="734199" y="4268033"/>
            <a:ext cx="426363" cy="426363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</p:sp>
      <p:sp>
        <p:nvSpPr>
          <p:cNvPr id="16" name="Text 14"/>
          <p:cNvSpPr/>
          <p:nvPr/>
        </p:nvSpPr>
        <p:spPr>
          <a:xfrm>
            <a:off x="862072" y="4338995"/>
            <a:ext cx="170617" cy="2843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Arial" panose="020B0604020202020204" pitchFamily="34" charset="0"/>
                <a:ea typeface="IBM Plex Sans Medium" pitchFamily="34" charset="-122"/>
                <a:cs typeface="Arial" panose="020B0604020202020204" pitchFamily="34" charset="0"/>
              </a:rPr>
              <a:t>3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1989653" y="4244340"/>
            <a:ext cx="2368748" cy="2961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IBM Plex Sans Medium" pitchFamily="34" charset="-122"/>
                <a:cs typeface="Arial" panose="020B0604020202020204" pitchFamily="34" charset="0"/>
              </a:rPr>
              <a:t>Seleção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1989653" y="4654153"/>
            <a:ext cx="11977568" cy="303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Escolha de indivíduos para reprodução com base na aptidão.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hape 17"/>
          <p:cNvSpPr/>
          <p:nvPr/>
        </p:nvSpPr>
        <p:spPr>
          <a:xfrm>
            <a:off x="1137702" y="5751076"/>
            <a:ext cx="663178" cy="22860"/>
          </a:xfrm>
          <a:prstGeom prst="roundRect">
            <a:avLst>
              <a:gd name="adj" fmla="val 124350"/>
            </a:avLst>
          </a:prstGeom>
          <a:solidFill>
            <a:srgbClr val="61646A"/>
          </a:solidFill>
          <a:ln/>
        </p:spPr>
      </p:sp>
      <p:sp>
        <p:nvSpPr>
          <p:cNvPr id="20" name="Shape 18"/>
          <p:cNvSpPr/>
          <p:nvPr/>
        </p:nvSpPr>
        <p:spPr>
          <a:xfrm>
            <a:off x="734199" y="5549384"/>
            <a:ext cx="426363" cy="426363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</p:sp>
      <p:sp>
        <p:nvSpPr>
          <p:cNvPr id="21" name="Text 19"/>
          <p:cNvSpPr/>
          <p:nvPr/>
        </p:nvSpPr>
        <p:spPr>
          <a:xfrm>
            <a:off x="862072" y="5620345"/>
            <a:ext cx="170617" cy="2843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Arial" panose="020B0604020202020204" pitchFamily="34" charset="0"/>
                <a:ea typeface="IBM Plex Sans Medium" pitchFamily="34" charset="-122"/>
                <a:cs typeface="Arial" panose="020B0604020202020204" pitchFamily="34" charset="0"/>
              </a:rPr>
              <a:t>4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 20"/>
          <p:cNvSpPr/>
          <p:nvPr/>
        </p:nvSpPr>
        <p:spPr>
          <a:xfrm>
            <a:off x="1989653" y="5525691"/>
            <a:ext cx="2368748" cy="2961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IBM Plex Sans Medium" pitchFamily="34" charset="-122"/>
                <a:cs typeface="Arial" panose="020B0604020202020204" pitchFamily="34" charset="0"/>
              </a:rPr>
              <a:t>Reprodução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21"/>
          <p:cNvSpPr/>
          <p:nvPr/>
        </p:nvSpPr>
        <p:spPr>
          <a:xfrm>
            <a:off x="1989653" y="5935504"/>
            <a:ext cx="11977568" cy="303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Criação de novos indivíduos através de cruzamento e mutação.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Shape 22"/>
          <p:cNvSpPr/>
          <p:nvPr/>
        </p:nvSpPr>
        <p:spPr>
          <a:xfrm>
            <a:off x="1137702" y="7032427"/>
            <a:ext cx="663178" cy="22860"/>
          </a:xfrm>
          <a:prstGeom prst="roundRect">
            <a:avLst>
              <a:gd name="adj" fmla="val 124350"/>
            </a:avLst>
          </a:prstGeom>
          <a:solidFill>
            <a:srgbClr val="61646A"/>
          </a:solidFill>
          <a:ln/>
        </p:spPr>
      </p:sp>
      <p:sp>
        <p:nvSpPr>
          <p:cNvPr id="25" name="Shape 23"/>
          <p:cNvSpPr/>
          <p:nvPr/>
        </p:nvSpPr>
        <p:spPr>
          <a:xfrm>
            <a:off x="734199" y="6830735"/>
            <a:ext cx="426363" cy="426363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</p:sp>
      <p:sp>
        <p:nvSpPr>
          <p:cNvPr id="26" name="Text 24"/>
          <p:cNvSpPr/>
          <p:nvPr/>
        </p:nvSpPr>
        <p:spPr>
          <a:xfrm>
            <a:off x="862072" y="6901696"/>
            <a:ext cx="170617" cy="2843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Arial" panose="020B0604020202020204" pitchFamily="34" charset="0"/>
                <a:ea typeface="IBM Plex Sans Medium" pitchFamily="34" charset="-122"/>
                <a:cs typeface="Arial" panose="020B0604020202020204" pitchFamily="34" charset="0"/>
              </a:rPr>
              <a:t>5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25"/>
          <p:cNvSpPr/>
          <p:nvPr/>
        </p:nvSpPr>
        <p:spPr>
          <a:xfrm>
            <a:off x="1989653" y="6807041"/>
            <a:ext cx="2368748" cy="2961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IBM Plex Sans Medium" pitchFamily="34" charset="-122"/>
                <a:cs typeface="Arial" panose="020B0604020202020204" pitchFamily="34" charset="0"/>
              </a:rPr>
              <a:t>Substituição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 26"/>
          <p:cNvSpPr/>
          <p:nvPr/>
        </p:nvSpPr>
        <p:spPr>
          <a:xfrm>
            <a:off x="1989653" y="7216854"/>
            <a:ext cx="11977568" cy="303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Atualização da população com a nova geração de indivíduos.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F8395D34-372D-DFBE-EAA7-0F4157042A51}"/>
              </a:ext>
            </a:extLst>
          </p:cNvPr>
          <p:cNvSpPr/>
          <p:nvPr/>
        </p:nvSpPr>
        <p:spPr>
          <a:xfrm>
            <a:off x="12367870" y="7164592"/>
            <a:ext cx="2151529" cy="946673"/>
          </a:xfrm>
          <a:prstGeom prst="rect">
            <a:avLst/>
          </a:prstGeom>
          <a:solidFill>
            <a:srgbClr val="292C32"/>
          </a:solidFill>
          <a:ln>
            <a:solidFill>
              <a:srgbClr val="292C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9383" y="1081088"/>
            <a:ext cx="12163782" cy="695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000" dirty="0">
                <a:solidFill>
                  <a:srgbClr val="F3F3F2"/>
                </a:solidFill>
                <a:latin typeface="Arial" panose="020B0604020202020204" pitchFamily="34" charset="0"/>
                <a:ea typeface="IBM Plex Sans Medium" pitchFamily="34" charset="-122"/>
                <a:cs typeface="Arial" panose="020B0604020202020204" pitchFamily="34" charset="0"/>
              </a:rPr>
              <a:t>Componentes Essenciais do Algoritmo Genético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79383" y="2222302"/>
            <a:ext cx="4208740" cy="2707958"/>
          </a:xfrm>
          <a:prstGeom prst="roundRect">
            <a:avLst>
              <a:gd name="adj" fmla="val 1234"/>
            </a:avLst>
          </a:prstGeom>
          <a:solidFill>
            <a:srgbClr val="484B51"/>
          </a:solidFill>
          <a:ln/>
        </p:spPr>
      </p:sp>
      <p:sp>
        <p:nvSpPr>
          <p:cNvPr id="4" name="Text 2"/>
          <p:cNvSpPr/>
          <p:nvPr/>
        </p:nvSpPr>
        <p:spPr>
          <a:xfrm>
            <a:off x="1002030" y="2444948"/>
            <a:ext cx="2783800" cy="3479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D4D4D1"/>
                </a:solidFill>
                <a:latin typeface="Arial" panose="020B0604020202020204" pitchFamily="34" charset="0"/>
                <a:ea typeface="IBM Plex Sans Medium" pitchFamily="34" charset="-122"/>
                <a:cs typeface="Arial" panose="020B0604020202020204" pitchFamily="34" charset="0"/>
              </a:rPr>
              <a:t>População</a:t>
            </a:r>
            <a:endParaRPr lang="en-US" sz="2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1002030" y="2926437"/>
            <a:ext cx="3763447" cy="14249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Um conjunto diversificado de soluções potenciais para o problema, cada uma representada por um genótipo.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hape 4"/>
          <p:cNvSpPr/>
          <p:nvPr/>
        </p:nvSpPr>
        <p:spPr>
          <a:xfrm>
            <a:off x="5210770" y="2222302"/>
            <a:ext cx="4208740" cy="2707958"/>
          </a:xfrm>
          <a:prstGeom prst="roundRect">
            <a:avLst>
              <a:gd name="adj" fmla="val 1234"/>
            </a:avLst>
          </a:prstGeom>
          <a:solidFill>
            <a:srgbClr val="484B51"/>
          </a:solidFill>
          <a:ln/>
        </p:spPr>
      </p:sp>
      <p:sp>
        <p:nvSpPr>
          <p:cNvPr id="7" name="Text 5"/>
          <p:cNvSpPr/>
          <p:nvPr/>
        </p:nvSpPr>
        <p:spPr>
          <a:xfrm>
            <a:off x="5433417" y="2444948"/>
            <a:ext cx="2783800" cy="3479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D4D4D1"/>
                </a:solidFill>
                <a:latin typeface="Arial" panose="020B0604020202020204" pitchFamily="34" charset="0"/>
                <a:ea typeface="IBM Plex Sans Medium" pitchFamily="34" charset="-122"/>
                <a:cs typeface="Arial" panose="020B0604020202020204" pitchFamily="34" charset="0"/>
              </a:rPr>
              <a:t>Cruzamento</a:t>
            </a:r>
            <a:endParaRPr lang="en-US" sz="2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5433417" y="2926437"/>
            <a:ext cx="3763447" cy="14249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Combinação de material genético de dois pais para criar novos indivíduos, explorando diferentes combinações genéticas.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9642158" y="2222302"/>
            <a:ext cx="4208740" cy="2707958"/>
          </a:xfrm>
          <a:prstGeom prst="roundRect">
            <a:avLst>
              <a:gd name="adj" fmla="val 1234"/>
            </a:avLst>
          </a:prstGeom>
          <a:solidFill>
            <a:srgbClr val="484B51"/>
          </a:solidFill>
          <a:ln/>
        </p:spPr>
      </p:sp>
      <p:sp>
        <p:nvSpPr>
          <p:cNvPr id="10" name="Text 8"/>
          <p:cNvSpPr/>
          <p:nvPr/>
        </p:nvSpPr>
        <p:spPr>
          <a:xfrm>
            <a:off x="9864804" y="2444948"/>
            <a:ext cx="2783800" cy="3479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D4D4D1"/>
                </a:solidFill>
                <a:latin typeface="Arial" panose="020B0604020202020204" pitchFamily="34" charset="0"/>
                <a:ea typeface="IBM Plex Sans Medium" pitchFamily="34" charset="-122"/>
                <a:cs typeface="Arial" panose="020B0604020202020204" pitchFamily="34" charset="0"/>
              </a:rPr>
              <a:t>Mutação</a:t>
            </a:r>
            <a:endParaRPr lang="en-US" sz="2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9864923" y="2792849"/>
            <a:ext cx="3763447" cy="1781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Introdução de alterações aleatórias nos genes de um indivíduo, adicionando diversidade genética e explorando novos espaços de soluções.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hape 10"/>
          <p:cNvSpPr/>
          <p:nvPr/>
        </p:nvSpPr>
        <p:spPr>
          <a:xfrm>
            <a:off x="779383" y="5152906"/>
            <a:ext cx="6424493" cy="1995488"/>
          </a:xfrm>
          <a:prstGeom prst="roundRect">
            <a:avLst>
              <a:gd name="adj" fmla="val 1674"/>
            </a:avLst>
          </a:prstGeom>
          <a:solidFill>
            <a:srgbClr val="484B51"/>
          </a:solidFill>
          <a:ln/>
        </p:spPr>
      </p:sp>
      <p:sp>
        <p:nvSpPr>
          <p:cNvPr id="13" name="Text 11"/>
          <p:cNvSpPr/>
          <p:nvPr/>
        </p:nvSpPr>
        <p:spPr>
          <a:xfrm>
            <a:off x="1002030" y="5375553"/>
            <a:ext cx="2783800" cy="3479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D4D4D1"/>
                </a:solidFill>
                <a:latin typeface="Arial" panose="020B0604020202020204" pitchFamily="34" charset="0"/>
                <a:ea typeface="IBM Plex Sans Medium" pitchFamily="34" charset="-122"/>
                <a:cs typeface="Arial" panose="020B0604020202020204" pitchFamily="34" charset="0"/>
              </a:rPr>
              <a:t>Seleção</a:t>
            </a:r>
            <a:endParaRPr lang="en-US" sz="2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1002030" y="5857042"/>
            <a:ext cx="5979200" cy="10687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Processo de escolher indivíduos para reprodução com base em sua aptidão, garantindo que indivíduos mais aptos contribuam mais para a próxima geração.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hape 13"/>
          <p:cNvSpPr/>
          <p:nvPr/>
        </p:nvSpPr>
        <p:spPr>
          <a:xfrm>
            <a:off x="7426523" y="5152906"/>
            <a:ext cx="6424493" cy="1995488"/>
          </a:xfrm>
          <a:prstGeom prst="roundRect">
            <a:avLst>
              <a:gd name="adj" fmla="val 1674"/>
            </a:avLst>
          </a:prstGeom>
          <a:solidFill>
            <a:srgbClr val="484B51"/>
          </a:solidFill>
          <a:ln/>
        </p:spPr>
      </p:sp>
      <p:sp>
        <p:nvSpPr>
          <p:cNvPr id="16" name="Text 14"/>
          <p:cNvSpPr/>
          <p:nvPr/>
        </p:nvSpPr>
        <p:spPr>
          <a:xfrm>
            <a:off x="7649170" y="5375553"/>
            <a:ext cx="2783800" cy="3479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D4D4D1"/>
                </a:solidFill>
                <a:latin typeface="Arial" panose="020B0604020202020204" pitchFamily="34" charset="0"/>
                <a:ea typeface="IBM Plex Sans Medium" pitchFamily="34" charset="-122"/>
                <a:cs typeface="Arial" panose="020B0604020202020204" pitchFamily="34" charset="0"/>
              </a:rPr>
              <a:t>Função</a:t>
            </a:r>
            <a:r>
              <a:rPr lang="en-US" sz="21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 de Aptidão</a:t>
            </a:r>
            <a:endParaRPr lang="en-US" sz="2150" dirty="0"/>
          </a:p>
        </p:txBody>
      </p:sp>
      <p:sp>
        <p:nvSpPr>
          <p:cNvPr id="17" name="Text 15"/>
          <p:cNvSpPr/>
          <p:nvPr/>
        </p:nvSpPr>
        <p:spPr>
          <a:xfrm>
            <a:off x="7649170" y="5857042"/>
            <a:ext cx="5979200" cy="10687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Uma função que avalia a qualidade de cada solução, determinando sua probabilidade de ser selecionada para reprodução.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2274584-77BE-7823-1872-5D44D091D224}"/>
              </a:ext>
            </a:extLst>
          </p:cNvPr>
          <p:cNvSpPr/>
          <p:nvPr/>
        </p:nvSpPr>
        <p:spPr>
          <a:xfrm>
            <a:off x="12367870" y="7164592"/>
            <a:ext cx="2151529" cy="946673"/>
          </a:xfrm>
          <a:prstGeom prst="rect">
            <a:avLst/>
          </a:prstGeom>
          <a:solidFill>
            <a:srgbClr val="292C32"/>
          </a:solidFill>
          <a:ln>
            <a:solidFill>
              <a:srgbClr val="292C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2095" y="447556"/>
            <a:ext cx="6213157" cy="5079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950"/>
              </a:lnSpc>
              <a:buNone/>
            </a:pPr>
            <a:r>
              <a:rPr lang="en-US" sz="3150" dirty="0">
                <a:solidFill>
                  <a:srgbClr val="F3F3F2"/>
                </a:solidFill>
                <a:latin typeface="Arial" panose="020B0604020202020204" pitchFamily="34" charset="0"/>
                <a:ea typeface="IBM Plex Sans Medium" pitchFamily="34" charset="-122"/>
                <a:cs typeface="Arial" panose="020B0604020202020204" pitchFamily="34" charset="0"/>
              </a:rPr>
              <a:t>Heurísticas e Estratégias Comuns</a:t>
            </a:r>
            <a:endParaRPr lang="en-US" sz="3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95" y="1280517"/>
            <a:ext cx="812602" cy="130028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628418" y="1443038"/>
            <a:ext cx="2107406" cy="2538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IBM Plex Sans Medium" pitchFamily="34" charset="-122"/>
                <a:cs typeface="Arial" panose="020B0604020202020204" pitchFamily="34" charset="0"/>
              </a:rPr>
              <a:t>Representação Binária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1628418" y="1794391"/>
            <a:ext cx="12429887" cy="2600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Genes são frequentemente representados por sequências de bits, </a:t>
            </a:r>
          </a:p>
          <a:p>
            <a:pPr marL="0" indent="0" algn="l">
              <a:lnSpc>
                <a:spcPts val="20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simplificando as operações de cruzamento e mutação.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095" y="2580799"/>
            <a:ext cx="812602" cy="130028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628418" y="2743319"/>
            <a:ext cx="2158008" cy="2538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IBM Plex Sans Medium" pitchFamily="34" charset="-122"/>
                <a:cs typeface="Arial" panose="020B0604020202020204" pitchFamily="34" charset="0"/>
              </a:rPr>
              <a:t>Tamanho da População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1628418" y="3094673"/>
            <a:ext cx="12429887" cy="2600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A escolha do tamanho da população equilibra a exploração de novas soluções com a </a:t>
            </a:r>
          </a:p>
          <a:p>
            <a:pPr marL="0" indent="0" algn="l">
              <a:lnSpc>
                <a:spcPts val="20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exploração de soluções promissoras.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095" y="3881080"/>
            <a:ext cx="812602" cy="130028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628418" y="4043601"/>
            <a:ext cx="2031682" cy="2538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IBM Plex Sans Medium" pitchFamily="34" charset="-122"/>
                <a:cs typeface="Arial" panose="020B0604020202020204" pitchFamily="34" charset="0"/>
              </a:rPr>
              <a:t>Taxa de Cruzamento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1628418" y="4394954"/>
            <a:ext cx="12429887" cy="2600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Determina a frequência com que indivíduos se reproduzem, influenciando a taxa de mistura de material genético.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095" y="5181362"/>
            <a:ext cx="812602" cy="1300282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628418" y="5343882"/>
            <a:ext cx="2031682" cy="2538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IBM Plex Sans Medium" pitchFamily="34" charset="-122"/>
                <a:cs typeface="Arial" panose="020B0604020202020204" pitchFamily="34" charset="0"/>
              </a:rPr>
              <a:t>Taxa de Mutação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8"/>
          <p:cNvSpPr/>
          <p:nvPr/>
        </p:nvSpPr>
        <p:spPr>
          <a:xfrm>
            <a:off x="1628418" y="5695236"/>
            <a:ext cx="12429887" cy="2600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Define a probabilidade de alterações aleatórias nos genes, promovendo a diversidade </a:t>
            </a:r>
          </a:p>
          <a:p>
            <a:pPr marL="0" indent="0" algn="l">
              <a:lnSpc>
                <a:spcPts val="20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genética e explorando novas áreas do espaço de busca.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095" y="6481643"/>
            <a:ext cx="812602" cy="1300282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628418" y="6644164"/>
            <a:ext cx="2105620" cy="2538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IBM Plex Sans Medium" pitchFamily="34" charset="-122"/>
                <a:cs typeface="Arial" panose="020B0604020202020204" pitchFamily="34" charset="0"/>
              </a:rPr>
              <a:t>Estratégias de Seleção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10"/>
          <p:cNvSpPr/>
          <p:nvPr/>
        </p:nvSpPr>
        <p:spPr>
          <a:xfrm>
            <a:off x="1628418" y="6995517"/>
            <a:ext cx="12429887" cy="2600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Diversas estratégias como roleta, torneio e elitismo são utilizadas para </a:t>
            </a:r>
          </a:p>
          <a:p>
            <a:pPr marL="0" indent="0" algn="l">
              <a:lnSpc>
                <a:spcPts val="20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escolher indivíduos para reprodução com base na aptidão.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24DD5AA-FBA7-8BBC-92B0-0A1C81AB5EAF}"/>
              </a:ext>
            </a:extLst>
          </p:cNvPr>
          <p:cNvSpPr/>
          <p:nvPr/>
        </p:nvSpPr>
        <p:spPr>
          <a:xfrm>
            <a:off x="12367870" y="7164592"/>
            <a:ext cx="2151529" cy="946673"/>
          </a:xfrm>
          <a:prstGeom prst="rect">
            <a:avLst/>
          </a:prstGeom>
          <a:solidFill>
            <a:srgbClr val="292C32"/>
          </a:solidFill>
          <a:ln>
            <a:solidFill>
              <a:srgbClr val="292C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2095" y="1111687"/>
            <a:ext cx="3198614" cy="3998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3600" dirty="0">
                <a:solidFill>
                  <a:srgbClr val="F3F3F2"/>
                </a:solidFill>
                <a:latin typeface="Arial" panose="020B0604020202020204" pitchFamily="34" charset="0"/>
                <a:ea typeface="IBM Plex Sans Medium" pitchFamily="34" charset="-122"/>
                <a:cs typeface="Arial" panose="020B0604020202020204" pitchFamily="34" charset="0"/>
              </a:rPr>
              <a:t>A Estrutura do Código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743" y="1767364"/>
            <a:ext cx="953572" cy="73699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895487" y="2099310"/>
            <a:ext cx="95964" cy="2557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IBM Plex Sans Medium" pitchFamily="34" charset="-122"/>
                <a:cs typeface="Arial" panose="020B0604020202020204" pitchFamily="34" charset="0"/>
              </a:rPr>
              <a:t>1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4548188" y="1783675"/>
            <a:ext cx="1599248" cy="1997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IBM Plex Sans Medium" pitchFamily="34" charset="-122"/>
                <a:cs typeface="Arial" panose="020B0604020202020204" pitchFamily="34" charset="0"/>
              </a:rPr>
              <a:t>Modularidade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4548188" y="2051685"/>
            <a:ext cx="7740456" cy="5741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6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O código é estruturado em módulos distintos, cada um responsável por uma 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etapa específica do processo do algoritmo genético.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4452223" y="2516505"/>
            <a:ext cx="9574173" cy="7620"/>
          </a:xfrm>
          <a:prstGeom prst="roundRect">
            <a:avLst>
              <a:gd name="adj" fmla="val 251861"/>
            </a:avLst>
          </a:prstGeom>
          <a:solidFill>
            <a:srgbClr val="61646A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898" y="2536269"/>
            <a:ext cx="1907262" cy="73699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895487" y="2776895"/>
            <a:ext cx="95964" cy="2557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IBM Plex Sans Medium" pitchFamily="34" charset="-122"/>
                <a:cs typeface="Arial" panose="020B0604020202020204" pitchFamily="34" charset="0"/>
              </a:rPr>
              <a:t>2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5025033" y="2664143"/>
            <a:ext cx="1599248" cy="1997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IBM Plex Sans Medium" pitchFamily="34" charset="-122"/>
                <a:cs typeface="Arial" panose="020B0604020202020204" pitchFamily="34" charset="0"/>
              </a:rPr>
              <a:t>Inicialização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5025033" y="2940606"/>
            <a:ext cx="3126105" cy="2047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Criação da população inicial com indivíduos aleatórios.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hape 8"/>
          <p:cNvSpPr/>
          <p:nvPr/>
        </p:nvSpPr>
        <p:spPr>
          <a:xfrm>
            <a:off x="4929068" y="3285411"/>
            <a:ext cx="9097328" cy="7620"/>
          </a:xfrm>
          <a:prstGeom prst="roundRect">
            <a:avLst>
              <a:gd name="adj" fmla="val 251861"/>
            </a:avLst>
          </a:prstGeom>
          <a:solidFill>
            <a:srgbClr val="61646A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3052" y="3305175"/>
            <a:ext cx="2860953" cy="736997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890689" y="3545800"/>
            <a:ext cx="105560" cy="2557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IBM Plex Sans Medium" pitchFamily="34" charset="-122"/>
                <a:cs typeface="Arial" panose="020B0604020202020204" pitchFamily="34" charset="0"/>
              </a:rPr>
              <a:t>3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10"/>
          <p:cNvSpPr/>
          <p:nvPr/>
        </p:nvSpPr>
        <p:spPr>
          <a:xfrm>
            <a:off x="5501878" y="3433048"/>
            <a:ext cx="1599248" cy="1997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IBM Plex Sans Medium" pitchFamily="34" charset="-122"/>
                <a:cs typeface="Arial" panose="020B0604020202020204" pitchFamily="34" charset="0"/>
              </a:rPr>
              <a:t>Avaliação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11"/>
          <p:cNvSpPr/>
          <p:nvPr/>
        </p:nvSpPr>
        <p:spPr>
          <a:xfrm>
            <a:off x="5501878" y="3709511"/>
            <a:ext cx="2919770" cy="2047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Cálculo da aptidão de cada indivíduo na população.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hape 12"/>
          <p:cNvSpPr/>
          <p:nvPr/>
        </p:nvSpPr>
        <p:spPr>
          <a:xfrm>
            <a:off x="5405914" y="4054316"/>
            <a:ext cx="8620482" cy="7620"/>
          </a:xfrm>
          <a:prstGeom prst="roundRect">
            <a:avLst>
              <a:gd name="adj" fmla="val 251861"/>
            </a:avLst>
          </a:prstGeom>
          <a:solidFill>
            <a:srgbClr val="61646A"/>
          </a:solidFill>
          <a:ln/>
        </p:spPr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6207" y="4074081"/>
            <a:ext cx="3814643" cy="736997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895487" y="4314706"/>
            <a:ext cx="95964" cy="2557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IBM Plex Sans Medium" pitchFamily="34" charset="-122"/>
                <a:cs typeface="Arial" panose="020B0604020202020204" pitchFamily="34" charset="0"/>
              </a:rPr>
              <a:t>4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14"/>
          <p:cNvSpPr/>
          <p:nvPr/>
        </p:nvSpPr>
        <p:spPr>
          <a:xfrm>
            <a:off x="5978723" y="4201954"/>
            <a:ext cx="1599248" cy="1997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IBM Plex Sans Medium" pitchFamily="34" charset="-122"/>
                <a:cs typeface="Arial" panose="020B0604020202020204" pitchFamily="34" charset="0"/>
              </a:rPr>
              <a:t>Seleção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15"/>
          <p:cNvSpPr/>
          <p:nvPr/>
        </p:nvSpPr>
        <p:spPr>
          <a:xfrm>
            <a:off x="5978723" y="4478417"/>
            <a:ext cx="3454241" cy="2047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Seleção de indivíduos para reprodução com base na aptidão.</a:t>
            </a:r>
            <a:endParaRPr lang="en-US" sz="2000" dirty="0"/>
          </a:p>
        </p:txBody>
      </p:sp>
      <p:sp>
        <p:nvSpPr>
          <p:cNvPr id="22" name="Shape 16"/>
          <p:cNvSpPr/>
          <p:nvPr/>
        </p:nvSpPr>
        <p:spPr>
          <a:xfrm>
            <a:off x="5882759" y="4823222"/>
            <a:ext cx="8143637" cy="7620"/>
          </a:xfrm>
          <a:prstGeom prst="roundRect">
            <a:avLst>
              <a:gd name="adj" fmla="val 251861"/>
            </a:avLst>
          </a:prstGeom>
          <a:solidFill>
            <a:srgbClr val="61646A"/>
          </a:solidFill>
          <a:ln/>
        </p:spPr>
      </p:sp>
      <p:pic>
        <p:nvPicPr>
          <p:cNvPr id="2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9362" y="4842986"/>
            <a:ext cx="4768334" cy="736997"/>
          </a:xfrm>
          <a:prstGeom prst="rect">
            <a:avLst/>
          </a:prstGeom>
        </p:spPr>
      </p:pic>
      <p:sp>
        <p:nvSpPr>
          <p:cNvPr id="24" name="Text 17"/>
          <p:cNvSpPr/>
          <p:nvPr/>
        </p:nvSpPr>
        <p:spPr>
          <a:xfrm>
            <a:off x="3895487" y="5083612"/>
            <a:ext cx="95964" cy="2557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`"/>
                <a:ea typeface="IBM Plex Sans Medium" pitchFamily="34" charset="-122"/>
                <a:cs typeface="IBM Plex Sans Medium" pitchFamily="34" charset="-120"/>
              </a:rPr>
              <a:t>5</a:t>
            </a:r>
            <a:endParaRPr lang="en-US" sz="2000" dirty="0">
              <a:latin typeface="Arial`"/>
            </a:endParaRPr>
          </a:p>
        </p:txBody>
      </p:sp>
      <p:sp>
        <p:nvSpPr>
          <p:cNvPr id="25" name="Text 18"/>
          <p:cNvSpPr/>
          <p:nvPr/>
        </p:nvSpPr>
        <p:spPr>
          <a:xfrm>
            <a:off x="6455569" y="4970859"/>
            <a:ext cx="1599248" cy="1997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IBM Plex Sans Medium" pitchFamily="34" charset="-122"/>
                <a:cs typeface="Arial" panose="020B0604020202020204" pitchFamily="34" charset="0"/>
              </a:rPr>
              <a:t>Cruzamento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 19"/>
          <p:cNvSpPr/>
          <p:nvPr/>
        </p:nvSpPr>
        <p:spPr>
          <a:xfrm>
            <a:off x="6455569" y="5247323"/>
            <a:ext cx="3514606" cy="2047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Combinação de material genético de indivíduos selecionados.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Shape 20"/>
          <p:cNvSpPr/>
          <p:nvPr/>
        </p:nvSpPr>
        <p:spPr>
          <a:xfrm>
            <a:off x="6359604" y="5592128"/>
            <a:ext cx="7666792" cy="7620"/>
          </a:xfrm>
          <a:prstGeom prst="roundRect">
            <a:avLst>
              <a:gd name="adj" fmla="val 251861"/>
            </a:avLst>
          </a:prstGeom>
          <a:solidFill>
            <a:srgbClr val="61646A"/>
          </a:solidFill>
          <a:ln/>
        </p:spPr>
      </p:sp>
      <p:pic>
        <p:nvPicPr>
          <p:cNvPr id="2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2635" y="5611892"/>
            <a:ext cx="5721906" cy="736997"/>
          </a:xfrm>
          <a:prstGeom prst="rect">
            <a:avLst/>
          </a:prstGeom>
        </p:spPr>
      </p:pic>
      <p:sp>
        <p:nvSpPr>
          <p:cNvPr id="29" name="Text 21"/>
          <p:cNvSpPr/>
          <p:nvPr/>
        </p:nvSpPr>
        <p:spPr>
          <a:xfrm>
            <a:off x="3895487" y="5852517"/>
            <a:ext cx="95964" cy="2557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IBM Plex Sans Medium" pitchFamily="34" charset="-122"/>
                <a:cs typeface="Arial" panose="020B0604020202020204" pitchFamily="34" charset="0"/>
              </a:rPr>
              <a:t>6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 22"/>
          <p:cNvSpPr/>
          <p:nvPr/>
        </p:nvSpPr>
        <p:spPr>
          <a:xfrm>
            <a:off x="6932414" y="5739765"/>
            <a:ext cx="1599248" cy="1997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IBM Plex Sans Medium" pitchFamily="34" charset="-122"/>
                <a:cs typeface="Arial" panose="020B0604020202020204" pitchFamily="34" charset="0"/>
              </a:rPr>
              <a:t>Mutação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 23"/>
          <p:cNvSpPr/>
          <p:nvPr/>
        </p:nvSpPr>
        <p:spPr>
          <a:xfrm>
            <a:off x="6932414" y="6016228"/>
            <a:ext cx="3437096" cy="2047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Introdução de alterações aleatórias nos genes de indivíduos.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Shape 24"/>
          <p:cNvSpPr/>
          <p:nvPr/>
        </p:nvSpPr>
        <p:spPr>
          <a:xfrm>
            <a:off x="6836450" y="6361033"/>
            <a:ext cx="7189946" cy="7620"/>
          </a:xfrm>
          <a:prstGeom prst="roundRect">
            <a:avLst>
              <a:gd name="adj" fmla="val 251861"/>
            </a:avLst>
          </a:prstGeom>
          <a:solidFill>
            <a:srgbClr val="61646A"/>
          </a:solidFill>
          <a:ln/>
        </p:spPr>
      </p:sp>
      <p:pic>
        <p:nvPicPr>
          <p:cNvPr id="33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790" y="6380798"/>
            <a:ext cx="6675596" cy="736997"/>
          </a:xfrm>
          <a:prstGeom prst="rect">
            <a:avLst/>
          </a:prstGeom>
        </p:spPr>
      </p:pic>
      <p:sp>
        <p:nvSpPr>
          <p:cNvPr id="34" name="Text 25"/>
          <p:cNvSpPr/>
          <p:nvPr/>
        </p:nvSpPr>
        <p:spPr>
          <a:xfrm>
            <a:off x="3895487" y="6621423"/>
            <a:ext cx="95964" cy="2557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 "/>
                <a:ea typeface="IBM Plex Sans Medium" pitchFamily="34" charset="-122"/>
                <a:cs typeface="IBM Plex Sans Medium" pitchFamily="34" charset="-120"/>
              </a:rPr>
              <a:t>7</a:t>
            </a:r>
            <a:endParaRPr lang="en-US" sz="2000" dirty="0">
              <a:latin typeface="Arial "/>
            </a:endParaRPr>
          </a:p>
        </p:txBody>
      </p:sp>
      <p:sp>
        <p:nvSpPr>
          <p:cNvPr id="35" name="Text 26"/>
          <p:cNvSpPr/>
          <p:nvPr/>
        </p:nvSpPr>
        <p:spPr>
          <a:xfrm>
            <a:off x="7409259" y="6508671"/>
            <a:ext cx="1599248" cy="1997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IBM Plex Sans Medium" pitchFamily="34" charset="-122"/>
                <a:cs typeface="Arial" panose="020B0604020202020204" pitchFamily="34" charset="0"/>
              </a:rPr>
              <a:t>Substituição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 27"/>
          <p:cNvSpPr/>
          <p:nvPr/>
        </p:nvSpPr>
        <p:spPr>
          <a:xfrm>
            <a:off x="7409259" y="6785134"/>
            <a:ext cx="3467576" cy="2047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Atualização da população com a nova geração de indivíduos.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F0D812CF-C398-542A-85D6-32888E9F7468}"/>
              </a:ext>
            </a:extLst>
          </p:cNvPr>
          <p:cNvSpPr/>
          <p:nvPr/>
        </p:nvSpPr>
        <p:spPr>
          <a:xfrm>
            <a:off x="12367870" y="7164592"/>
            <a:ext cx="2151529" cy="946673"/>
          </a:xfrm>
          <a:prstGeom prst="rect">
            <a:avLst/>
          </a:prstGeom>
          <a:solidFill>
            <a:srgbClr val="292C32"/>
          </a:solidFill>
          <a:ln>
            <a:solidFill>
              <a:srgbClr val="292C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0548" y="964168"/>
            <a:ext cx="6819186" cy="5093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000"/>
              </a:lnSpc>
              <a:buNone/>
            </a:pPr>
            <a:r>
              <a:rPr lang="en-US" sz="3200" dirty="0">
                <a:solidFill>
                  <a:srgbClr val="F3F3F2"/>
                </a:solidFill>
                <a:latin typeface="Arial" panose="020B0604020202020204" pitchFamily="34" charset="0"/>
                <a:ea typeface="IBM Plex Sans Medium" pitchFamily="34" charset="-122"/>
                <a:cs typeface="Arial" panose="020B0604020202020204" pitchFamily="34" charset="0"/>
              </a:rPr>
              <a:t>Benefícios</a:t>
            </a:r>
            <a:r>
              <a:rPr lang="en-US" sz="3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 dos Algoritmos Genéticos</a:t>
            </a:r>
            <a:endParaRPr lang="en-US" sz="3200" dirty="0"/>
          </a:p>
        </p:txBody>
      </p:sp>
      <p:sp>
        <p:nvSpPr>
          <p:cNvPr id="4" name="Text 1"/>
          <p:cNvSpPr/>
          <p:nvPr/>
        </p:nvSpPr>
        <p:spPr>
          <a:xfrm>
            <a:off x="570548" y="1799392"/>
            <a:ext cx="8002905" cy="537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40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1</a:t>
            </a:r>
            <a:endParaRPr lang="en-US" sz="4000" dirty="0"/>
          </a:p>
        </p:txBody>
      </p:sp>
      <p:sp>
        <p:nvSpPr>
          <p:cNvPr id="5" name="Text 2"/>
          <p:cNvSpPr/>
          <p:nvPr/>
        </p:nvSpPr>
        <p:spPr>
          <a:xfrm>
            <a:off x="3553063" y="2540913"/>
            <a:ext cx="2037755" cy="254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IBM Plex Sans Medium" pitchFamily="34" charset="-122"/>
                <a:cs typeface="Arial" panose="020B0604020202020204" pitchFamily="34" charset="0"/>
              </a:rPr>
              <a:t>Otimização Global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570548" y="2893457"/>
            <a:ext cx="8002905" cy="5214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Algoritmos genéticos exploram amplamente o espaço de busca, aumentando a probabilidade de encontrar a solução ótima.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570548" y="3985379"/>
            <a:ext cx="8002905" cy="537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4000" dirty="0">
                <a:solidFill>
                  <a:srgbClr val="D4D4D1"/>
                </a:solidFill>
                <a:latin typeface="Arial" panose="020B0604020202020204" pitchFamily="34" charset="0"/>
                <a:ea typeface="IBM Plex Sans Medium" pitchFamily="34" charset="-122"/>
                <a:cs typeface="Arial" panose="020B0604020202020204" pitchFamily="34" charset="0"/>
              </a:rPr>
              <a:t>2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3553063" y="4726900"/>
            <a:ext cx="2037755" cy="254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IBM Plex Sans Medium" pitchFamily="34" charset="-122"/>
                <a:cs typeface="Arial" panose="020B0604020202020204" pitchFamily="34" charset="0"/>
              </a:rPr>
              <a:t>Robustez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570548" y="5079444"/>
            <a:ext cx="8002905" cy="260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Eles são menos suscetíveis a mínimos locais e podem lidar </a:t>
            </a:r>
          </a:p>
          <a:p>
            <a:pPr marL="0" indent="0" algn="ctr">
              <a:lnSpc>
                <a:spcPts val="205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com problemas complexos e não lineares.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570548" y="5910620"/>
            <a:ext cx="8002905" cy="537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4000" dirty="0">
                <a:solidFill>
                  <a:srgbClr val="D4D4D1"/>
                </a:solidFill>
                <a:latin typeface="Arial" panose="020B0604020202020204" pitchFamily="34" charset="0"/>
                <a:ea typeface="IBM Plex Sans Medium" pitchFamily="34" charset="-122"/>
                <a:cs typeface="Arial" panose="020B0604020202020204" pitchFamily="34" charset="0"/>
              </a:rPr>
              <a:t>3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3553063" y="6652141"/>
            <a:ext cx="2037755" cy="254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IBM Plex Sans Medium" pitchFamily="34" charset="-122"/>
                <a:cs typeface="Arial" panose="020B0604020202020204" pitchFamily="34" charset="0"/>
              </a:rPr>
              <a:t>Flexibilidade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570548" y="7004685"/>
            <a:ext cx="8002905" cy="260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Podem ser adaptados para resolver uma variedade de problemas, </a:t>
            </a:r>
          </a:p>
          <a:p>
            <a:pPr marL="0" indent="0" algn="ctr">
              <a:lnSpc>
                <a:spcPts val="205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de otimização a aprendizado de máquina.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747</Words>
  <Application>Microsoft Office PowerPoint</Application>
  <PresentationFormat>Personalizar</PresentationFormat>
  <Paragraphs>112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IBM Plex Sans Medium</vt:lpstr>
      <vt:lpstr>Arial</vt:lpstr>
      <vt:lpstr>Arial </vt:lpstr>
      <vt:lpstr>Arial`</vt:lpstr>
      <vt:lpstr>Roboto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Mateus Sales de Oliveira</cp:lastModifiedBy>
  <cp:revision>3</cp:revision>
  <dcterms:created xsi:type="dcterms:W3CDTF">2024-10-08T16:10:06Z</dcterms:created>
  <dcterms:modified xsi:type="dcterms:W3CDTF">2024-10-08T16:31:27Z</dcterms:modified>
</cp:coreProperties>
</file>