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5" r:id="rId5"/>
    <p:sldId id="266" r:id="rId6"/>
    <p:sldId id="264" r:id="rId7"/>
    <p:sldId id="275" r:id="rId8"/>
    <p:sldId id="269" r:id="rId9"/>
    <p:sldId id="268" r:id="rId10"/>
    <p:sldId id="267" r:id="rId11"/>
    <p:sldId id="270" r:id="rId12"/>
    <p:sldId id="272" r:id="rId13"/>
    <p:sldId id="273" r:id="rId14"/>
    <p:sldId id="259" r:id="rId15"/>
    <p:sldId id="258" r:id="rId16"/>
    <p:sldId id="262" r:id="rId17"/>
    <p:sldId id="260" r:id="rId18"/>
    <p:sldId id="261" r:id="rId19"/>
    <p:sldId id="274" r:id="rId20"/>
    <p:sldId id="277" r:id="rId21"/>
    <p:sldId id="276" r:id="rId22"/>
    <p:sldId id="278" r:id="rId23"/>
    <p:sldId id="279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9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41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8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80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90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0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60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4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95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usSantosFonseca/TISVI-Analise-Efetividade-Testes-Unitarios/blob/master/Resultados/CSharp/repositorios_CSharp_analisados.csv" TargetMode="External"/><Relationship Id="rId2" Type="http://schemas.openxmlformats.org/officeDocument/2006/relationships/hyperlink" Target="https://github.com/MateusSantosFonseca/TISVI-Analise-Efetividade-Testes-Unitarios/blob/master/Resultados/JavaScript/repositorios_JavaScript_analisado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teusSantosFonseca/TISVI-Analise-Efetividade-Testes-Unitarios/blob/master/Resultados/Go/repositorios_Go_analisados.csv" TargetMode="External"/><Relationship Id="rId5" Type="http://schemas.openxmlformats.org/officeDocument/2006/relationships/hyperlink" Target="https://github.com/MateusSantosFonseca/TISVI-Analise-Efetividade-Testes-Unitarios/blob/master/Resultados/Python/repositorios_Python_analisados.csv" TargetMode="External"/><Relationship Id="rId4" Type="http://schemas.openxmlformats.org/officeDocument/2006/relationships/hyperlink" Target="https://github.com/MateusSantosFonseca/TISVI-Analise-Efetividade-Testes-Unitarios/blob/master/Resultados/Java/repositorios_Java_analisados.cs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overleaf.com/read/zvjsnjyccdtn" TargetMode="External"/><Relationship Id="rId2" Type="http://schemas.openxmlformats.org/officeDocument/2006/relationships/hyperlink" Target="https://github.com/MateusSantosFonseca/TISVI-Analise-Efetividade-Testes-Unitari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00ftYGTXCz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Testes </a:t>
            </a:r>
            <a:r>
              <a:rPr lang="pt-BR" dirty="0" smtClean="0"/>
              <a:t>unitários são </a:t>
            </a:r>
            <a:r>
              <a:rPr lang="pt-BR" dirty="0"/>
              <a:t>efetivos contra Bugs?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interdisciplinar de software vi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8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Script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Para atingir o objetivo, desenvolvemos um script Python que, em uma só execução, para cada uma das </a:t>
            </a:r>
            <a:r>
              <a:rPr lang="pt-BR" dirty="0"/>
              <a:t>seguintes linguagens: </a:t>
            </a:r>
            <a:r>
              <a:rPr lang="pt-BR" dirty="0" err="1"/>
              <a:t>J</a:t>
            </a:r>
            <a:r>
              <a:rPr lang="pt-BR" dirty="0" err="1" smtClean="0"/>
              <a:t>avaScript</a:t>
            </a:r>
            <a:r>
              <a:rPr lang="pt-BR" dirty="0"/>
              <a:t>, Go, C#, Java e </a:t>
            </a:r>
            <a:r>
              <a:rPr lang="pt-BR" dirty="0" smtClean="0"/>
              <a:t>Python: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Recupera seus top 1000 repositórios com a API </a:t>
            </a:r>
            <a:r>
              <a:rPr lang="pt-BR" dirty="0" err="1" smtClean="0"/>
              <a:t>GraphQL</a:t>
            </a:r>
            <a:r>
              <a:rPr lang="pt-BR" dirty="0" smtClean="0"/>
              <a:t> do GitHub;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Dentre os top 1000 repositórios, filtra apenas aqueles que possuem a informação de </a:t>
            </a:r>
            <a:r>
              <a:rPr lang="pt-BR" dirty="0" err="1" smtClean="0"/>
              <a:t>coverage</a:t>
            </a:r>
            <a:r>
              <a:rPr lang="pt-BR" dirty="0" smtClean="0"/>
              <a:t> disponível;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Recupera os BUG </a:t>
            </a:r>
            <a:r>
              <a:rPr lang="pt-BR" dirty="0" err="1" smtClean="0"/>
              <a:t>Issues</a:t>
            </a:r>
            <a:r>
              <a:rPr lang="pt-BR" dirty="0" smtClean="0"/>
              <a:t> destes repositórios filtrados;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Descarta repositórios com BUG </a:t>
            </a:r>
            <a:r>
              <a:rPr lang="pt-BR" dirty="0" err="1" smtClean="0"/>
              <a:t>Issues</a:t>
            </a:r>
            <a:r>
              <a:rPr lang="pt-BR" dirty="0" smtClean="0"/>
              <a:t> zerados ou não atualizados nos últimos 31 dias;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Realiza e retorna as análises estatísticas automaticamente (e.g. R valor da relação entre LOC de testes e BUG </a:t>
            </a:r>
            <a:r>
              <a:rPr lang="pt-BR" dirty="0" err="1" smtClean="0"/>
              <a:t>Issues</a:t>
            </a:r>
            <a:r>
              <a:rPr lang="pt-BR" dirty="0" smtClean="0"/>
              <a:t> e </a:t>
            </a:r>
            <a:r>
              <a:rPr lang="pt-BR" dirty="0" err="1" smtClean="0"/>
              <a:t>Coverage</a:t>
            </a:r>
            <a:r>
              <a:rPr lang="pt-BR" dirty="0" smtClean="0"/>
              <a:t> e BUG </a:t>
            </a:r>
            <a:r>
              <a:rPr lang="pt-BR" dirty="0" err="1" smtClean="0"/>
              <a:t>Issues</a:t>
            </a:r>
            <a:r>
              <a:rPr lang="pt-BR" dirty="0" smtClean="0"/>
              <a:t>);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Interpreta R Valor obtido;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Plota e exporta gráfico de regressão linear da relação entre LOC de testes e BUG </a:t>
            </a:r>
            <a:r>
              <a:rPr lang="pt-BR" dirty="0" err="1" smtClean="0"/>
              <a:t>Issues</a:t>
            </a:r>
            <a:r>
              <a:rPr lang="pt-BR" dirty="0" smtClean="0"/>
              <a:t> e </a:t>
            </a:r>
            <a:r>
              <a:rPr lang="pt-BR" dirty="0" err="1" smtClean="0"/>
              <a:t>Coverage</a:t>
            </a:r>
            <a:r>
              <a:rPr lang="pt-BR" dirty="0" smtClean="0"/>
              <a:t> e BUG </a:t>
            </a:r>
            <a:r>
              <a:rPr lang="pt-BR" dirty="0" err="1" smtClean="0"/>
              <a:t>Issues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Script Python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Fluxograma que demonstra as etapas dos scripts Python de nosso projeto de pesquisa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52" y="260466"/>
            <a:ext cx="8091920" cy="43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 execução do Script Python foi realizada em 23 de Maio de 2020. É importante frisar que os dados desta pesquisa podem mudar à qualquer momento, portanto, deve-se compreender que os dados que serão apresentados foram obtidos na data de execução supracitada.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A seguir temos o link com os repositórios analisados por linguagem (</a:t>
            </a:r>
            <a:r>
              <a:rPr lang="pt-BR" dirty="0" err="1"/>
              <a:t>JavaScript</a:t>
            </a:r>
            <a:r>
              <a:rPr lang="pt-BR" dirty="0"/>
              <a:t>, Python, Java, C# e Go) bem como os gráficos de regressão linear obtidos para as linguagens, seu valor R (Coeficiente de Correlação de Pearson) e sua interpretação.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</a:t>
            </a:r>
            <a:r>
              <a:rPr lang="pt-BR" dirty="0" err="1" smtClean="0"/>
              <a:t>csv</a:t>
            </a:r>
            <a:r>
              <a:rPr lang="pt-BR" dirty="0" smtClean="0"/>
              <a:t> dos Repositórios analisados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err="1" smtClean="0"/>
              <a:t>JavaScript</a:t>
            </a:r>
            <a:r>
              <a:rPr lang="pt-BR" b="1" dirty="0" smtClean="0"/>
              <a:t>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github.com/MateusSantosFonseca/TISVI-Analise-Efetividade-Testes-Unitarios/blob/master/Resultados/JavaScript/repositorios_JavaScript_analisados.csv</a:t>
            </a: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smtClean="0"/>
              <a:t>C#: 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3"/>
              </a:rPr>
              <a:t>https://github.com/MateusSantosFonseca/TISVI-Analise-Efetividade-Testes-Unitarios/blob/master/Resultados/CSharp/repositorios_CSharp_analisados.csv</a:t>
            </a:r>
            <a:endParaRPr lang="pt-BR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smtClean="0"/>
              <a:t>Java: </a:t>
            </a:r>
            <a:r>
              <a:rPr lang="pt-BR" dirty="0">
                <a:hlinkClick r:id="rId4"/>
              </a:rPr>
              <a:t>https://github.com/MateusSantosFonseca/TISVI-Analise-Efetividade-Testes-Unitarios/blob/master/Resultados/Java/repositorios_Java_analisados.csv</a:t>
            </a: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smtClean="0"/>
              <a:t>Python: </a:t>
            </a:r>
            <a:r>
              <a:rPr lang="pt-BR" dirty="0">
                <a:hlinkClick r:id="rId5"/>
              </a:rPr>
              <a:t>https://github.com/MateusSantosFonseca/TISVI-Analise-Efetividade-Testes-Unitarios/blob/master/Resultados/Python/repositorios_Python_analisados.csv</a:t>
            </a: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smtClean="0"/>
              <a:t>Go: </a:t>
            </a:r>
            <a:r>
              <a:rPr lang="pt-BR" dirty="0">
                <a:hlinkClick r:id="rId6"/>
              </a:rPr>
              <a:t>https://github.com/MateusSantosFonseca/TISVI-Analise-Efetividade-Testes-Unitarios/blob/master/Resultados/Go/repositorios_Go_analisados.csv</a:t>
            </a: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6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</a:t>
            </a:r>
            <a:r>
              <a:rPr lang="pt-BR" dirty="0"/>
              <a:t>Linear e interpretação do valor 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0.2636300629844727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-0.21956414084848558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12" y="210349"/>
            <a:ext cx="5832000" cy="32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" y="210349"/>
            <a:ext cx="5832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Linear e interpretação do valor R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C#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0" y="208800"/>
            <a:ext cx="5832000" cy="32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" y="208800"/>
            <a:ext cx="5832000" cy="324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0.2066207374367496</a:t>
            </a: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0.03787934453847704</a:t>
            </a: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79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</a:t>
            </a:r>
            <a:r>
              <a:rPr lang="pt-BR" dirty="0"/>
              <a:t>Linear e interpretação do valor 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Java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0.5298728350321273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moderada.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-0.16366777588470346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0" y="208800"/>
            <a:ext cx="5831999" cy="32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" y="208800"/>
            <a:ext cx="583199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</a:t>
            </a:r>
            <a:r>
              <a:rPr lang="pt-BR" dirty="0"/>
              <a:t>Linear e interpretação do valor 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Python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0.21442192390533651</a:t>
            </a: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 -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0.045659257632628104</a:t>
            </a: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" y="208800"/>
            <a:ext cx="5832000" cy="32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0" y="208800"/>
            <a:ext cx="5832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</a:t>
            </a:r>
            <a:r>
              <a:rPr lang="pt-BR" dirty="0"/>
              <a:t>Linear e interpretação do valor 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Go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0.20381040139113313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-0.2092622130809256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" y="208800"/>
            <a:ext cx="5831999" cy="32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0" y="208800"/>
            <a:ext cx="5832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Através da análise dos resultados, podemos, claramente, refutar a hipótese nula</a:t>
            </a:r>
            <a:r>
              <a:rPr lang="pt-BR" dirty="0"/>
              <a:t>. </a:t>
            </a:r>
            <a:r>
              <a:rPr lang="pt-BR" dirty="0" smtClean="0"/>
              <a:t>Para chegar nessa conclusão, </a:t>
            </a:r>
            <a:r>
              <a:rPr lang="pt-BR" dirty="0"/>
              <a:t>foram observadas as linguagens de forma isolada, utilizando o coeficiente de Pearson para identificar se há uma relação considerável entre a quantidade </a:t>
            </a:r>
            <a:r>
              <a:rPr lang="pt-BR" dirty="0" smtClean="0"/>
              <a:t>de BUGS e </a:t>
            </a:r>
            <a:r>
              <a:rPr lang="pt-BR" dirty="0"/>
              <a:t>LOC ou cobertura de testes do projeto. </a:t>
            </a: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Após esta verificação, chegou-se a conclusão que a correlação entre as variáveis de ambas as métricas anteriormente apresentadas é desprezível. Com ressalvas à linguagem </a:t>
            </a:r>
            <a:r>
              <a:rPr lang="pt-BR" dirty="0" smtClean="0"/>
              <a:t>Java, que </a:t>
            </a:r>
            <a:r>
              <a:rPr lang="pt-BR" dirty="0"/>
              <a:t>obteve uma correlação moderada de aproximadamente 0,5 para </a:t>
            </a:r>
            <a:r>
              <a:rPr lang="pt-BR" dirty="0" smtClean="0"/>
              <a:t>a métrica LOC de testes/BUG </a:t>
            </a:r>
            <a:r>
              <a:rPr lang="pt-BR" dirty="0" err="1" smtClean="0"/>
              <a:t>Issues</a:t>
            </a:r>
            <a:r>
              <a:rPr lang="pt-BR" dirty="0" smtClean="0"/>
              <a:t>. Nas </a:t>
            </a:r>
            <a:r>
              <a:rPr lang="pt-BR" dirty="0"/>
              <a:t>demais linguagens testadas, </a:t>
            </a:r>
            <a:r>
              <a:rPr lang="pt-BR" dirty="0" smtClean="0"/>
              <a:t>a interpretação do </a:t>
            </a:r>
            <a:r>
              <a:rPr lang="pt-BR" dirty="0"/>
              <a:t>coeficiente de Pearson foi sempre </a:t>
            </a:r>
            <a:r>
              <a:rPr lang="pt-BR" dirty="0" smtClean="0"/>
              <a:t>desprezível.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Desta forma, não é possível confirmar a hipótese nula para as linguagens abordadas neste estudo, confirmando, então, a hipótese alternativa de que testes unitários não impactam nos BUG </a:t>
            </a:r>
            <a:r>
              <a:rPr lang="pt-BR" dirty="0" err="1"/>
              <a:t>Issues</a:t>
            </a:r>
            <a:r>
              <a:rPr lang="pt-BR" dirty="0"/>
              <a:t> dos repositórios.</a:t>
            </a:r>
          </a:p>
        </p:txBody>
      </p:sp>
    </p:spTree>
    <p:extLst>
      <p:ext uri="{BB962C8B-B14F-4D97-AF65-F5344CB8AC3E}">
        <p14:creationId xmlns:p14="http://schemas.microsoft.com/office/powerpoint/2010/main" val="4515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>
                <a:latin typeface="+mj-lt"/>
              </a:rPr>
              <a:t>Projeto </a:t>
            </a:r>
            <a:r>
              <a:rPr lang="pt-BR" dirty="0">
                <a:latin typeface="+mj-lt"/>
              </a:rPr>
              <a:t>de pesquisa e desenvolvimento elaborado para a disciplina de Trabalho Interdisciplinar de Software </a:t>
            </a:r>
            <a:r>
              <a:rPr lang="pt-BR" dirty="0" smtClean="0">
                <a:latin typeface="+mj-lt"/>
              </a:rPr>
              <a:t>VI, lecionada pelos professores Humberto Neto e José Laerte Júnior, </a:t>
            </a:r>
            <a:r>
              <a:rPr lang="pt-BR" dirty="0">
                <a:latin typeface="+mj-lt"/>
              </a:rPr>
              <a:t>referente ao 6° período do curso de Engenharia de Software da </a:t>
            </a:r>
            <a:r>
              <a:rPr lang="pt-BR" dirty="0" smtClean="0">
                <a:latin typeface="+mj-lt"/>
              </a:rPr>
              <a:t>PUC-MG.</a:t>
            </a:r>
          </a:p>
          <a:p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sz="1800" dirty="0" smtClean="0"/>
              <a:t>Integrantes do grupo: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400" dirty="0" smtClean="0"/>
              <a:t>Anderson Barbosa Coutinho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400" dirty="0" smtClean="0"/>
              <a:t>Henrique </a:t>
            </a:r>
            <a:r>
              <a:rPr lang="pt-BR" sz="1400" dirty="0" err="1" smtClean="0"/>
              <a:t>Alberone</a:t>
            </a:r>
            <a:r>
              <a:rPr lang="pt-BR" sz="1400" dirty="0" smtClean="0"/>
              <a:t> Nunes Alves Ramos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400" dirty="0" smtClean="0"/>
              <a:t>Mateus Santos Fonseca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400" dirty="0" smtClean="0"/>
              <a:t>Yan Max Rodrigues </a:t>
            </a:r>
            <a:r>
              <a:rPr lang="pt-BR" sz="1400" dirty="0" err="1" smtClean="0"/>
              <a:t>Sette</a:t>
            </a:r>
            <a:r>
              <a:rPr lang="pt-BR" sz="1400" dirty="0" smtClean="0"/>
              <a:t> Pinheiro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548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Ameaças à validade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Ameaças a validade de construção: 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600" dirty="0" smtClean="0"/>
              <a:t>O filtro de bugs pode ser julgado, uma vez que ele pode não abranger todos os rótulos utilizados em </a:t>
            </a:r>
            <a:r>
              <a:rPr lang="pt-BR" sz="1600" dirty="0" err="1"/>
              <a:t>I</a:t>
            </a:r>
            <a:r>
              <a:rPr lang="pt-BR" sz="1600" dirty="0" err="1" smtClean="0"/>
              <a:t>ssues</a:t>
            </a:r>
            <a:r>
              <a:rPr lang="pt-BR" sz="1600" dirty="0" smtClean="0"/>
              <a:t> do GitHub relacionados a erros no software.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endParaRPr lang="pt-BR" sz="1600" dirty="0" smtClean="0"/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600" dirty="0" smtClean="0"/>
              <a:t>Outra questão está na identificação dos arquivos de teste dos repositórios analisados, </a:t>
            </a:r>
            <a:r>
              <a:rPr lang="pt-BR" sz="1600" dirty="0"/>
              <a:t>uma vez que </a:t>
            </a:r>
            <a:r>
              <a:rPr lang="pt-BR" sz="1600" dirty="0" smtClean="0"/>
              <a:t>as extensões </a:t>
            </a:r>
            <a:r>
              <a:rPr lang="pt-BR" sz="1600" dirty="0"/>
              <a:t>procuradas para </a:t>
            </a:r>
            <a:r>
              <a:rPr lang="pt-BR" sz="1600" dirty="0" smtClean="0"/>
              <a:t>a </a:t>
            </a:r>
            <a:r>
              <a:rPr lang="pt-BR" sz="1600" dirty="0"/>
              <a:t>contagem de linhas de </a:t>
            </a:r>
            <a:r>
              <a:rPr lang="pt-BR" sz="1600" dirty="0" smtClean="0"/>
              <a:t>código </a:t>
            </a:r>
            <a:r>
              <a:rPr lang="pt-BR" sz="1600" dirty="0"/>
              <a:t>em arquivos podem </a:t>
            </a:r>
            <a:r>
              <a:rPr lang="pt-BR" sz="1600" dirty="0" smtClean="0"/>
              <a:t>não abranger </a:t>
            </a:r>
            <a:r>
              <a:rPr lang="pt-BR" sz="1600" dirty="0"/>
              <a:t>todas as nomenclaturas </a:t>
            </a:r>
            <a:r>
              <a:rPr lang="pt-BR" sz="1600" dirty="0" smtClean="0"/>
              <a:t>utilizadas</a:t>
            </a:r>
            <a:r>
              <a:rPr lang="pt-BR" sz="1600" dirty="0"/>
              <a:t>, portanto, </a:t>
            </a:r>
            <a:r>
              <a:rPr lang="pt-BR" sz="1600" dirty="0" smtClean="0"/>
              <a:t>há </a:t>
            </a:r>
            <a:r>
              <a:rPr lang="pt-BR" sz="1600" dirty="0"/>
              <a:t>a possibilidade de contagem </a:t>
            </a:r>
            <a:r>
              <a:rPr lang="pt-BR" sz="1600" dirty="0" smtClean="0"/>
              <a:t>errada do LOC de testes </a:t>
            </a:r>
            <a:r>
              <a:rPr lang="pt-BR" sz="1600" dirty="0"/>
              <a:t>por </a:t>
            </a:r>
            <a:r>
              <a:rPr lang="pt-BR" sz="1600" dirty="0" smtClean="0"/>
              <a:t>não considerar </a:t>
            </a:r>
            <a:r>
              <a:rPr lang="pt-BR" sz="1600" dirty="0"/>
              <a:t>alguns </a:t>
            </a:r>
            <a:r>
              <a:rPr lang="pt-BR" sz="1600" dirty="0" smtClean="0"/>
              <a:t>arquivos </a:t>
            </a:r>
            <a:r>
              <a:rPr lang="pt-BR" sz="1600" dirty="0"/>
              <a:t>de </a:t>
            </a:r>
            <a:r>
              <a:rPr lang="pt-BR" sz="1600" dirty="0" smtClean="0"/>
              <a:t>teste.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Ameaça a validade de conclusão: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600" dirty="0" smtClean="0"/>
              <a:t>Uma ameaça a conclusão está no fato de que </a:t>
            </a:r>
            <a:r>
              <a:rPr lang="pt-BR" sz="1600" dirty="0"/>
              <a:t>a comunidade </a:t>
            </a:r>
            <a:r>
              <a:rPr lang="pt-BR" sz="1600" dirty="0" smtClean="0"/>
              <a:t>poderia </a:t>
            </a:r>
            <a:r>
              <a:rPr lang="pt-BR" sz="1600" dirty="0"/>
              <a:t>não estar reportando </a:t>
            </a:r>
            <a:r>
              <a:rPr lang="pt-BR" sz="1600" dirty="0" err="1" smtClean="0"/>
              <a:t>Issues</a:t>
            </a:r>
            <a:r>
              <a:rPr lang="pt-BR" sz="1600" dirty="0" smtClean="0"/>
              <a:t> </a:t>
            </a:r>
            <a:r>
              <a:rPr lang="pt-BR" sz="1600" dirty="0"/>
              <a:t>diretamente no repositório do </a:t>
            </a:r>
            <a:r>
              <a:rPr lang="pt-BR" sz="1600" dirty="0" smtClean="0"/>
              <a:t>GitHub </a:t>
            </a:r>
            <a:r>
              <a:rPr lang="pt-BR" sz="1600" dirty="0"/>
              <a:t>e sim através de outras plataformas como </a:t>
            </a:r>
            <a:r>
              <a:rPr lang="pt-BR" sz="1600" dirty="0" smtClean="0"/>
              <a:t>o </a:t>
            </a:r>
            <a:r>
              <a:rPr lang="pt-BR" sz="1600" dirty="0" err="1" smtClean="0"/>
              <a:t>Bugzilla</a:t>
            </a:r>
            <a:r>
              <a:rPr lang="pt-BR" sz="1600" dirty="0" smtClean="0"/>
              <a:t>, por exemplo. Este </a:t>
            </a:r>
            <a:r>
              <a:rPr lang="pt-BR" sz="1600" dirty="0"/>
              <a:t>fato pode influenciar diretamente na conclusão de nosso trabalho, uma vez que ele impacta diretamente na análise dos dados obtidos na execução da metodologia, influenciando a conclusão final da pesquisa.</a:t>
            </a:r>
            <a:endParaRPr lang="pt-BR" sz="1600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019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Este trabalho possibilitou a recuperação de informações em repositórios GitHub de múltiplas linguagens através de </a:t>
            </a:r>
            <a:r>
              <a:rPr lang="pt-BR" dirty="0" smtClean="0"/>
              <a:t>Web </a:t>
            </a:r>
            <a:r>
              <a:rPr lang="pt-BR" dirty="0" err="1" smtClean="0"/>
              <a:t>Crawling</a:t>
            </a:r>
            <a:r>
              <a:rPr lang="pt-BR" dirty="0" smtClean="0"/>
              <a:t> e </a:t>
            </a:r>
            <a:r>
              <a:rPr lang="pt-BR" dirty="0"/>
              <a:t>uso de </a:t>
            </a:r>
            <a:r>
              <a:rPr lang="pt-BR" dirty="0" smtClean="0"/>
              <a:t>Scripts em Python. Os </a:t>
            </a:r>
            <a:r>
              <a:rPr lang="pt-BR" dirty="0"/>
              <a:t>resultados explicitam que, embora haja forte correlação entre LOC de testes e número </a:t>
            </a:r>
            <a:r>
              <a:rPr lang="pt-BR" dirty="0" smtClean="0"/>
              <a:t>de Bugs </a:t>
            </a:r>
            <a:r>
              <a:rPr lang="pt-BR" dirty="0"/>
              <a:t>reportados em </a:t>
            </a:r>
            <a:r>
              <a:rPr lang="pt-BR" dirty="0" smtClean="0"/>
              <a:t>Java, no </a:t>
            </a:r>
            <a:r>
              <a:rPr lang="pt-BR" dirty="0"/>
              <a:t>geral, a correlação foi </a:t>
            </a:r>
            <a:r>
              <a:rPr lang="pt-BR" dirty="0" smtClean="0"/>
              <a:t>desprezível, </a:t>
            </a:r>
            <a:r>
              <a:rPr lang="pt-BR" dirty="0"/>
              <a:t>contradizendo a hipótese </a:t>
            </a:r>
            <a:r>
              <a:rPr lang="pt-BR" dirty="0" smtClean="0"/>
              <a:t>nula de que testes </a:t>
            </a:r>
            <a:r>
              <a:rPr lang="pt-BR" dirty="0"/>
              <a:t>unitários impactam nos BUG </a:t>
            </a:r>
            <a:r>
              <a:rPr lang="pt-BR" dirty="0" err="1"/>
              <a:t>Issues</a:t>
            </a:r>
            <a:r>
              <a:rPr lang="pt-BR" dirty="0"/>
              <a:t> dos repositórios</a:t>
            </a:r>
            <a:r>
              <a:rPr lang="pt-BR" dirty="0" smtClean="0"/>
              <a:t>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Portanto</a:t>
            </a:r>
            <a:r>
              <a:rPr lang="pt-BR" dirty="0"/>
              <a:t>, com o cálculo das métricas supracitadas nos tópicos desta pesquisa, conseguimos responder todas as questões do trabalho. A primeira questão, onde há a indagação se existe relação entre a quantidade de testes unitários e quantidade de BUG </a:t>
            </a:r>
            <a:r>
              <a:rPr lang="pt-BR" dirty="0" err="1"/>
              <a:t>Issues</a:t>
            </a:r>
            <a:r>
              <a:rPr lang="pt-BR" dirty="0"/>
              <a:t>, temos a conclusão que esta relação inexiste. A mesma conclusão foi obtida quando calculamos a métrica que responde a segunda questão, que é descobrir a relação entre o </a:t>
            </a:r>
            <a:r>
              <a:rPr lang="pt-BR" dirty="0" err="1"/>
              <a:t>coverage</a:t>
            </a:r>
            <a:r>
              <a:rPr lang="pt-BR" dirty="0"/>
              <a:t> do código dos repositórios e a quantidade de bugs. Então, podemos dizer que a hipótese alternativa foi confirmada, ou seja, testes unitários não impactam nos BUG </a:t>
            </a:r>
            <a:r>
              <a:rPr lang="pt-BR" dirty="0" err="1"/>
              <a:t>Issues</a:t>
            </a:r>
            <a:r>
              <a:rPr lang="pt-BR" dirty="0"/>
              <a:t> dos repositórios.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1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Demonstra-se </a:t>
            </a:r>
            <a:r>
              <a:rPr lang="pt-BR" dirty="0"/>
              <a:t>fundamental uma análise mais aprofundada na razão pela qual esta hipótese inicial tenha sido refutada e, para trabalhos futuros, recomenda-se verificar também a participação e interação da comunidade destes repositórios juntamente com os dados obtidos neste trabalho, uma vez que este fator pode ter colaborado para a hipótese alternativa.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Para isto, pode-se buscar em base de dados como do </a:t>
            </a:r>
            <a:r>
              <a:rPr lang="pt-BR" dirty="0" err="1" smtClean="0"/>
              <a:t>Bugzilla</a:t>
            </a:r>
            <a:r>
              <a:rPr lang="pt-BR" dirty="0" smtClean="0"/>
              <a:t>, informações necessárias a respeito de cada um dos repositórios analisados neste trabalho, visando complementar os dados já obtidos na presente pesquisa.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6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Link GitHub do nosso projeto: </a:t>
            </a:r>
            <a:r>
              <a:rPr lang="pt-BR" dirty="0">
                <a:hlinkClick r:id="rId2"/>
              </a:rPr>
              <a:t>https://github.com/MateusSantosFonseca/TISVI-Analise-Efetividade-Testes-Unitarios</a:t>
            </a:r>
            <a:endParaRPr lang="pt-BR" dirty="0" smtClean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Link </a:t>
            </a:r>
            <a:r>
              <a:rPr lang="pt-BR" dirty="0" err="1" smtClean="0"/>
              <a:t>Overleaf</a:t>
            </a:r>
            <a:r>
              <a:rPr lang="pt-BR" dirty="0" smtClean="0"/>
              <a:t> da nossa documentação em </a:t>
            </a:r>
            <a:r>
              <a:rPr lang="pt-BR" dirty="0" err="1" smtClean="0"/>
              <a:t>LaTeX</a:t>
            </a:r>
            <a:r>
              <a:rPr lang="pt-BR" dirty="0" smtClean="0"/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pt.overleaf.com/read/zvjsnjyccdtn</a:t>
            </a: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Link </a:t>
            </a:r>
            <a:r>
              <a:rPr lang="pt-BR" dirty="0" err="1" smtClean="0"/>
              <a:t>YouTube</a:t>
            </a:r>
            <a:r>
              <a:rPr lang="pt-BR" dirty="0" smtClean="0"/>
              <a:t> da nossa apresentação </a:t>
            </a:r>
            <a:r>
              <a:rPr lang="pt-BR" dirty="0"/>
              <a:t>do trabalho: </a:t>
            </a:r>
            <a:r>
              <a:rPr lang="pt-BR" dirty="0">
                <a:hlinkClick r:id="rId4"/>
              </a:rPr>
              <a:t>https://youtu.be/00ftYGTXCzs</a:t>
            </a: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7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Alguma pergunta?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7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Testes </a:t>
            </a:r>
            <a:r>
              <a:rPr lang="pt-BR" dirty="0"/>
              <a:t>em software </a:t>
            </a:r>
            <a:r>
              <a:rPr lang="pt-BR" dirty="0" smtClean="0"/>
              <a:t>é </a:t>
            </a:r>
            <a:r>
              <a:rPr lang="pt-BR" dirty="0"/>
              <a:t>um conceito comum nos dias de hoje. Seja feito por um time </a:t>
            </a:r>
            <a:r>
              <a:rPr lang="pt-BR" dirty="0" smtClean="0"/>
              <a:t>especializado </a:t>
            </a:r>
            <a:r>
              <a:rPr lang="pt-BR" dirty="0"/>
              <a:t>ou pelos </a:t>
            </a:r>
            <a:r>
              <a:rPr lang="pt-BR" dirty="0" smtClean="0"/>
              <a:t>próprios </a:t>
            </a:r>
            <a:r>
              <a:rPr lang="pt-BR" dirty="0"/>
              <a:t>desenvolvedores, verificar que o sistema funciona da </a:t>
            </a:r>
            <a:r>
              <a:rPr lang="pt-BR" dirty="0" smtClean="0"/>
              <a:t>maneira </a:t>
            </a:r>
            <a:r>
              <a:rPr lang="pt-BR" dirty="0"/>
              <a:t>esperada </a:t>
            </a:r>
            <a:r>
              <a:rPr lang="pt-BR" dirty="0" smtClean="0"/>
              <a:t>é </a:t>
            </a:r>
            <a:r>
              <a:rPr lang="pt-BR" dirty="0"/>
              <a:t>importante para que este atinja as expectativas dos </a:t>
            </a:r>
            <a:r>
              <a:rPr lang="pt-BR" dirty="0" smtClean="0"/>
              <a:t>usuários finais.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Na </a:t>
            </a:r>
            <a:r>
              <a:rPr lang="pt-BR" dirty="0" smtClean="0"/>
              <a:t>pirâmide </a:t>
            </a:r>
            <a:r>
              <a:rPr lang="pt-BR" dirty="0"/>
              <a:t>de testes, os </a:t>
            </a:r>
            <a:r>
              <a:rPr lang="pt-BR" dirty="0" smtClean="0"/>
              <a:t>unitários estão </a:t>
            </a:r>
            <a:r>
              <a:rPr lang="pt-BR" dirty="0"/>
              <a:t>na base, por serem os </a:t>
            </a:r>
            <a:r>
              <a:rPr lang="pt-BR"/>
              <a:t>de </a:t>
            </a:r>
            <a:r>
              <a:rPr lang="pt-BR" smtClean="0"/>
              <a:t>maior </a:t>
            </a:r>
            <a:r>
              <a:rPr lang="pt-BR" dirty="0"/>
              <a:t>granularidade e mais </a:t>
            </a:r>
            <a:r>
              <a:rPr lang="pt-BR" dirty="0" smtClean="0"/>
              <a:t>rápidos.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Portanto, tendo conhecimento da </a:t>
            </a:r>
            <a:r>
              <a:rPr lang="pt-BR" dirty="0" smtClean="0"/>
              <a:t>importância </a:t>
            </a:r>
            <a:r>
              <a:rPr lang="pt-BR" dirty="0"/>
              <a:t>deste tema, foi analisada a </a:t>
            </a:r>
            <a:r>
              <a:rPr lang="pt-BR" dirty="0" smtClean="0"/>
              <a:t>necessidade </a:t>
            </a:r>
            <a:r>
              <a:rPr lang="pt-BR" dirty="0"/>
              <a:t>de se verificar a </a:t>
            </a:r>
            <a:r>
              <a:rPr lang="pt-BR" dirty="0" smtClean="0"/>
              <a:t>relação </a:t>
            </a:r>
            <a:r>
              <a:rPr lang="pt-BR" dirty="0"/>
              <a:t>entre testes </a:t>
            </a:r>
            <a:r>
              <a:rPr lang="pt-BR" dirty="0" smtClean="0"/>
              <a:t>unitários </a:t>
            </a:r>
            <a:r>
              <a:rPr lang="pt-BR" dirty="0"/>
              <a:t>e o surgimento de Bugs em </a:t>
            </a:r>
            <a:r>
              <a:rPr lang="pt-BR" dirty="0" smtClean="0"/>
              <a:t>repositórios </a:t>
            </a:r>
            <a:r>
              <a:rPr lang="pt-BR" dirty="0"/>
              <a:t>populares de linguagens diversas, uma vez que, nas pesquisas em bases </a:t>
            </a:r>
            <a:r>
              <a:rPr lang="pt-BR" dirty="0" smtClean="0"/>
              <a:t>bibliográficas</a:t>
            </a:r>
            <a:r>
              <a:rPr lang="pt-BR" dirty="0"/>
              <a:t>, </a:t>
            </a:r>
            <a:r>
              <a:rPr lang="pt-BR" dirty="0" smtClean="0"/>
              <a:t>não </a:t>
            </a:r>
            <a:r>
              <a:rPr lang="pt-BR" dirty="0"/>
              <a:t>foram encontrados estudos profundos neste </a:t>
            </a:r>
            <a:r>
              <a:rPr lang="pt-BR" dirty="0" smtClean="0"/>
              <a:t>específico assunto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2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GQM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36618"/>
            <a:ext cx="10058400" cy="3832476"/>
          </a:xfrm>
        </p:spPr>
        <p:txBody>
          <a:bodyPr>
            <a:normAutofit/>
          </a:bodyPr>
          <a:lstStyle/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/>
              <a:t>Portanto, tendo conhecido o contexto, identificamos o objetivo (</a:t>
            </a:r>
            <a:r>
              <a:rPr lang="pt-BR" sz="1800" dirty="0" err="1" smtClean="0"/>
              <a:t>goal</a:t>
            </a:r>
            <a:r>
              <a:rPr lang="pt-BR" sz="1800" dirty="0" smtClean="0"/>
              <a:t>) </a:t>
            </a:r>
            <a:r>
              <a:rPr lang="pt-BR" sz="1800" dirty="0"/>
              <a:t>dessa pesquisa: </a:t>
            </a:r>
            <a:r>
              <a:rPr lang="pt-BR" sz="1800" b="1" dirty="0"/>
              <a:t>verificar a efetividade de testes unitários em relação à bugs nos repositórios do </a:t>
            </a:r>
            <a:r>
              <a:rPr lang="pt-BR" sz="1800" b="1" dirty="0" smtClean="0"/>
              <a:t>GitHub</a:t>
            </a:r>
            <a:r>
              <a:rPr lang="pt-BR" sz="1800" dirty="0" smtClean="0"/>
              <a:t>.</a:t>
            </a: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800" b="1" dirty="0" smtClean="0"/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/>
              <a:t>Com este </a:t>
            </a:r>
            <a:r>
              <a:rPr lang="pt-BR" sz="1800" dirty="0" err="1" smtClean="0"/>
              <a:t>Goal</a:t>
            </a:r>
            <a:r>
              <a:rPr lang="pt-BR" sz="1800" dirty="0"/>
              <a:t> </a:t>
            </a:r>
            <a:r>
              <a:rPr lang="pt-BR" sz="1800" dirty="0" smtClean="0"/>
              <a:t>conhecido, definimos as </a:t>
            </a:r>
            <a:r>
              <a:rPr lang="pt-BR" sz="1800" dirty="0" err="1" smtClean="0"/>
              <a:t>questions</a:t>
            </a:r>
            <a:r>
              <a:rPr lang="pt-BR" sz="1800" dirty="0" smtClean="0"/>
              <a:t> de nossa pesquisa como sendo: </a:t>
            </a:r>
          </a:p>
          <a:p>
            <a:pPr marL="891540" lvl="4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dirty="0"/>
              <a:t>Qual a relação entre a quantidade de testes unitários e a quantidade de bugs</a:t>
            </a:r>
            <a:r>
              <a:rPr lang="pt-BR" dirty="0" smtClean="0"/>
              <a:t>?</a:t>
            </a:r>
          </a:p>
          <a:p>
            <a:pPr marL="891540" lvl="4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dirty="0"/>
              <a:t>Qual a </a:t>
            </a:r>
            <a:r>
              <a:rPr lang="pt-BR" dirty="0" err="1"/>
              <a:t>relacão</a:t>
            </a:r>
            <a:r>
              <a:rPr lang="pt-BR" dirty="0"/>
              <a:t> entre o </a:t>
            </a:r>
            <a:r>
              <a:rPr lang="pt-BR" dirty="0" err="1"/>
              <a:t>coverage</a:t>
            </a:r>
            <a:r>
              <a:rPr lang="pt-BR" dirty="0"/>
              <a:t> do código e a quantidade de </a:t>
            </a:r>
            <a:r>
              <a:rPr lang="pt-BR" dirty="0" smtClean="0"/>
              <a:t>bugs?</a:t>
            </a:r>
          </a:p>
          <a:p>
            <a:pPr marL="548640" lvl="4" indent="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None/>
            </a:pPr>
            <a:endParaRPr lang="pt-BR" sz="1800" dirty="0" smtClean="0"/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/>
              <a:t>As métricas de nosso projeto que auxiliarão a responder as </a:t>
            </a:r>
            <a:r>
              <a:rPr lang="pt-BR" sz="1800" dirty="0" err="1" smtClean="0"/>
              <a:t>questions</a:t>
            </a:r>
            <a:r>
              <a:rPr lang="pt-BR" sz="1800" dirty="0" smtClean="0"/>
              <a:t> são: </a:t>
            </a:r>
          </a:p>
          <a:p>
            <a:pPr marL="891540" lvl="4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dirty="0"/>
              <a:t>Quantidade de BUG </a:t>
            </a:r>
            <a:r>
              <a:rPr lang="pt-BR" dirty="0" err="1"/>
              <a:t>Issues</a:t>
            </a:r>
            <a:r>
              <a:rPr lang="pt-BR" dirty="0"/>
              <a:t>/Linhas de código de teste </a:t>
            </a:r>
            <a:r>
              <a:rPr lang="pt-BR" dirty="0" smtClean="0"/>
              <a:t>unitário.</a:t>
            </a:r>
          </a:p>
          <a:p>
            <a:pPr marL="891540" lvl="4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dirty="0"/>
              <a:t>Quantidade de BUG </a:t>
            </a:r>
            <a:r>
              <a:rPr lang="pt-BR" dirty="0" err="1"/>
              <a:t>Issues</a:t>
            </a:r>
            <a:r>
              <a:rPr lang="pt-BR" dirty="0"/>
              <a:t>/</a:t>
            </a:r>
            <a:r>
              <a:rPr lang="pt-BR" dirty="0" err="1"/>
              <a:t>Coverage</a:t>
            </a:r>
            <a:r>
              <a:rPr lang="pt-BR" dirty="0"/>
              <a:t> do </a:t>
            </a:r>
            <a:r>
              <a:rPr lang="pt-BR" dirty="0" smtClean="0"/>
              <a:t>repositório.</a:t>
            </a:r>
            <a:endParaRPr lang="pt-BR" sz="1800" dirty="0" smtClean="0"/>
          </a:p>
          <a:p>
            <a:pPr marL="651510" lvl="3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651510" lvl="3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8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GQM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Representação gráfica do GQM de nosso projeto de pesquisa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17" y="613063"/>
            <a:ext cx="5087389" cy="38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Hipóteses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Uma vez que buscamos atestar se existe impacto de testes unitários nos BUG </a:t>
            </a:r>
            <a:r>
              <a:rPr lang="pt-BR" dirty="0" err="1" smtClean="0"/>
              <a:t>Issues</a:t>
            </a:r>
            <a:r>
              <a:rPr lang="pt-BR" dirty="0" smtClean="0"/>
              <a:t> dos repositórios analisados, definimos nossas hipóteses como: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pt-BR" b="1" dirty="0"/>
              <a:t>Hipótese nula (</a:t>
            </a:r>
            <a:r>
              <a:rPr lang="pt-BR" b="1" dirty="0" smtClean="0"/>
              <a:t>Ho): </a:t>
            </a:r>
            <a:r>
              <a:rPr lang="pt-BR" dirty="0"/>
              <a:t>Testes </a:t>
            </a:r>
            <a:r>
              <a:rPr lang="pt-BR" dirty="0" smtClean="0"/>
              <a:t>unitários </a:t>
            </a:r>
            <a:r>
              <a:rPr lang="pt-BR" dirty="0"/>
              <a:t>impactam nos BUG </a:t>
            </a:r>
            <a:r>
              <a:rPr lang="pt-BR" dirty="0" err="1"/>
              <a:t>Issues</a:t>
            </a:r>
            <a:r>
              <a:rPr lang="pt-BR" dirty="0"/>
              <a:t> dos </a:t>
            </a:r>
            <a:r>
              <a:rPr lang="pt-BR" dirty="0" smtClean="0"/>
              <a:t>repositórios.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pt-BR" b="1" dirty="0" smtClean="0"/>
              <a:t>Hipótese alternativa (Ha): </a:t>
            </a:r>
            <a:r>
              <a:rPr lang="pt-BR" dirty="0" smtClean="0"/>
              <a:t>Testes unitários não impactam </a:t>
            </a:r>
            <a:r>
              <a:rPr lang="pt-BR" dirty="0"/>
              <a:t>nos BUG </a:t>
            </a:r>
            <a:r>
              <a:rPr lang="pt-BR" dirty="0" err="1"/>
              <a:t>Issues</a:t>
            </a:r>
            <a:r>
              <a:rPr lang="pt-BR" dirty="0"/>
              <a:t> dos </a:t>
            </a:r>
            <a:r>
              <a:rPr lang="pt-BR" dirty="0" smtClean="0"/>
              <a:t>repositórios</a:t>
            </a:r>
            <a:r>
              <a:rPr lang="pt-BR" dirty="0"/>
              <a:t>.</a:t>
            </a:r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Tendo em vista que nosso trabalho é baseado no conceito de testes, mais especificamente em testes unitários, a maioria de nossas referências bibliográficas estão contidas neste contexto. </a:t>
            </a: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Dentre os artigos analisados e relacionados, a maioria fala sobre Test-</a:t>
            </a:r>
            <a:r>
              <a:rPr lang="pt-BR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driven</a:t>
            </a: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pt-BR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development</a:t>
            </a: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 Alguns deles fazem relações entre os testes unitários em </a:t>
            </a:r>
            <a:r>
              <a:rPr lang="pt-BR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BUGs</a:t>
            </a: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de produção, porém não aprofundam nesta questão e ficam mais focados em como produzir ou implementar testes unitários nas diversas tecnologias atuais de desenvolvimento de software.</a:t>
            </a: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Justamente devido a esta escassez de comparações entres questões de </a:t>
            </a:r>
            <a:r>
              <a:rPr lang="pt-BR" sz="18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testes unitários e </a:t>
            </a: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bugs, foi percebido uma necessidade de desenvolver nosso trabalho.</a:t>
            </a:r>
          </a:p>
          <a:p>
            <a:pPr marL="182880" lvl="2" indent="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None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82880" lvl="2" indent="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None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37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 metodologia deste trabalho foi dividida em duas etapas chave:</a:t>
            </a:r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endParaRPr lang="pt-BR" dirty="0" smtClean="0"/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dirty="0" smtClean="0"/>
              <a:t>Desenvolver e executar Script Python que obteria todos os dados necessários sobre os repositórios que serão analisados.</a:t>
            </a:r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endParaRPr lang="pt-BR" dirty="0"/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dirty="0" smtClean="0"/>
              <a:t>Análise dos resultados obtidos e sua documentação.</a:t>
            </a:r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endParaRPr lang="pt-BR" dirty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34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Overview gráfico da metodologia de nosso projeto de pesquisa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15" y="305492"/>
            <a:ext cx="576072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3B169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1606</Words>
  <Application>Microsoft Office PowerPoint</Application>
  <PresentationFormat>Widescreen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SFMono-Regular</vt:lpstr>
      <vt:lpstr>Wingdings</vt:lpstr>
      <vt:lpstr>Retrospectiva</vt:lpstr>
      <vt:lpstr>Testes unitários são efetivos contra Bugs?</vt:lpstr>
      <vt:lpstr>Contexto do trabalho</vt:lpstr>
      <vt:lpstr>Introdução</vt:lpstr>
      <vt:lpstr>GQM</vt:lpstr>
      <vt:lpstr>GQM</vt:lpstr>
      <vt:lpstr>Hipóteses</vt:lpstr>
      <vt:lpstr>Trabalhos Relacionados</vt:lpstr>
      <vt:lpstr>Metodologia</vt:lpstr>
      <vt:lpstr>Metodologia</vt:lpstr>
      <vt:lpstr>Metodologia – Script Python</vt:lpstr>
      <vt:lpstr>Metodologia – Script Python</vt:lpstr>
      <vt:lpstr>Resultados obtidos</vt:lpstr>
      <vt:lpstr>.csv dos Repositórios analisados</vt:lpstr>
      <vt:lpstr>Gráficos de Regressão Linear e interpretação do valor R</vt:lpstr>
      <vt:lpstr>Gráficos de Regressão Linear e interpretação do valor R</vt:lpstr>
      <vt:lpstr>Gráficos de Regressão Linear e interpretação do valor R</vt:lpstr>
      <vt:lpstr>Gráficos de Regressão Linear e interpretação do valor R</vt:lpstr>
      <vt:lpstr>Gráficos de Regressão Linear e interpretação do valor R</vt:lpstr>
      <vt:lpstr>Análise dos resultados</vt:lpstr>
      <vt:lpstr>Ameaças à validade</vt:lpstr>
      <vt:lpstr>Conclusão</vt:lpstr>
      <vt:lpstr>Trabalhos futuros</vt:lpstr>
      <vt:lpstr>Links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unitários são efetivos contra Bugs?</dc:title>
  <dc:creator>Computador Casa</dc:creator>
  <cp:lastModifiedBy>Computador Casa</cp:lastModifiedBy>
  <cp:revision>29</cp:revision>
  <dcterms:created xsi:type="dcterms:W3CDTF">2020-06-14T03:12:02Z</dcterms:created>
  <dcterms:modified xsi:type="dcterms:W3CDTF">2020-06-17T00:01:10Z</dcterms:modified>
</cp:coreProperties>
</file>