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67"/>
  </p:notesMasterIdLst>
  <p:sldIdLst>
    <p:sldId id="256" r:id="rId2"/>
    <p:sldId id="271" r:id="rId3"/>
    <p:sldId id="257" r:id="rId4"/>
    <p:sldId id="370" r:id="rId5"/>
    <p:sldId id="374" r:id="rId6"/>
    <p:sldId id="261" r:id="rId7"/>
    <p:sldId id="373" r:id="rId8"/>
    <p:sldId id="371" r:id="rId9"/>
    <p:sldId id="291" r:id="rId10"/>
    <p:sldId id="292" r:id="rId11"/>
    <p:sldId id="294" r:id="rId12"/>
    <p:sldId id="297" r:id="rId13"/>
    <p:sldId id="298" r:id="rId14"/>
    <p:sldId id="296" r:id="rId15"/>
    <p:sldId id="302" r:id="rId16"/>
    <p:sldId id="299" r:id="rId17"/>
    <p:sldId id="276" r:id="rId18"/>
    <p:sldId id="303" r:id="rId19"/>
    <p:sldId id="304" r:id="rId20"/>
    <p:sldId id="305" r:id="rId21"/>
    <p:sldId id="350" r:id="rId22"/>
    <p:sldId id="306" r:id="rId23"/>
    <p:sldId id="351" r:id="rId24"/>
    <p:sldId id="307" r:id="rId25"/>
    <p:sldId id="263" r:id="rId26"/>
    <p:sldId id="312" r:id="rId27"/>
    <p:sldId id="319" r:id="rId28"/>
    <p:sldId id="320" r:id="rId29"/>
    <p:sldId id="321" r:id="rId30"/>
    <p:sldId id="314" r:id="rId31"/>
    <p:sldId id="318" r:id="rId32"/>
    <p:sldId id="317" r:id="rId33"/>
    <p:sldId id="322" r:id="rId34"/>
    <p:sldId id="355" r:id="rId35"/>
    <p:sldId id="356" r:id="rId36"/>
    <p:sldId id="357" r:id="rId37"/>
    <p:sldId id="358" r:id="rId38"/>
    <p:sldId id="359" r:id="rId39"/>
    <p:sldId id="265" r:id="rId40"/>
    <p:sldId id="325" r:id="rId41"/>
    <p:sldId id="376" r:id="rId42"/>
    <p:sldId id="324" r:id="rId43"/>
    <p:sldId id="377" r:id="rId44"/>
    <p:sldId id="266" r:id="rId45"/>
    <p:sldId id="267" r:id="rId46"/>
    <p:sldId id="328" r:id="rId47"/>
    <p:sldId id="327" r:id="rId48"/>
    <p:sldId id="378" r:id="rId49"/>
    <p:sldId id="379" r:id="rId50"/>
    <p:sldId id="329" r:id="rId51"/>
    <p:sldId id="268" r:id="rId52"/>
    <p:sldId id="340" r:id="rId53"/>
    <p:sldId id="341" r:id="rId54"/>
    <p:sldId id="342" r:id="rId55"/>
    <p:sldId id="343" r:id="rId56"/>
    <p:sldId id="331" r:id="rId57"/>
    <p:sldId id="367" r:id="rId58"/>
    <p:sldId id="365" r:id="rId59"/>
    <p:sldId id="354" r:id="rId60"/>
    <p:sldId id="335" r:id="rId61"/>
    <p:sldId id="353" r:id="rId62"/>
    <p:sldId id="336" r:id="rId63"/>
    <p:sldId id="337" r:id="rId64"/>
    <p:sldId id="348" r:id="rId65"/>
    <p:sldId id="33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00" autoAdjust="0"/>
  </p:normalViewPr>
  <p:slideViewPr>
    <p:cSldViewPr>
      <p:cViewPr>
        <p:scale>
          <a:sx n="66" d="100"/>
          <a:sy n="66" d="100"/>
        </p:scale>
        <p:origin x="-12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6.wmf"/><Relationship Id="rId11" Type="http://schemas.openxmlformats.org/officeDocument/2006/relationships/image" Target="../media/image5.wmf"/><Relationship Id="rId5" Type="http://schemas.openxmlformats.org/officeDocument/2006/relationships/image" Target="../media/image25.wmf"/><Relationship Id="rId10" Type="http://schemas.openxmlformats.org/officeDocument/2006/relationships/image" Target="../media/image9.wmf"/><Relationship Id="rId4" Type="http://schemas.openxmlformats.org/officeDocument/2006/relationships/image" Target="../media/image24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3BC4E-CE7E-49DE-8F91-46439632C57D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89D04-83EC-4D58-AE01-FF6854615A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definition</a:t>
            </a:r>
            <a:r>
              <a:rPr lang="en-US" baseline="0" dirty="0" smtClean="0"/>
              <a:t> of median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equations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E71A6E-0887-411B-8E56-05339C331C3F}" type="datetimeFigureOut">
              <a:rPr lang="en-US" smtClean="0"/>
              <a:pPr/>
              <a:t>10/14/2009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3.xml"/><Relationship Id="rId7" Type="http://schemas.openxmlformats.org/officeDocument/2006/relationships/slide" Target="slide4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slide" Target="slide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slide" Target="slide2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Liang Shan</a:t>
            </a:r>
          </a:p>
          <a:p>
            <a:r>
              <a:rPr lang="en-US" dirty="0" smtClean="0"/>
              <a:t>shan@cs.unc.edu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Techniques and Applications to Image Segmentation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207358" y="3429000"/>
            <a:ext cx="838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4648200" y="2438400"/>
            <a:ext cx="1905000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07358" y="34290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3200400" y="3352800"/>
            <a:ext cx="1752600" cy="2438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76600" y="3886200"/>
            <a:ext cx="16002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2209800"/>
            <a:ext cx="3505200" cy="1981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200" y="2438400"/>
            <a:ext cx="1905000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76400" y="2286000"/>
            <a:ext cx="1600200" cy="17335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07358" y="34290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Finally k clusters left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486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3669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Divisive (Top-down)</a:t>
            </a:r>
          </a:p>
          <a:p>
            <a:pPr lvl="1"/>
            <a:r>
              <a:rPr lang="en-US" dirty="0" smtClean="0"/>
              <a:t>Start at the top with all patterns in one cluster</a:t>
            </a:r>
          </a:p>
          <a:p>
            <a:pPr lvl="1"/>
            <a:r>
              <a:rPr lang="en-US" dirty="0" smtClean="0"/>
              <a:t>The cluster is split using a flat clustering algorithm</a:t>
            </a:r>
          </a:p>
          <a:p>
            <a:pPr lvl="1"/>
            <a:r>
              <a:rPr lang="en-US" dirty="0" smtClean="0"/>
              <a:t>This procedure is applied recursively until each pattern is in its own singleton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Divisive (Top-down)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76" y="2286000"/>
            <a:ext cx="883512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Min Zhang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one is more complex?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efficient?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Unsupervised learning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Clustering categories</a:t>
            </a:r>
            <a:endParaRPr lang="en-US" dirty="0" smtClean="0"/>
          </a:p>
          <a:p>
            <a:r>
              <a:rPr lang="en-US" dirty="0" smtClean="0"/>
              <a:t>Clustering algorithms</a:t>
            </a:r>
          </a:p>
          <a:p>
            <a:pPr lvl="1"/>
            <a:r>
              <a:rPr lang="en-US" dirty="0" smtClean="0">
                <a:hlinkClick r:id="rId5" action="ppaction://hlinksldjump"/>
              </a:rPr>
              <a:t>K-means</a:t>
            </a:r>
            <a:endParaRPr lang="en-US" dirty="0" smtClean="0"/>
          </a:p>
          <a:p>
            <a:pPr lvl="1"/>
            <a:r>
              <a:rPr lang="en-US" dirty="0" smtClean="0">
                <a:hlinkClick r:id="rId6" action="ppaction://hlinksldjump"/>
              </a:rPr>
              <a:t>Fuzzy c-means</a:t>
            </a:r>
            <a:endParaRPr lang="en-US" dirty="0" smtClean="0"/>
          </a:p>
          <a:p>
            <a:pPr lvl="1"/>
            <a:r>
              <a:rPr lang="en-US" dirty="0" smtClean="0">
                <a:hlinkClick r:id="rId7" action="ppaction://hlinksldjump"/>
              </a:rPr>
              <a:t>Kernel-based </a:t>
            </a:r>
            <a:endParaRPr lang="en-US" dirty="0" smtClean="0"/>
          </a:p>
          <a:p>
            <a:pPr lvl="1"/>
            <a:r>
              <a:rPr lang="en-US" dirty="0" smtClean="0">
                <a:hlinkClick r:id="rId8" action="ppaction://hlinksldjump"/>
              </a:rPr>
              <a:t>Graph-based</a:t>
            </a:r>
            <a:endParaRPr lang="en-US" dirty="0" smtClean="0"/>
          </a:p>
          <a:p>
            <a:r>
              <a:rPr lang="en-US" dirty="0" smtClean="0"/>
              <a:t>Q&amp;A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one is more complex?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Because a flat clustering is needed as a “subroutine”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efficient?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complex?</a:t>
            </a:r>
          </a:p>
          <a:p>
            <a:r>
              <a:rPr lang="en-US" dirty="0" smtClean="0"/>
              <a:t>Which one is more efficient?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complex?</a:t>
            </a:r>
          </a:p>
          <a:p>
            <a:r>
              <a:rPr lang="en-US" dirty="0" smtClean="0"/>
              <a:t>Which one is more efficient?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For a fixed number of top levels, using an efficient flat algorithm like K-means, divisive algorithms are linear in the number of patterns and clusters</a:t>
            </a:r>
          </a:p>
          <a:p>
            <a:pPr lvl="1"/>
            <a:r>
              <a:rPr lang="en-US" dirty="0" smtClean="0"/>
              <a:t>Agglomerative algorithms are least quadratic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complex?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efficient?</a:t>
            </a:r>
          </a:p>
          <a:p>
            <a:r>
              <a:rPr lang="en-US" dirty="0" smtClean="0"/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complex?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efficient?</a:t>
            </a:r>
          </a:p>
          <a:p>
            <a:r>
              <a:rPr lang="en-US" dirty="0" smtClean="0"/>
              <a:t>Which one is more accurate?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Bottom-up methods make clustering decisions based on local patterns without initially taking into account the global distribution. These early decisions cannot be undone. </a:t>
            </a:r>
          </a:p>
          <a:p>
            <a:pPr lvl="1"/>
            <a:r>
              <a:rPr lang="en-US" dirty="0" smtClean="0"/>
              <a:t>Top-down clustering benefits from complete information about the global distribution when making top-level partitioning decisions. </a:t>
            </a:r>
          </a:p>
          <a:p>
            <a:endParaRPr lang="en-US" dirty="0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75438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Back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Minimizes functional: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Iterative algorithm:</a:t>
            </a:r>
          </a:p>
          <a:p>
            <a:pPr lvl="1"/>
            <a:r>
              <a:rPr lang="en-US" dirty="0" smtClean="0"/>
              <a:t>Initialize the codebook </a:t>
            </a:r>
            <a:r>
              <a:rPr lang="en-US" i="1" dirty="0" smtClean="0"/>
              <a:t>V</a:t>
            </a:r>
            <a:r>
              <a:rPr lang="en-US" dirty="0" smtClean="0"/>
              <a:t> with vectors randomly picked from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Assign each pattern to the nearest cluster</a:t>
            </a:r>
          </a:p>
          <a:p>
            <a:pPr lvl="1"/>
            <a:r>
              <a:rPr lang="en-US" dirty="0" smtClean="0"/>
              <a:t>Recalculate partition matrix</a:t>
            </a:r>
          </a:p>
          <a:p>
            <a:pPr lvl="1"/>
            <a:r>
              <a:rPr lang="en-US" dirty="0" smtClean="0"/>
              <a:t>Repeat the above two steps until convergence</a:t>
            </a:r>
          </a:p>
          <a:p>
            <a:pPr lvl="1"/>
            <a:endParaRPr lang="en-US" dirty="0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2743200" y="1905000"/>
          <a:ext cx="3352800" cy="850347"/>
        </p:xfrm>
        <a:graphic>
          <a:graphicData uri="http://schemas.openxmlformats.org/presentationml/2006/ole">
            <p:oleObj spid="_x0000_s35841" name="Equation" r:id="rId3" imgW="1752480" imgH="4442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3048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set:</a:t>
            </a:r>
          </a:p>
          <a:p>
            <a:r>
              <a:rPr lang="en-US" dirty="0" smtClean="0"/>
              <a:t>Clusters:</a:t>
            </a:r>
          </a:p>
          <a:p>
            <a:r>
              <a:rPr lang="en-US" dirty="0" smtClean="0"/>
              <a:t>Codebook : </a:t>
            </a:r>
          </a:p>
          <a:p>
            <a:r>
              <a:rPr lang="en-US" dirty="0" smtClean="0"/>
              <a:t>Partition matrix: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961189" y="304800"/>
          <a:ext cx="1692953" cy="371907"/>
        </p:xfrm>
        <a:graphic>
          <a:graphicData uri="http://schemas.openxmlformats.org/presentationml/2006/ole">
            <p:oleObj spid="_x0000_s35842" name="Equation" r:id="rId4" imgW="1155600" imgH="25380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164161" y="867228"/>
          <a:ext cx="1584325" cy="368567"/>
        </p:xfrm>
        <a:graphic>
          <a:graphicData uri="http://schemas.openxmlformats.org/presentationml/2006/ole">
            <p:oleObj spid="_x0000_s35843" name="Equation" r:id="rId5" imgW="1091880" imgH="25380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696200" y="1181100"/>
          <a:ext cx="685800" cy="342900"/>
        </p:xfrm>
        <a:graphic>
          <a:graphicData uri="http://schemas.openxmlformats.org/presentationml/2006/ole">
            <p:oleObj spid="_x0000_s35844" name="Equation" r:id="rId6" imgW="558720" imgH="27936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010400" y="605971"/>
          <a:ext cx="990600" cy="302518"/>
        </p:xfrm>
        <a:graphic>
          <a:graphicData uri="http://schemas.openxmlformats.org/presentationml/2006/ole">
            <p:oleObj spid="_x0000_s35846" name="Equation" r:id="rId7" imgW="749160" imgH="228600" progId="Equation.DSMT4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553200" y="1447800"/>
          <a:ext cx="1931988" cy="649287"/>
        </p:xfrm>
        <a:graphic>
          <a:graphicData uri="http://schemas.openxmlformats.org/presentationml/2006/ole">
            <p:oleObj spid="_x0000_s35847" name="Equation" r:id="rId8" imgW="13586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24125"/>
            <a:ext cx="7505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7505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447800" y="404812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8000" y="3895725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51911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2609850"/>
            <a:ext cx="7886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2"/>
            <a:r>
              <a:rPr lang="en-US" dirty="0" smtClean="0"/>
              <a:t>Select random seeds with at least </a:t>
            </a:r>
            <a:r>
              <a:rPr lang="en-US" i="1" dirty="0" err="1" smtClean="0"/>
              <a:t>D</a:t>
            </a:r>
            <a:r>
              <a:rPr lang="en-US" baseline="-25000" dirty="0" err="1" smtClean="0"/>
              <a:t>min</a:t>
            </a:r>
            <a:endParaRPr lang="en-US" baseline="-25000" dirty="0" smtClean="0"/>
          </a:p>
          <a:p>
            <a:pPr lvl="2"/>
            <a:r>
              <a:rPr lang="en-US" dirty="0" smtClean="0"/>
              <a:t>Or, run the algorithm many times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1</a:t>
            </a:r>
          </a:p>
          <a:p>
            <a:pPr lvl="1"/>
            <a:r>
              <a:rPr lang="en-US" dirty="0" smtClean="0"/>
              <a:t>Supervised: human effort involved</a:t>
            </a:r>
          </a:p>
          <a:p>
            <a:pPr lvl="1"/>
            <a:r>
              <a:rPr lang="en-US" dirty="0" smtClean="0"/>
              <a:t>Unsupervised: no human effort</a:t>
            </a:r>
          </a:p>
          <a:p>
            <a:r>
              <a:rPr lang="en-US" dirty="0" smtClean="0"/>
              <a:t>Definition 2</a:t>
            </a:r>
          </a:p>
          <a:p>
            <a:pPr lvl="1"/>
            <a:r>
              <a:rPr lang="en-US" dirty="0" smtClean="0"/>
              <a:t>Supervised: learning conditional distribution P(Y|X), X: features, Y: classes</a:t>
            </a:r>
          </a:p>
          <a:p>
            <a:pPr lvl="1"/>
            <a:r>
              <a:rPr lang="en-US" dirty="0" smtClean="0"/>
              <a:t>Unsupervised: learning distribution P(X), X: features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Min Zhang</a:t>
            </a:r>
            <a:endParaRPr lang="en-US" dirty="0"/>
          </a:p>
        </p:txBody>
      </p:sp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75438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Back</a:t>
            </a:r>
            <a:endParaRPr lang="en-US" sz="24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</a:t>
            </a:r>
          </a:p>
          <a:p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3352800"/>
            <a:ext cx="4514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</a:t>
            </a:r>
          </a:p>
          <a:p>
            <a:pPr lvl="2"/>
            <a:r>
              <a:rPr lang="en-US" dirty="0" smtClean="0"/>
              <a:t>Use K-</a:t>
            </a:r>
            <a:r>
              <a:rPr lang="en-US" dirty="0" err="1" smtClean="0"/>
              <a:t>medoids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338" y="3305175"/>
            <a:ext cx="45053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 (K-</a:t>
            </a:r>
            <a:r>
              <a:rPr lang="en-US" dirty="0" err="1" smtClean="0"/>
              <a:t>medoids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deal only with clusters with spherical symmetrical point distribution</a:t>
            </a:r>
          </a:p>
          <a:p>
            <a:pPr lvl="2"/>
            <a:r>
              <a:rPr lang="en-US" dirty="0" smtClean="0"/>
              <a:t>Kernel trick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1586" y="3505200"/>
            <a:ext cx="372601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 (K-</a:t>
            </a:r>
            <a:r>
              <a:rPr lang="en-US" dirty="0" err="1" smtClean="0"/>
              <a:t>medoids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deal only with clusters with spherical symmetrical point distribution</a:t>
            </a:r>
          </a:p>
          <a:p>
            <a:pPr lvl="1"/>
            <a:r>
              <a:rPr lang="en-US" dirty="0" smtClean="0"/>
              <a:t>Deciding </a:t>
            </a:r>
            <a:r>
              <a:rPr lang="en-US" i="1" dirty="0" smtClean="0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 couple of K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362200"/>
            <a:ext cx="39909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567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Henry 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k = 1, the objective function is 873.0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2438400"/>
            <a:ext cx="3705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567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Henry 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k = 2, the objective function is 173.1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76475"/>
            <a:ext cx="36385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567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Henry 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k = 3, the objective function is 133.6</a:t>
            </a:r>
          </a:p>
          <a:p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286000"/>
            <a:ext cx="35909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567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Henry 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875" y="3590925"/>
            <a:ext cx="68675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plot objective function values for k=1 to 6</a:t>
            </a:r>
          </a:p>
          <a:p>
            <a:r>
              <a:rPr lang="en-US" dirty="0" smtClean="0"/>
              <a:t>The abrupt change at k=2 is highly suggestive of two clusters</a:t>
            </a:r>
          </a:p>
          <a:p>
            <a:r>
              <a:rPr lang="en-US" dirty="0" smtClean="0"/>
              <a:t>“knee finding” or “elbow finding”</a:t>
            </a:r>
          </a:p>
          <a:p>
            <a:r>
              <a:rPr lang="en-US" dirty="0" smtClean="0"/>
              <a:t>Note that the results are not always as clear cut as in this toy example</a:t>
            </a:r>
          </a:p>
          <a:p>
            <a:endParaRPr lang="en-US" dirty="0"/>
          </a:p>
        </p:txBody>
      </p:sp>
      <p:sp>
        <p:nvSpPr>
          <p:cNvPr id="6" name="Left Arrow 5">
            <a:hlinkClick r:id="rId5" action="ppaction://hlinksldjump"/>
          </p:cNvPr>
          <p:cNvSpPr/>
          <p:nvPr/>
        </p:nvSpPr>
        <p:spPr>
          <a:xfrm>
            <a:off x="75438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Back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4567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Henry Lin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771572" y="261258"/>
            <a:ext cx="4267200" cy="2057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 clustering </a:t>
            </a:r>
          </a:p>
          <a:p>
            <a:r>
              <a:rPr lang="en-US" dirty="0" smtClean="0"/>
              <a:t>Minimize functional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fuzzy partition matrix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</a:t>
            </a:r>
            <a:r>
              <a:rPr lang="en-US" dirty="0" err="1" smtClean="0"/>
              <a:t>fuzzification</a:t>
            </a:r>
            <a:r>
              <a:rPr lang="en-US" dirty="0" smtClean="0"/>
              <a:t> parameter, usually set to 2</a:t>
            </a:r>
          </a:p>
          <a:p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2387600" y="2362200"/>
          <a:ext cx="4049713" cy="914400"/>
        </p:xfrm>
        <a:graphic>
          <a:graphicData uri="http://schemas.openxmlformats.org/presentationml/2006/ole">
            <p:oleObj spid="_x0000_s31745" name="Equation" r:id="rId4" imgW="1968480" imgH="444240" progId="Equation.DSMT4">
              <p:embed/>
            </p:oleObj>
          </a:graphicData>
        </a:graphic>
      </p:graphicFrame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82700" y="3276600"/>
          <a:ext cx="1563688" cy="609600"/>
        </p:xfrm>
        <a:graphic>
          <a:graphicData uri="http://schemas.openxmlformats.org/presentationml/2006/ole">
            <p:oleObj spid="_x0000_s31746" name="Equation" r:id="rId5" imgW="749160" imgH="29196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819400" y="3919578"/>
          <a:ext cx="2819400" cy="792228"/>
        </p:xfrm>
        <a:graphic>
          <a:graphicData uri="http://schemas.openxmlformats.org/presentationml/2006/ole">
            <p:oleObj spid="_x0000_s31747" name="Equation" r:id="rId6" imgW="1536480" imgH="431640" progId="Equation.DSMT4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638800" y="3352800"/>
          <a:ext cx="1211580" cy="457200"/>
        </p:xfrm>
        <a:graphic>
          <a:graphicData uri="http://schemas.openxmlformats.org/presentationml/2006/ole">
            <p:oleObj spid="_x0000_s31748" name="Equation" r:id="rId7" imgW="672840" imgH="253800" progId="Equation.DSMT4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295400" y="4724400"/>
          <a:ext cx="1440180" cy="533400"/>
        </p:xfrm>
        <a:graphic>
          <a:graphicData uri="http://schemas.openxmlformats.org/presentationml/2006/ole">
            <p:oleObj spid="_x0000_s31750" name="Equation" r:id="rId8" imgW="685800" imgH="253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76800" y="3048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set:</a:t>
            </a:r>
          </a:p>
          <a:p>
            <a:r>
              <a:rPr lang="en-US" dirty="0" smtClean="0"/>
              <a:t>Clusters:</a:t>
            </a:r>
          </a:p>
          <a:p>
            <a:r>
              <a:rPr lang="en-US" dirty="0" smtClean="0"/>
              <a:t>Codebook : </a:t>
            </a:r>
          </a:p>
          <a:p>
            <a:r>
              <a:rPr lang="en-US" dirty="0" smtClean="0"/>
              <a:t>Partition matrix:</a:t>
            </a:r>
          </a:p>
          <a:p>
            <a:endParaRPr lang="en-US" dirty="0" smtClean="0"/>
          </a:p>
          <a:p>
            <a:r>
              <a:rPr lang="en-US" dirty="0" smtClean="0"/>
              <a:t>K-means: 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774647" y="304800"/>
          <a:ext cx="1692953" cy="371907"/>
        </p:xfrm>
        <a:graphic>
          <a:graphicData uri="http://schemas.openxmlformats.org/presentationml/2006/ole">
            <p:oleObj spid="_x0000_s31751" name="Equation" r:id="rId9" imgW="1155600" imgH="253800" progId="Equation.DSMT4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943600" y="867228"/>
          <a:ext cx="1584325" cy="368567"/>
        </p:xfrm>
        <a:graphic>
          <a:graphicData uri="http://schemas.openxmlformats.org/presentationml/2006/ole">
            <p:oleObj spid="_x0000_s31752" name="Equation" r:id="rId10" imgW="1091880" imgH="253800" progId="Equation.DSMT4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477000" y="1181100"/>
          <a:ext cx="685800" cy="342900"/>
        </p:xfrm>
        <a:graphic>
          <a:graphicData uri="http://schemas.openxmlformats.org/presentationml/2006/ole">
            <p:oleObj spid="_x0000_s31753" name="Equation" r:id="rId11" imgW="558720" imgH="279360" progId="Equation.DSMT4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125153" y="1008063"/>
          <a:ext cx="1931988" cy="649287"/>
        </p:xfrm>
        <a:graphic>
          <a:graphicData uri="http://schemas.openxmlformats.org/presentationml/2006/ole">
            <p:oleObj spid="_x0000_s31754" name="Equation" r:id="rId12" imgW="1358640" imgH="45720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791200" y="605971"/>
          <a:ext cx="990600" cy="302518"/>
        </p:xfrm>
        <a:graphic>
          <a:graphicData uri="http://schemas.openxmlformats.org/presentationml/2006/ole">
            <p:oleObj spid="_x0000_s31755" name="Equation" r:id="rId13" imgW="749160" imgH="228600" progId="Equation.DSMT4">
              <p:embed/>
            </p:oleObj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5867400" y="1524000"/>
          <a:ext cx="3002507" cy="762000"/>
        </p:xfrm>
        <a:graphic>
          <a:graphicData uri="http://schemas.openxmlformats.org/presentationml/2006/ole">
            <p:oleObj spid="_x0000_s31756" name="Equation" r:id="rId14" imgW="17524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subject to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427287" y="1752600"/>
          <a:ext cx="3897313" cy="879989"/>
        </p:xfrm>
        <a:graphic>
          <a:graphicData uri="http://schemas.openxmlformats.org/presentationml/2006/ole">
            <p:oleObj spid="_x0000_s63490" name="Equation" r:id="rId3" imgW="1968480" imgH="444240" progId="Equation.DSMT4">
              <p:embed/>
            </p:oleObj>
          </a:graphicData>
        </a:graphic>
      </p:graphicFrame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971800" y="2590800"/>
          <a:ext cx="2938220" cy="825500"/>
        </p:xfrm>
        <a:graphic>
          <a:graphicData uri="http://schemas.openxmlformats.org/presentationml/2006/ole">
            <p:oleObj spid="_x0000_s63491" name="Equation" r:id="rId4" imgW="15364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subject to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to solve this constrained optimization problem?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427288" y="1752600"/>
          <a:ext cx="3897312" cy="879475"/>
        </p:xfrm>
        <a:graphic>
          <a:graphicData uri="http://schemas.openxmlformats.org/presentationml/2006/ole">
            <p:oleObj spid="_x0000_s115717" name="Equation" r:id="rId4" imgW="1968480" imgH="444240" progId="Equation.DSMT4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2971800" y="2590800"/>
          <a:ext cx="2938463" cy="825500"/>
        </p:xfrm>
        <a:graphic>
          <a:graphicData uri="http://schemas.openxmlformats.org/presentationml/2006/ole">
            <p:oleObj spid="_x0000_s115718" name="Equation" r:id="rId5" imgW="15364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subject to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to solve this constrained optimization problem?	</a:t>
            </a:r>
          </a:p>
          <a:p>
            <a:pPr lvl="1"/>
            <a:r>
              <a:rPr lang="en-US" dirty="0" smtClean="0"/>
              <a:t>Introduce </a:t>
            </a:r>
            <a:r>
              <a:rPr lang="en-US" dirty="0" err="1" smtClean="0"/>
              <a:t>Lagrangian</a:t>
            </a:r>
            <a:r>
              <a:rPr lang="en-US" dirty="0" smtClean="0"/>
              <a:t> multipliers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427287" y="1752600"/>
          <a:ext cx="3897313" cy="879989"/>
        </p:xfrm>
        <a:graphic>
          <a:graphicData uri="http://schemas.openxmlformats.org/presentationml/2006/ole">
            <p:oleObj spid="_x0000_s60418" name="Equation" r:id="rId4" imgW="1968480" imgH="444240" progId="Equation.DSMT4">
              <p:embed/>
            </p:oleObj>
          </a:graphicData>
        </a:graphic>
      </p:graphicFrame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971800" y="2590800"/>
          <a:ext cx="2938220" cy="825500"/>
        </p:xfrm>
        <a:graphic>
          <a:graphicData uri="http://schemas.openxmlformats.org/presentationml/2006/ole">
            <p:oleObj spid="_x0000_s60419" name="Equation" r:id="rId5" imgW="1536480" imgH="43164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625600" y="4267200"/>
          <a:ext cx="5943600" cy="914400"/>
        </p:xfrm>
        <a:graphic>
          <a:graphicData uri="http://schemas.openxmlformats.org/presentationml/2006/ole">
            <p:oleObj spid="_x0000_s60420" name="Equation" r:id="rId6" imgW="29718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 err="1" smtClean="0"/>
              <a:t>Lagrangian</a:t>
            </a:r>
            <a:r>
              <a:rPr lang="en-US" dirty="0" smtClean="0"/>
              <a:t> multipliers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Iterative optimization</a:t>
            </a:r>
          </a:p>
          <a:p>
            <a:pPr lvl="1"/>
            <a:r>
              <a:rPr lang="en-US" dirty="0" smtClean="0"/>
              <a:t>Fix </a:t>
            </a:r>
            <a:r>
              <a:rPr lang="en-US" i="1" dirty="0" smtClean="0"/>
              <a:t>V</a:t>
            </a:r>
            <a:r>
              <a:rPr lang="en-US" dirty="0" smtClean="0"/>
              <a:t>, optimize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i="1" dirty="0" smtClean="0"/>
              <a:t>U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Fix </a:t>
            </a:r>
            <a:r>
              <a:rPr lang="en-US" i="1" dirty="0" smtClean="0"/>
              <a:t>U</a:t>
            </a:r>
            <a:r>
              <a:rPr lang="en-US" dirty="0" smtClean="0"/>
              <a:t>, optimize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i="1" dirty="0" smtClean="0"/>
              <a:t>V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625600" y="1981200"/>
          <a:ext cx="5943600" cy="914400"/>
        </p:xfrm>
        <a:graphic>
          <a:graphicData uri="http://schemas.openxmlformats.org/presentationml/2006/ole">
            <p:oleObj spid="_x0000_s116740" name="Equation" r:id="rId3" imgW="2971800" imgH="457200" progId="Equation.DSMT4">
              <p:embed/>
            </p:oleObj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4800600" y="3124200"/>
          <a:ext cx="2743200" cy="1543051"/>
        </p:xfrm>
        <a:graphic>
          <a:graphicData uri="http://schemas.openxmlformats.org/presentationml/2006/ole">
            <p:oleObj spid="_x0000_s116741" name="Equation" r:id="rId4" imgW="1422360" imgH="799920" progId="Equation.DSMT4">
              <p:embed/>
            </p:oleObj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5029200" y="4876800"/>
          <a:ext cx="1828800" cy="1574157"/>
        </p:xfrm>
        <a:graphic>
          <a:graphicData uri="http://schemas.openxmlformats.org/presentationml/2006/ole">
            <p:oleObj spid="_x0000_s116742" name="Equation" r:id="rId5" imgW="100296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image segmentation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31670"/>
            <a:ext cx="1687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3370" y="1905000"/>
            <a:ext cx="1646955" cy="162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35346" y="4271769"/>
            <a:ext cx="1747380" cy="165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5786" y="4269496"/>
            <a:ext cx="1691363" cy="168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1524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15240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286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Homogenous intensity corrupted by 5% Gaussian noise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495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Sinusoidal </a:t>
            </a:r>
            <a:r>
              <a:rPr lang="en-US" dirty="0" err="1" smtClean="0"/>
              <a:t>inhomogenous</a:t>
            </a:r>
            <a:r>
              <a:rPr lang="en-US" dirty="0" smtClean="0"/>
              <a:t> intensity corrupted by 5% Gaussian noise</a:t>
            </a:r>
            <a:endParaRPr lang="en-US" dirty="0"/>
          </a:p>
        </p:txBody>
      </p:sp>
      <p:sp>
        <p:nvSpPr>
          <p:cNvPr id="14" name="Left Arrow 13">
            <a:hlinkClick r:id="rId8" action="ppaction://hlinksldjump"/>
          </p:cNvPr>
          <p:cNvSpPr/>
          <p:nvPr/>
        </p:nvSpPr>
        <p:spPr>
          <a:xfrm>
            <a:off x="75438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Back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Dao-</a:t>
            </a:r>
            <a:r>
              <a:rPr lang="en-US" dirty="0" err="1" smtClean="0"/>
              <a:t>Qiang</a:t>
            </a:r>
            <a:r>
              <a:rPr lang="en-US" dirty="0" smtClean="0"/>
              <a:t> Zhang, Song-Can Chen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3581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= 96.02%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94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= 94.41%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substitution trick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Kernel K-means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Kernel fuzzy c-means</a:t>
            </a:r>
            <a:endParaRPr lang="en-US" dirty="0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122713" y="5257800"/>
          <a:ext cx="4669972" cy="838200"/>
        </p:xfrm>
        <a:graphic>
          <a:graphicData uri="http://schemas.openxmlformats.org/presentationml/2006/ole">
            <p:oleObj spid="_x0000_s65541" name="Equation" r:id="rId3" imgW="2476440" imgH="444240" progId="Equation.DSMT4">
              <p:embed/>
            </p:oleObj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295400" y="1600200"/>
          <a:ext cx="6635496" cy="1600200"/>
        </p:xfrm>
        <a:graphic>
          <a:graphicData uri="http://schemas.openxmlformats.org/presentationml/2006/ole">
            <p:oleObj spid="_x0000_s65542" name="Equation" r:id="rId4" imgW="3949560" imgH="952200" progId="Equation.DSMT4">
              <p:embed/>
            </p:oleObj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209800" y="3810000"/>
          <a:ext cx="4324350" cy="850900"/>
        </p:xfrm>
        <a:graphic>
          <a:graphicData uri="http://schemas.openxmlformats.org/presentationml/2006/ole">
            <p:oleObj spid="_x0000_s65543" name="Equation" r:id="rId5" imgW="2260440" imgH="444240" progId="Equation.DSMT4">
              <p:embed/>
            </p:oleObj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990" y="152400"/>
            <a:ext cx="221786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substitution trick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Kernel fuzzy c-means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Confine ourselves to Gaussian RBF kernel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Introduce a penalty term containing neighborhood information</a:t>
            </a: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2133600" y="1905000"/>
          <a:ext cx="4670425" cy="838200"/>
        </p:xfrm>
        <a:graphic>
          <a:graphicData uri="http://schemas.openxmlformats.org/presentationml/2006/ole">
            <p:oleObj spid="_x0000_s67586" name="Equation" r:id="rId3" imgW="2476440" imgH="444240" progId="Equation.DSMT4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133600" y="3429000"/>
          <a:ext cx="4478383" cy="838200"/>
        </p:xfrm>
        <a:graphic>
          <a:graphicData uri="http://schemas.openxmlformats.org/presentationml/2006/ole">
            <p:oleObj spid="_x0000_s67587" name="Equation" r:id="rId4" imgW="2374560" imgH="444240" progId="Equation.DSMT4">
              <p:embed/>
            </p:oleObj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66800" y="4800600"/>
          <a:ext cx="7345279" cy="838200"/>
        </p:xfrm>
        <a:graphic>
          <a:graphicData uri="http://schemas.openxmlformats.org/presentationml/2006/ole">
            <p:oleObj spid="_x0000_s67588" name="Equation" r:id="rId5" imgW="4228920" imgH="482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Equation: Dao-</a:t>
            </a:r>
            <a:r>
              <a:rPr lang="en-US" dirty="0" err="1" smtClean="0"/>
              <a:t>Qiang</a:t>
            </a:r>
            <a:r>
              <a:rPr lang="en-US" dirty="0" smtClean="0"/>
              <a:t> Zhang, Song-Can Chen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181600" y="1524000"/>
            <a:ext cx="3276600" cy="838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Spatially constrained KFCM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   </a:t>
            </a:r>
            <a:r>
              <a:rPr lang="en-US" dirty="0" smtClean="0"/>
              <a:t>: the set of neighbors that exist in a window around </a:t>
            </a:r>
          </a:p>
          <a:p>
            <a:r>
              <a:rPr lang="en-US" dirty="0" smtClean="0"/>
              <a:t>     : the cardinality of</a:t>
            </a:r>
          </a:p>
          <a:p>
            <a:r>
              <a:rPr lang="en-US" dirty="0" smtClean="0"/>
              <a:t>    controls the effect of the penalty term</a:t>
            </a:r>
          </a:p>
          <a:p>
            <a:r>
              <a:rPr lang="en-US" dirty="0" smtClean="0"/>
              <a:t>The penalty term is minimized when </a:t>
            </a:r>
          </a:p>
          <a:p>
            <a:pPr lvl="1"/>
            <a:r>
              <a:rPr lang="en-US" dirty="0" smtClean="0"/>
              <a:t>Membership value for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is large and also large at neighboring pixels</a:t>
            </a:r>
          </a:p>
          <a:p>
            <a:pPr lvl="1"/>
            <a:r>
              <a:rPr lang="en-US" dirty="0" smtClean="0"/>
              <a:t>Vice versa</a:t>
            </a:r>
          </a:p>
          <a:p>
            <a:endParaRPr lang="en-US" baseline="-25000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066800" y="1524000"/>
          <a:ext cx="7345363" cy="838200"/>
        </p:xfrm>
        <a:graphic>
          <a:graphicData uri="http://schemas.openxmlformats.org/presentationml/2006/ole">
            <p:oleObj spid="_x0000_s68610" name="Equation" r:id="rId4" imgW="4228920" imgH="482400" progId="Equation.DSMT4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7709848" y="2403144"/>
          <a:ext cx="304800" cy="445477"/>
        </p:xfrm>
        <a:graphic>
          <a:graphicData uri="http://schemas.openxmlformats.org/presentationml/2006/ole">
            <p:oleObj spid="_x0000_s68611" name="Equation" r:id="rId5" imgW="164880" imgH="241200" progId="Equation.DSMT4">
              <p:embed/>
            </p:oleObj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191904" y="2434521"/>
          <a:ext cx="381000" cy="425823"/>
        </p:xfrm>
        <a:graphic>
          <a:graphicData uri="http://schemas.openxmlformats.org/presentationml/2006/ole">
            <p:oleObj spid="_x0000_s68612" name="Equation" r:id="rId6" imgW="215640" imgH="241200" progId="Equation.DSMT4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219200" y="2895600"/>
          <a:ext cx="457200" cy="457200"/>
        </p:xfrm>
        <a:graphic>
          <a:graphicData uri="http://schemas.openxmlformats.org/presentationml/2006/ole">
            <p:oleObj spid="_x0000_s68613" name="Equation" r:id="rId7" imgW="279360" imgH="279360" progId="Equation.DSMT4">
              <p:embed/>
            </p:oleObj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810000" y="2922896"/>
          <a:ext cx="381000" cy="425450"/>
        </p:xfrm>
        <a:graphic>
          <a:graphicData uri="http://schemas.openxmlformats.org/presentationml/2006/ole">
            <p:oleObj spid="_x0000_s68614" name="Equation" r:id="rId8" imgW="215640" imgH="241200" progId="Equation.DSMT4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227160" y="3454400"/>
          <a:ext cx="304800" cy="279400"/>
        </p:xfrm>
        <a:graphic>
          <a:graphicData uri="http://schemas.openxmlformats.org/presentationml/2006/ole">
            <p:oleObj spid="_x0000_s68615" name="Equation" r:id="rId9" imgW="152280" imgH="139680" progId="Equation.DSMT4">
              <p:embed/>
            </p:oleObj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43400" y="5105400"/>
          <a:ext cx="1676400" cy="990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800"/>
                <a:gridCol w="558800"/>
                <a:gridCol w="558800"/>
              </a:tblGrid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0.9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0.9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0.9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0.9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0.9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0.9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0.9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0.9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629400" y="5105400"/>
          <a:ext cx="1676400" cy="990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800"/>
                <a:gridCol w="558800"/>
                <a:gridCol w="558800"/>
              </a:tblGrid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0.1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0.1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0.1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0.1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0.1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0.1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0.1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0.1</a:t>
                      </a:r>
                      <a:endParaRPr lang="en-US" sz="1600" b="1" dirty="0"/>
                    </a:p>
                  </a:txBody>
                  <a:tcPr marL="81419" marR="81419" marT="40710" marB="4071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Equation: Dao-</a:t>
            </a:r>
            <a:r>
              <a:rPr lang="en-US" dirty="0" err="1" smtClean="0"/>
              <a:t>Qiang</a:t>
            </a:r>
            <a:r>
              <a:rPr lang="en-US" dirty="0" smtClean="0"/>
              <a:t> Zhang, Song-Can Chen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FCM applied to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9877" y="1905000"/>
            <a:ext cx="4129723" cy="416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200848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66800" y="2057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143328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FCM </a:t>
            </a:r>
          </a:p>
          <a:p>
            <a:r>
              <a:rPr lang="en-US" dirty="0" smtClean="0"/>
              <a:t>Accuracy = 96.02%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144372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KFCM</a:t>
            </a:r>
          </a:p>
          <a:p>
            <a:r>
              <a:rPr lang="en-US" dirty="0" smtClean="0"/>
              <a:t>Accuracy = 96.51%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596855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SKFCM</a:t>
            </a:r>
          </a:p>
          <a:p>
            <a:r>
              <a:rPr lang="en-US" dirty="0" smtClean="0"/>
              <a:t>Accuracy = 100.00%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34542" y="591820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SFCM</a:t>
            </a:r>
          </a:p>
          <a:p>
            <a:r>
              <a:rPr lang="en-US" dirty="0" smtClean="0"/>
              <a:t>Accuracy = 99.34%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Dao-</a:t>
            </a:r>
            <a:r>
              <a:rPr lang="en-US" dirty="0" err="1" smtClean="0"/>
              <a:t>Qiang</a:t>
            </a:r>
            <a:r>
              <a:rPr lang="en-US" dirty="0" smtClean="0"/>
              <a:t> Zhang, Song-Can Chen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343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Homogenous intensity corrupted by 5% Gaussian noise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applied to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200679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038600" cy="402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143328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FCM </a:t>
            </a:r>
          </a:p>
          <a:p>
            <a:r>
              <a:rPr lang="en-US" dirty="0" smtClean="0"/>
              <a:t>Accuracy = 94.41%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44372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KFCM</a:t>
            </a:r>
          </a:p>
          <a:p>
            <a:r>
              <a:rPr lang="en-US" dirty="0" smtClean="0"/>
              <a:t>Accuracy = 91.11%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596855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SKFCM</a:t>
            </a:r>
          </a:p>
          <a:p>
            <a:r>
              <a:rPr lang="en-US" dirty="0" smtClean="0"/>
              <a:t>Accuracy = 99.88%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4542" y="591820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SFCM</a:t>
            </a:r>
          </a:p>
          <a:p>
            <a:r>
              <a:rPr lang="en-US" dirty="0" smtClean="0"/>
              <a:t>Accuracy = 98.41%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2057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Dao-</a:t>
            </a:r>
            <a:r>
              <a:rPr lang="en-US" dirty="0" err="1" smtClean="0"/>
              <a:t>Qiang</a:t>
            </a:r>
            <a:r>
              <a:rPr lang="en-US" dirty="0" smtClean="0"/>
              <a:t> Zhang, Song-Can Chen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267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Sinusoidal </a:t>
            </a:r>
            <a:r>
              <a:rPr lang="en-US" dirty="0" err="1" smtClean="0"/>
              <a:t>inhomogenous</a:t>
            </a:r>
            <a:r>
              <a:rPr lang="en-US" dirty="0" smtClean="0"/>
              <a:t> intensity corrupted by 5% Gaussian noise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Assignment of a set of observations into subsets so that observations in the same subset are similar in some sense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48" y="2925096"/>
            <a:ext cx="5244860" cy="361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7448" y="2895600"/>
            <a:ext cx="17593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applied to segmentation</a:t>
            </a:r>
            <a:endParaRPr lang="en-US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16954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828800"/>
            <a:ext cx="32861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724400"/>
            <a:ext cx="4465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3733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MR image corrupted by 5% Gaussian noise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FCM result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535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KFCM result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SFCM result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SKFCM result</a:t>
            </a:r>
            <a:endParaRPr lang="en-US" dirty="0"/>
          </a:p>
        </p:txBody>
      </p:sp>
      <p:sp>
        <p:nvSpPr>
          <p:cNvPr id="14" name="Left Arrow 13">
            <a:hlinkClick r:id="rId6" action="ppaction://hlinksldjump"/>
          </p:cNvPr>
          <p:cNvSpPr/>
          <p:nvPr/>
        </p:nvSpPr>
        <p:spPr>
          <a:xfrm>
            <a:off x="75438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Back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Dao-</a:t>
            </a:r>
            <a:r>
              <a:rPr lang="en-US" dirty="0" err="1" smtClean="0"/>
              <a:t>Qiang</a:t>
            </a:r>
            <a:r>
              <a:rPr lang="en-US" dirty="0" smtClean="0"/>
              <a:t> Zhang, Song-Can Chen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graph theory to solve clustering problem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 terminology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Cuts</a:t>
            </a:r>
          </a:p>
          <a:p>
            <a:endParaRPr lang="en-US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2" y="0"/>
            <a:ext cx="9142078" cy="685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</a:t>
            </a:r>
            <a:r>
              <a:rPr lang="en-US" dirty="0" err="1" smtClean="0"/>
              <a:t>Jianbo</a:t>
            </a:r>
            <a:r>
              <a:rPr lang="en-US" dirty="0" smtClean="0"/>
              <a:t> 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</a:t>
            </a:r>
            <a:r>
              <a:rPr lang="en-US" dirty="0" err="1" smtClean="0"/>
              <a:t>Jianbo</a:t>
            </a:r>
            <a:r>
              <a:rPr lang="en-US" dirty="0" smtClean="0"/>
              <a:t> 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51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</a:t>
            </a:r>
            <a:r>
              <a:rPr lang="en-US" dirty="0" err="1" smtClean="0"/>
              <a:t>Jianbo</a:t>
            </a:r>
            <a:r>
              <a:rPr lang="en-US" dirty="0" smtClean="0"/>
              <a:t> 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688" y="0"/>
            <a:ext cx="9144000" cy="684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</a:t>
            </a:r>
            <a:r>
              <a:rPr lang="en-US" dirty="0" err="1" smtClean="0"/>
              <a:t>Jianbo</a:t>
            </a:r>
            <a:r>
              <a:rPr lang="en-US" dirty="0" smtClean="0"/>
              <a:t> 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</a:t>
            </a:r>
            <a:r>
              <a:rPr lang="en-US" dirty="0" err="1" smtClean="0"/>
              <a:t>Jianbo</a:t>
            </a:r>
            <a:r>
              <a:rPr lang="en-US" dirty="0" smtClean="0"/>
              <a:t> 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min.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Minimum cut criteria favors cutting small sets of isolated nodes in the graph</a:t>
            </a:r>
          </a:p>
          <a:p>
            <a:r>
              <a:rPr lang="en-US" dirty="0" smtClean="0"/>
              <a:t>Not surprising since the cut increases with the number of edges going across the two partitioned parts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76600"/>
            <a:ext cx="407948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4772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Jianbo</a:t>
            </a:r>
            <a:r>
              <a:rPr lang="en-US" dirty="0" smtClean="0"/>
              <a:t> Shi and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4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</a:t>
            </a:r>
            <a:r>
              <a:rPr lang="en-US" dirty="0" err="1" smtClean="0"/>
              <a:t>Jianbo</a:t>
            </a:r>
            <a:r>
              <a:rPr lang="en-US" dirty="0" smtClean="0"/>
              <a:t> 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07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88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</a:t>
            </a:r>
            <a:r>
              <a:rPr lang="en-US" dirty="0" err="1" smtClean="0"/>
              <a:t>Jianbo</a:t>
            </a:r>
            <a:r>
              <a:rPr lang="en-US" dirty="0" smtClean="0"/>
              <a:t> 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an image, set up a weighted graph                    and set the weight on the edge connecting two nodes to be a measure of the similarity between the two nodes</a:t>
            </a:r>
          </a:p>
          <a:p>
            <a:r>
              <a:rPr lang="en-US" dirty="0" smtClean="0"/>
              <a:t>Solve                              for the eigenvectors with the second smallest </a:t>
            </a:r>
            <a:r>
              <a:rPr lang="en-US" dirty="0" err="1" smtClean="0"/>
              <a:t>eigenvalue</a:t>
            </a:r>
            <a:endParaRPr lang="en-US" dirty="0" smtClean="0"/>
          </a:p>
          <a:p>
            <a:r>
              <a:rPr lang="en-US" dirty="0" smtClean="0"/>
              <a:t>Use the second </a:t>
            </a:r>
            <a:r>
              <a:rPr lang="en-US" smtClean="0"/>
              <a:t>smallest eigenvector </a:t>
            </a:r>
            <a:r>
              <a:rPr lang="en-US" dirty="0" smtClean="0"/>
              <a:t>to bipartition the graph</a:t>
            </a:r>
          </a:p>
          <a:p>
            <a:r>
              <a:rPr lang="en-US" dirty="0" smtClean="0"/>
              <a:t>Decide if the current partition should be subdivided and recursively repartition the segmented parts if necessary</a:t>
            </a:r>
          </a:p>
          <a:p>
            <a:endParaRPr lang="en-US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6172200" y="1524000"/>
          <a:ext cx="1285875" cy="381000"/>
        </p:xfrm>
        <a:graphic>
          <a:graphicData uri="http://schemas.openxmlformats.org/presentationml/2006/ole">
            <p:oleObj spid="_x0000_s91138" name="Equation" r:id="rId3" imgW="685800" imgH="203040" progId="Equation.DSMT4">
              <p:embed/>
            </p:oleObj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057400" y="2790372"/>
          <a:ext cx="1976438" cy="381000"/>
        </p:xfrm>
        <a:graphic>
          <a:graphicData uri="http://schemas.openxmlformats.org/presentationml/2006/ole">
            <p:oleObj spid="_x0000_s91139" name="Equation" r:id="rId4" imgW="10540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 vs. Soft</a:t>
            </a:r>
          </a:p>
          <a:p>
            <a:pPr lvl="1"/>
            <a:r>
              <a:rPr lang="en-US" dirty="0" smtClean="0"/>
              <a:t>Hard: same object can only belong to single cluster	</a:t>
            </a:r>
          </a:p>
          <a:p>
            <a:pPr lvl="1"/>
            <a:r>
              <a:rPr lang="en-US" dirty="0" smtClean="0"/>
              <a:t>Soft: same object can belong to different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Min Zhang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(a) A noisy “step” image</a:t>
            </a:r>
          </a:p>
          <a:p>
            <a:r>
              <a:rPr lang="en-US" dirty="0" smtClean="0"/>
              <a:t>(b) eigenvector of the second smallest </a:t>
            </a:r>
            <a:r>
              <a:rPr lang="en-US" dirty="0" err="1" smtClean="0"/>
              <a:t>eigenvalue</a:t>
            </a:r>
            <a:endParaRPr lang="en-US" dirty="0" smtClean="0"/>
          </a:p>
          <a:p>
            <a:r>
              <a:rPr lang="en-US" dirty="0" smtClean="0"/>
              <a:t>(c) resulting partition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48000"/>
            <a:ext cx="721253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4772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Jianbo</a:t>
            </a:r>
            <a:r>
              <a:rPr lang="en-US" dirty="0" smtClean="0"/>
              <a:t> Shi and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(a) Point set generated by two Poisson processes</a:t>
            </a:r>
          </a:p>
          <a:p>
            <a:r>
              <a:rPr lang="en-US" dirty="0" smtClean="0"/>
              <a:t>(b) Partition of the point set</a:t>
            </a: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893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(a) Three image patches form a junction</a:t>
            </a:r>
          </a:p>
          <a:p>
            <a:r>
              <a:rPr lang="en-US" dirty="0" smtClean="0"/>
              <a:t>(b)-(d) Top three components of the partition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3000375"/>
            <a:ext cx="79724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4772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Jianbo</a:t>
            </a:r>
            <a:r>
              <a:rPr lang="en-US" dirty="0" smtClean="0"/>
              <a:t> Shi and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7383"/>
            <a:ext cx="8229600" cy="652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4772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Jianbo</a:t>
            </a:r>
            <a:r>
              <a:rPr lang="en-US" dirty="0" smtClean="0"/>
              <a:t> Shi and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Components of the partition with </a:t>
            </a:r>
            <a:r>
              <a:rPr lang="en-US" i="1" dirty="0" err="1" smtClean="0"/>
              <a:t>Ncut</a:t>
            </a:r>
            <a:r>
              <a:rPr lang="en-US" dirty="0" smtClean="0"/>
              <a:t> value less than 0.04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44772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Jianbo</a:t>
            </a:r>
            <a:r>
              <a:rPr lang="en-US" dirty="0" smtClean="0"/>
              <a:t> Shi and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57400"/>
            <a:ext cx="7506618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00200"/>
            <a:ext cx="76771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>
            <a:hlinkClick r:id="rId5" action="ppaction://hlinksldjump"/>
          </p:cNvPr>
          <p:cNvSpPr/>
          <p:nvPr/>
        </p:nvSpPr>
        <p:spPr>
          <a:xfrm>
            <a:off x="75438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Back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44772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Jianbo</a:t>
            </a:r>
            <a:r>
              <a:rPr lang="en-US" dirty="0" smtClean="0"/>
              <a:t> Shi and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 vs. Soft</a:t>
            </a:r>
          </a:p>
          <a:p>
            <a:pPr lvl="1"/>
            <a:r>
              <a:rPr lang="en-US" dirty="0" smtClean="0"/>
              <a:t>Hard: same object can only belong to single cluster	</a:t>
            </a:r>
          </a:p>
          <a:p>
            <a:pPr lvl="1"/>
            <a:r>
              <a:rPr lang="en-US" dirty="0" smtClean="0"/>
              <a:t>Soft: same object can belong to different clusters</a:t>
            </a:r>
          </a:p>
          <a:p>
            <a:pPr lvl="2"/>
            <a:r>
              <a:rPr lang="en-US" dirty="0" smtClean="0"/>
              <a:t>E.g. Gaussian mixture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Min Zhang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Flat vs. Hierarchical</a:t>
            </a:r>
          </a:p>
          <a:p>
            <a:pPr lvl="1"/>
            <a:r>
              <a:rPr lang="en-US" dirty="0" smtClean="0"/>
              <a:t>Flat: clusters are flat</a:t>
            </a:r>
          </a:p>
          <a:p>
            <a:pPr lvl="1"/>
            <a:r>
              <a:rPr lang="en-US" dirty="0" smtClean="0"/>
              <a:t>Hierarchical: clusters form a tree</a:t>
            </a:r>
          </a:p>
          <a:p>
            <a:pPr lvl="2"/>
            <a:r>
              <a:rPr lang="en-US" dirty="0" smtClean="0"/>
              <a:t>Agglomerative</a:t>
            </a:r>
          </a:p>
          <a:p>
            <a:pPr lvl="2"/>
            <a:r>
              <a:rPr lang="en-US" dirty="0" smtClean="0"/>
              <a:t>Divisive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(Bottom-up)</a:t>
            </a:r>
          </a:p>
          <a:p>
            <a:pPr lvl="1"/>
            <a:r>
              <a:rPr lang="en-US" dirty="0" smtClean="0"/>
              <a:t>Compute all pair-wise pattern-pattern similarity coefficients</a:t>
            </a:r>
          </a:p>
          <a:p>
            <a:pPr lvl="1"/>
            <a:r>
              <a:rPr lang="en-US" dirty="0" smtClean="0"/>
              <a:t>Place each of </a:t>
            </a:r>
            <a:r>
              <a:rPr lang="en-US" i="1" dirty="0" smtClean="0"/>
              <a:t>n</a:t>
            </a:r>
            <a:r>
              <a:rPr lang="en-US" dirty="0" smtClean="0"/>
              <a:t> patterns into a class of its own</a:t>
            </a:r>
          </a:p>
          <a:p>
            <a:pPr lvl="1"/>
            <a:r>
              <a:rPr lang="en-US" dirty="0" smtClean="0"/>
              <a:t>Merge the two most similar clusters into one</a:t>
            </a:r>
          </a:p>
          <a:p>
            <a:pPr lvl="2"/>
            <a:r>
              <a:rPr lang="en-US" dirty="0" smtClean="0"/>
              <a:t>Replace the two clusters into the new cluster</a:t>
            </a:r>
          </a:p>
          <a:p>
            <a:pPr lvl="2"/>
            <a:r>
              <a:rPr lang="en-US" dirty="0" smtClean="0"/>
              <a:t>Re-compute inter-cluster similarity scores </a:t>
            </a:r>
            <a:r>
              <a:rPr lang="en-US" dirty="0" err="1" smtClean="0"/>
              <a:t>w.r.t</a:t>
            </a:r>
            <a:r>
              <a:rPr lang="en-US" dirty="0" smtClean="0"/>
              <a:t>. the new cluster</a:t>
            </a:r>
          </a:p>
          <a:p>
            <a:pPr lvl="1"/>
            <a:r>
              <a:rPr lang="en-US" dirty="0" smtClean="0"/>
              <a:t>Repeat the above step until there are </a:t>
            </a:r>
            <a:r>
              <a:rPr lang="en-US" i="1" dirty="0" smtClean="0"/>
              <a:t>k</a:t>
            </a:r>
            <a:r>
              <a:rPr lang="en-US" dirty="0" smtClean="0"/>
              <a:t> clusters left (</a:t>
            </a:r>
            <a:r>
              <a:rPr lang="en-US" i="1" dirty="0" smtClean="0"/>
              <a:t>k</a:t>
            </a:r>
            <a:r>
              <a:rPr lang="en-US" dirty="0" smtClean="0"/>
              <a:t> can be 1)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credit: Min Zhang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41.7|6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4071</TotalTime>
  <Words>1465</Words>
  <Application>Microsoft Office PowerPoint</Application>
  <PresentationFormat>On-screen Show (4:3)</PresentationFormat>
  <Paragraphs>432</Paragraphs>
  <Slides>65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Equity</vt:lpstr>
      <vt:lpstr>Equation</vt:lpstr>
      <vt:lpstr>Clustering Techniques and Applications to Image Segmentation</vt:lpstr>
      <vt:lpstr>Roadmap</vt:lpstr>
      <vt:lpstr>Unsupervised learning</vt:lpstr>
      <vt:lpstr>Clustering</vt:lpstr>
      <vt:lpstr>Clustering</vt:lpstr>
      <vt:lpstr>Clustering </vt:lpstr>
      <vt:lpstr>Clustering </vt:lpstr>
      <vt:lpstr>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Bottom-up vs. Top-down</vt:lpstr>
      <vt:lpstr>Bottom-up vs. Top-down</vt:lpstr>
      <vt:lpstr>Bottom-up vs. Top-down</vt:lpstr>
      <vt:lpstr>Bottom-up vs. Top-down</vt:lpstr>
      <vt:lpstr>Bottom-up vs. Top-down</vt:lpstr>
      <vt:lpstr>Bottom-up vs. Top-down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Deciding K</vt:lpstr>
      <vt:lpstr>Deciding K</vt:lpstr>
      <vt:lpstr>Deciding K</vt:lpstr>
      <vt:lpstr>Deciding K</vt:lpstr>
      <vt:lpstr>Deciding K</vt:lpstr>
      <vt:lpstr>Fuzzy C-means</vt:lpstr>
      <vt:lpstr>Fuzzy C-means </vt:lpstr>
      <vt:lpstr>Fuzzy C-means  </vt:lpstr>
      <vt:lpstr>Fuzzy C-means  </vt:lpstr>
      <vt:lpstr>Fuzzy c-means</vt:lpstr>
      <vt:lpstr>Application to image segmentation</vt:lpstr>
      <vt:lpstr>Kernel substitution trick </vt:lpstr>
      <vt:lpstr>Kernel substitution trick </vt:lpstr>
      <vt:lpstr>Spatially constrained KFCM</vt:lpstr>
      <vt:lpstr>FCM applied to segmentation</vt:lpstr>
      <vt:lpstr>FCM applied to segmentation</vt:lpstr>
      <vt:lpstr>FCM applied to segmentation</vt:lpstr>
      <vt:lpstr>Graph Theory-Based</vt:lpstr>
      <vt:lpstr>Slide 52</vt:lpstr>
      <vt:lpstr>Slide 53</vt:lpstr>
      <vt:lpstr>Slide 54</vt:lpstr>
      <vt:lpstr>Slide 55</vt:lpstr>
      <vt:lpstr>Problem with min. cuts</vt:lpstr>
      <vt:lpstr>Slide 57</vt:lpstr>
      <vt:lpstr>Slide 58</vt:lpstr>
      <vt:lpstr>Algorithm </vt:lpstr>
      <vt:lpstr>Example</vt:lpstr>
      <vt:lpstr>Example</vt:lpstr>
      <vt:lpstr>Example</vt:lpstr>
      <vt:lpstr>Slide 63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Techniques and Applications</dc:title>
  <dc:creator>Costco</dc:creator>
  <cp:lastModifiedBy>Costco</cp:lastModifiedBy>
  <cp:revision>373</cp:revision>
  <dcterms:created xsi:type="dcterms:W3CDTF">2009-10-03T15:31:33Z</dcterms:created>
  <dcterms:modified xsi:type="dcterms:W3CDTF">2009-10-14T04:29:32Z</dcterms:modified>
</cp:coreProperties>
</file>