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43205400" cx="32404050"/>
  <p:notesSz cx="6858000" cy="9144000"/>
  <p:defaultTextStyle>
    <a:defPPr lvl="0">
      <a:defRPr lang="pt-BR"/>
    </a:defPPr>
    <a:lvl1pPr defTabSz="4320540" eaLnBrk="1" hangingPunct="1" latinLnBrk="0" lvl="0" marL="0" rtl="0" algn="l">
      <a:defRPr kern="1200" sz="8500">
        <a:solidFill>
          <a:schemeClr val="tx1"/>
        </a:solidFill>
        <a:latin typeface="+mn-lt"/>
        <a:ea typeface="+mn-ea"/>
        <a:cs typeface="+mn-cs"/>
      </a:defRPr>
    </a:lvl1pPr>
    <a:lvl2pPr defTabSz="4320540" eaLnBrk="1" hangingPunct="1" latinLnBrk="0" lvl="1" marL="2160270" rtl="0" algn="l">
      <a:defRPr kern="1200" sz="8500">
        <a:solidFill>
          <a:schemeClr val="tx1"/>
        </a:solidFill>
        <a:latin typeface="+mn-lt"/>
        <a:ea typeface="+mn-ea"/>
        <a:cs typeface="+mn-cs"/>
      </a:defRPr>
    </a:lvl2pPr>
    <a:lvl3pPr defTabSz="4320540" eaLnBrk="1" hangingPunct="1" latinLnBrk="0" lvl="2" marL="4320540" rtl="0" algn="l">
      <a:defRPr kern="1200" sz="8500">
        <a:solidFill>
          <a:schemeClr val="tx1"/>
        </a:solidFill>
        <a:latin typeface="+mn-lt"/>
        <a:ea typeface="+mn-ea"/>
        <a:cs typeface="+mn-cs"/>
      </a:defRPr>
    </a:lvl3pPr>
    <a:lvl4pPr defTabSz="4320540" eaLnBrk="1" hangingPunct="1" latinLnBrk="0" lvl="3" marL="6480810" rtl="0" algn="l">
      <a:defRPr kern="1200" sz="8500">
        <a:solidFill>
          <a:schemeClr val="tx1"/>
        </a:solidFill>
        <a:latin typeface="+mn-lt"/>
        <a:ea typeface="+mn-ea"/>
        <a:cs typeface="+mn-cs"/>
      </a:defRPr>
    </a:lvl4pPr>
    <a:lvl5pPr defTabSz="4320540" eaLnBrk="1" hangingPunct="1" latinLnBrk="0" lvl="4" marL="8641080" rtl="0" algn="l">
      <a:defRPr kern="1200" sz="8500">
        <a:solidFill>
          <a:schemeClr val="tx1"/>
        </a:solidFill>
        <a:latin typeface="+mn-lt"/>
        <a:ea typeface="+mn-ea"/>
        <a:cs typeface="+mn-cs"/>
      </a:defRPr>
    </a:lvl5pPr>
    <a:lvl6pPr defTabSz="4320540" eaLnBrk="1" hangingPunct="1" latinLnBrk="0" lvl="5" marL="10801350" rtl="0" algn="l">
      <a:defRPr kern="1200" sz="8500">
        <a:solidFill>
          <a:schemeClr val="tx1"/>
        </a:solidFill>
        <a:latin typeface="+mn-lt"/>
        <a:ea typeface="+mn-ea"/>
        <a:cs typeface="+mn-cs"/>
      </a:defRPr>
    </a:lvl6pPr>
    <a:lvl7pPr defTabSz="4320540" eaLnBrk="1" hangingPunct="1" latinLnBrk="0" lvl="6" marL="12961620" rtl="0" algn="l">
      <a:defRPr kern="1200" sz="8500">
        <a:solidFill>
          <a:schemeClr val="tx1"/>
        </a:solidFill>
        <a:latin typeface="+mn-lt"/>
        <a:ea typeface="+mn-ea"/>
        <a:cs typeface="+mn-cs"/>
      </a:defRPr>
    </a:lvl7pPr>
    <a:lvl8pPr defTabSz="4320540" eaLnBrk="1" hangingPunct="1" latinLnBrk="0" lvl="7" marL="15121890" rtl="0" algn="l">
      <a:defRPr kern="1200" sz="8500">
        <a:solidFill>
          <a:schemeClr val="tx1"/>
        </a:solidFill>
        <a:latin typeface="+mn-lt"/>
        <a:ea typeface="+mn-ea"/>
        <a:cs typeface="+mn-cs"/>
      </a:defRPr>
    </a:lvl8pPr>
    <a:lvl9pPr defTabSz="4320540" eaLnBrk="1" hangingPunct="1" latinLnBrk="0" lvl="8" marL="17282160" rtl="0" algn="l">
      <a:defRPr kern="1200" sz="85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3" Type="http://schemas.openxmlformats.org/officeDocument/2006/relationships/slideMaster" Target="slideMasters/slideMaster1.xml"/><Relationship Id="rId2" Type="http://schemas.openxmlformats.org/officeDocument/2006/relationships/presProps" Target="presProps1.xml"/><Relationship Id="rId5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089B2-7453-491D-9938-81FB674E17A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A9F7E-5DFA-4056-B12C-2BA6C2CE8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60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6"/>
            <a:ext cx="27543443" cy="92611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29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7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7619700" y="2310293"/>
            <a:ext cx="5468186" cy="4914614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5154" y="2310293"/>
            <a:ext cx="15864485" cy="4914614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0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8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8" y="27763471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8" y="18312297"/>
            <a:ext cx="27543443" cy="9451177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3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5154" y="13441682"/>
            <a:ext cx="10666333" cy="38014756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421555" y="13441682"/>
            <a:ext cx="10666333" cy="38014756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9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5" y="9671210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5" y="13701711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11" y="9671210"/>
            <a:ext cx="14323039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11" y="13701711"/>
            <a:ext cx="14323039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2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55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33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5" y="1720217"/>
            <a:ext cx="10660710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4" y="1720219"/>
            <a:ext cx="18114766" cy="36874613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5" y="9041134"/>
            <a:ext cx="10660710" cy="29553698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7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2"/>
            <a:ext cx="19442430" cy="357045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1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33"/>
            <a:ext cx="19442430" cy="5070629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8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7"/>
            <a:ext cx="29163645" cy="2851356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10"/>
            <a:ext cx="7560945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DFA4-B91E-4090-95FC-F8244C6CD1A7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10"/>
            <a:ext cx="10261283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10"/>
            <a:ext cx="7560945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9874-AABB-4B4F-B30A-89077446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9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36329" y="1512468"/>
            <a:ext cx="30531392" cy="388843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Quadro 3"/>
          <p:cNvSpPr/>
          <p:nvPr/>
        </p:nvSpPr>
        <p:spPr>
          <a:xfrm>
            <a:off x="0" y="0"/>
            <a:ext cx="32404050" cy="43205400"/>
          </a:xfrm>
          <a:prstGeom prst="frame">
            <a:avLst>
              <a:gd name="adj1" fmla="val 3188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Picture 9" descr="Resultado de imagem para logo uni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61" y="2444349"/>
            <a:ext cx="6212446" cy="20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436807" y="1578086"/>
            <a:ext cx="24030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BOAS PRÁTICAS UTILIZANDO 5S</a:t>
            </a:r>
            <a:endParaRPr lang="pt-BR" sz="8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417049" y="2952628"/>
            <a:ext cx="2403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JONATHAN JONYS MIRANDA</a:t>
            </a:r>
            <a:endParaRPr lang="pt-BR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525379" y="3933445"/>
            <a:ext cx="24030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PROF. MSC. ANTONIO MATEUS LOCCI       PROF. MSC. MARCOS VINICIUS GIALDI</a:t>
            </a:r>
            <a:br>
              <a:rPr 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PROF. MSC. SANDRA MARIA CRIPPA         PROF. MSC. SÉRGIO EDUARDO NUNES</a:t>
            </a:r>
            <a:endParaRPr 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 flipV="1">
            <a:off x="19082345" y="5400900"/>
            <a:ext cx="10297144" cy="14555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880545" y="5400901"/>
            <a:ext cx="10873208" cy="14555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1080345" y="25059084"/>
            <a:ext cx="11161240" cy="3744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6456742" y="28083420"/>
            <a:ext cx="0" cy="14185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20738529" y="24915068"/>
            <a:ext cx="10709434" cy="367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4" name="CaixaDeTexto 2063"/>
          <p:cNvSpPr txBox="1"/>
          <p:nvPr/>
        </p:nvSpPr>
        <p:spPr>
          <a:xfrm rot="21259148">
            <a:off x="12745641" y="19963868"/>
            <a:ext cx="7399419" cy="7111440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pt-BR" sz="6600" b="1" dirty="0" smtClean="0">
                <a:latin typeface="Arial" pitchFamily="34" charset="0"/>
                <a:cs typeface="Arial" pitchFamily="34" charset="0"/>
              </a:rPr>
              <a:t>BOAS PRÁTICAS UTILIZANDO</a:t>
            </a:r>
            <a:endParaRPr lang="pt-BR" sz="6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CaixaDeTexto 2064"/>
          <p:cNvSpPr txBox="1"/>
          <p:nvPr/>
        </p:nvSpPr>
        <p:spPr>
          <a:xfrm>
            <a:off x="14113793" y="21265124"/>
            <a:ext cx="468589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700" dirty="0" smtClean="0">
                <a:latin typeface="Arial" pitchFamily="34" charset="0"/>
                <a:cs typeface="Arial" pitchFamily="34" charset="0"/>
              </a:rPr>
              <a:t>5S</a:t>
            </a:r>
            <a:endParaRPr lang="pt-BR" sz="28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201">
            <a:off x="7585842" y="14662882"/>
            <a:ext cx="17683829" cy="1763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7561066" y="6813184"/>
            <a:ext cx="1756995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" pitchFamily="34" charset="0"/>
                <a:cs typeface="Arial" pitchFamily="34" charset="0"/>
              </a:rPr>
              <a:t>A organização envolve a importância da disponibilidade e acesso imediato. O </a:t>
            </a:r>
            <a:r>
              <a:rPr lang="pt-BR" sz="6600" dirty="0" smtClean="0">
                <a:latin typeface="Arial" pitchFamily="34" charset="0"/>
                <a:cs typeface="Arial" pitchFamily="34" charset="0"/>
              </a:rPr>
              <a:t>princípio </a:t>
            </a:r>
            <a:r>
              <a:rPr lang="pt-BR" sz="6600" dirty="0">
                <a:latin typeface="Arial" pitchFamily="34" charset="0"/>
                <a:cs typeface="Arial" pitchFamily="34" charset="0"/>
              </a:rPr>
              <a:t>é que tudo tem seu lugar certo e a ordem deve sempre ser mantida para evitar a perda desnecessária de tempo.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577587" y="12717840"/>
            <a:ext cx="113850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just">
              <a:buFont typeface="Arial" pitchFamily="34" charset="0"/>
              <a:buChar char="•"/>
            </a:pPr>
            <a:r>
              <a:rPr lang="pt-BR" sz="6600" dirty="0">
                <a:latin typeface="Arial" pitchFamily="34" charset="0"/>
                <a:cs typeface="Arial" pitchFamily="34" charset="0"/>
              </a:rPr>
              <a:t>Conceito de Design </a:t>
            </a:r>
            <a:r>
              <a:rPr lang="pt-BR" sz="6600" dirty="0" err="1">
                <a:latin typeface="Arial" pitchFamily="34" charset="0"/>
                <a:cs typeface="Arial" pitchFamily="34" charset="0"/>
              </a:rPr>
              <a:t>Patern</a:t>
            </a:r>
            <a:endParaRPr lang="pt-BR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3258809" y="11089532"/>
            <a:ext cx="7992888" cy="1126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600" dirty="0">
                <a:latin typeface="Arial" pitchFamily="34" charset="0"/>
                <a:cs typeface="Arial" pitchFamily="34" charset="0"/>
              </a:rPr>
              <a:t>A limpeza </a:t>
            </a:r>
            <a:r>
              <a:rPr lang="pt-BR" sz="6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6600" dirty="0" smtClean="0">
                <a:latin typeface="Arial" pitchFamily="34" charset="0"/>
                <a:cs typeface="Arial" pitchFamily="34" charset="0"/>
              </a:rPr>
            </a:br>
            <a:r>
              <a:rPr lang="pt-BR" sz="6600" dirty="0" smtClean="0">
                <a:latin typeface="Arial" pitchFamily="34" charset="0"/>
                <a:cs typeface="Arial" pitchFamily="34" charset="0"/>
              </a:rPr>
              <a:t>representa a área </a:t>
            </a:r>
            <a:br>
              <a:rPr lang="pt-BR" sz="6600" dirty="0" smtClean="0">
                <a:latin typeface="Arial" pitchFamily="34" charset="0"/>
                <a:cs typeface="Arial" pitchFamily="34" charset="0"/>
              </a:rPr>
            </a:br>
            <a:r>
              <a:rPr lang="pt-BR" sz="6600" dirty="0" smtClean="0">
                <a:latin typeface="Arial" pitchFamily="34" charset="0"/>
                <a:cs typeface="Arial" pitchFamily="34" charset="0"/>
              </a:rPr>
              <a:t>de atenção do código em diversos aspectos do desenvolvimento do projeto, mas principalmente no momento de codificação do software. </a:t>
            </a:r>
            <a:endParaRPr lang="pt-BR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907198" y="23049613"/>
            <a:ext cx="70730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just">
              <a:buFont typeface="Arial" pitchFamily="34" charset="0"/>
              <a:buChar char="•"/>
            </a:pPr>
            <a:r>
              <a:rPr lang="pt-BR" sz="6600" dirty="0" smtClean="0">
                <a:latin typeface="Arial" pitchFamily="34" charset="0"/>
                <a:cs typeface="Arial" pitchFamily="34" charset="0"/>
              </a:rPr>
              <a:t>Código Limpo</a:t>
            </a:r>
          </a:p>
          <a:p>
            <a:pPr marL="857250" indent="-857250" algn="just">
              <a:buFont typeface="Arial" pitchFamily="34" charset="0"/>
              <a:buChar char="•"/>
            </a:pPr>
            <a:r>
              <a:rPr lang="pt-BR" sz="6600" dirty="0" smtClean="0">
                <a:latin typeface="Arial" pitchFamily="34" charset="0"/>
                <a:cs typeface="Arial" pitchFamily="34" charset="0"/>
              </a:rPr>
              <a:t>Sala Limpa</a:t>
            </a:r>
            <a:endParaRPr lang="pt-BR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7500063" y="31395788"/>
            <a:ext cx="131627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" pitchFamily="34" charset="0"/>
                <a:cs typeface="Arial" pitchFamily="34" charset="0"/>
              </a:rPr>
              <a:t>A utilização se refere ao senso de utilização dos recursos. A ideia é separar tudo que não é útil e descartar, </a:t>
            </a:r>
            <a:r>
              <a:rPr lang="pt-BR" sz="6600" dirty="0" smtClean="0">
                <a:latin typeface="Arial" pitchFamily="34" charset="0"/>
                <a:cs typeface="Arial" pitchFamily="34" charset="0"/>
              </a:rPr>
              <a:t> já o que for, </a:t>
            </a:r>
            <a:r>
              <a:rPr lang="pt-BR" sz="6600" dirty="0">
                <a:latin typeface="Arial" pitchFamily="34" charset="0"/>
                <a:cs typeface="Arial" pitchFamily="34" charset="0"/>
              </a:rPr>
              <a:t>ser melhorado.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7500063" y="37913090"/>
            <a:ext cx="128277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pt-BR" sz="6600" dirty="0" smtClean="0">
                <a:latin typeface="Arial" pitchFamily="34" charset="0"/>
                <a:cs typeface="Arial" pitchFamily="34" charset="0"/>
              </a:rPr>
              <a:t>Princípio de Responsabilidade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pt-BR" sz="6600" dirty="0" smtClean="0">
                <a:latin typeface="Arial" pitchFamily="34" charset="0"/>
                <a:cs typeface="Arial" pitchFamily="34" charset="0"/>
              </a:rPr>
              <a:t>Componentização</a:t>
            </a:r>
            <a:endParaRPr lang="pt-BR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860602" y="31393356"/>
            <a:ext cx="1351722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" pitchFamily="34" charset="0"/>
                <a:cs typeface="Arial" pitchFamily="34" charset="0"/>
              </a:rPr>
              <a:t>A saúde e higiene vem de todos os aspectos voltados a saúde </a:t>
            </a:r>
            <a:r>
              <a:rPr lang="pt-BR" sz="6600" dirty="0" smtClean="0">
                <a:latin typeface="Arial" pitchFamily="34" charset="0"/>
                <a:cs typeface="Arial" pitchFamily="34" charset="0"/>
              </a:rPr>
              <a:t>física do programador assim como a saúde social, mas principalmente a saúde mental, que afeta diretamente o processo de desenvolvimento de código.</a:t>
            </a:r>
            <a:endParaRPr lang="pt-BR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472350" y="39482750"/>
            <a:ext cx="63772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just">
              <a:buFont typeface="Arial" pitchFamily="34" charset="0"/>
              <a:buChar char="•"/>
            </a:pPr>
            <a:r>
              <a:rPr lang="pt-BR" sz="6600" dirty="0" smtClean="0">
                <a:latin typeface="Arial" pitchFamily="34" charset="0"/>
                <a:cs typeface="Arial" pitchFamily="34" charset="0"/>
              </a:rPr>
              <a:t>Pomodoro</a:t>
            </a:r>
            <a:endParaRPr lang="pt-BR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24361" y="10801500"/>
            <a:ext cx="6948772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500" dirty="0" smtClean="0">
                <a:latin typeface="Arial" pitchFamily="34" charset="0"/>
                <a:cs typeface="Arial" pitchFamily="34" charset="0"/>
              </a:rPr>
              <a:t>A auto disciplina </a:t>
            </a:r>
            <a:r>
              <a:rPr lang="pt-BR" sz="6500" dirty="0">
                <a:latin typeface="Arial" pitchFamily="34" charset="0"/>
                <a:cs typeface="Arial" pitchFamily="34" charset="0"/>
              </a:rPr>
              <a:t>tem o intuito de atenção e auto gestão, de modo que vai ser mantido todos os outros blocos de modo contínuo.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527295" y="19956459"/>
            <a:ext cx="75256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pt-BR" sz="6600" dirty="0" err="1" smtClean="0">
                <a:latin typeface="Arial" pitchFamily="34" charset="0"/>
                <a:cs typeface="Arial" pitchFamily="34" charset="0"/>
              </a:rPr>
              <a:t>Scrum</a:t>
            </a:r>
            <a:endParaRPr lang="pt-BR" sz="6600" dirty="0" smtClean="0">
              <a:latin typeface="Arial" pitchFamily="34" charset="0"/>
              <a:cs typeface="Arial" pitchFamily="34" charset="0"/>
            </a:endParaRPr>
          </a:p>
          <a:p>
            <a:pPr marL="857250" indent="-857250">
              <a:buFont typeface="Arial" pitchFamily="34" charset="0"/>
              <a:buChar char="•"/>
            </a:pPr>
            <a:r>
              <a:rPr lang="pt-BR" sz="6600" dirty="0" smtClean="0">
                <a:latin typeface="Arial" pitchFamily="34" charset="0"/>
                <a:cs typeface="Arial" pitchFamily="34" charset="0"/>
              </a:rPr>
              <a:t>Versionamento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pt-BR" sz="6600" dirty="0" smtClean="0">
                <a:latin typeface="Arial" pitchFamily="34" charset="0"/>
                <a:cs typeface="Arial" pitchFamily="34" charset="0"/>
              </a:rPr>
              <a:t>Gerenciamento de Projeto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pt-BR" sz="6600" dirty="0" smtClean="0">
                <a:latin typeface="Arial" pitchFamily="34" charset="0"/>
                <a:cs typeface="Arial" pitchFamily="34" charset="0"/>
              </a:rPr>
              <a:t>Equipes Auto Gerenciadas</a:t>
            </a:r>
            <a:endParaRPr lang="pt-BR" sz="6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