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3"/>
  </p:notesMasterIdLst>
  <p:sldIdLst>
    <p:sldId id="256" r:id="rId2"/>
    <p:sldId id="297" r:id="rId3"/>
    <p:sldId id="271"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 id="281" r:id="rId26"/>
    <p:sldId id="279" r:id="rId27"/>
    <p:sldId id="280" r:id="rId28"/>
    <p:sldId id="282" r:id="rId29"/>
    <p:sldId id="283" r:id="rId30"/>
    <p:sldId id="284" r:id="rId31"/>
    <p:sldId id="287" r:id="rId32"/>
    <p:sldId id="286" r:id="rId33"/>
    <p:sldId id="285" r:id="rId34"/>
    <p:sldId id="290" r:id="rId35"/>
    <p:sldId id="288" r:id="rId36"/>
    <p:sldId id="289" r:id="rId37"/>
    <p:sldId id="293" r:id="rId38"/>
    <p:sldId id="291" r:id="rId39"/>
    <p:sldId id="292" r:id="rId40"/>
    <p:sldId id="294" r:id="rId41"/>
    <p:sldId id="295" r:id="rId42"/>
  </p:sldIdLst>
  <p:sldSz cx="9144000" cy="5143500" type="screen16x9"/>
  <p:notesSz cx="6858000" cy="9144000"/>
  <p:embeddedFontLst>
    <p:embeddedFont>
      <p:font typeface="Arial Black" panose="020B0A04020102020204" pitchFamily="34" charset="0"/>
      <p:bold r:id="rId44"/>
    </p:embeddedFont>
    <p:embeddedFont>
      <p:font typeface="Century Gothic" panose="020B0502020202020204" pitchFamily="34" charset="0"/>
      <p:regular r:id="rId45"/>
      <p:bold r:id="rId46"/>
      <p:italic r:id="rId47"/>
      <p:boldItalic r:id="rId48"/>
    </p:embeddedFont>
    <p:embeddedFont>
      <p:font typeface="Roboto Mono" panose="00000009000000000000" pitchFamily="49" charset="0"/>
      <p:regular r:id="rId49"/>
      <p:bold r:id="rId50"/>
      <p:italic r:id="rId51"/>
      <p:boldItalic r:id="rId52"/>
    </p:embeddedFont>
    <p:embeddedFont>
      <p:font typeface="Wingdings 3" panose="05040102010807070707" pitchFamily="18" charset="2"/>
      <p:regular r:id="rId5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4" autoAdjust="0"/>
    <p:restoredTop sz="94660"/>
  </p:normalViewPr>
  <p:slideViewPr>
    <p:cSldViewPr snapToGrid="0">
      <p:cViewPr varScale="1">
        <p:scale>
          <a:sx n="115" d="100"/>
          <a:sy n="115" d="100"/>
        </p:scale>
        <p:origin x="3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0ae4ed837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0ae4ed837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0ae4ed837e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0ae4ed837e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0ae4ed837e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0ae4ed837e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0ae4ed837e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0ae4ed837e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0ae4ed837e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0ae4ed837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ae4ed837e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ae4ed837e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0ae4ed837e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0ae4ed837e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381000" y="685800"/>
            <a:ext cx="6096000" cy="3429000"/>
          </a:xfrm>
        </p:spPr>
      </p:sp>
      <p:sp>
        <p:nvSpPr>
          <p:cNvPr id="3" name="Symbol zastępczy notatek 2"/>
          <p:cNvSpPr>
            <a:spLocks noGrp="1"/>
          </p:cNvSpPr>
          <p:nvPr>
            <p:ph type="body" idx="1"/>
          </p:nvPr>
        </p:nvSpPr>
        <p:spPr/>
        <p:txBody>
          <a:bodyPr/>
          <a:lstStyle/>
          <a:p>
            <a:endParaRPr lang="pl-PL" dirty="0"/>
          </a:p>
        </p:txBody>
      </p:sp>
    </p:spTree>
    <p:extLst>
      <p:ext uri="{BB962C8B-B14F-4D97-AF65-F5344CB8AC3E}">
        <p14:creationId xmlns:p14="http://schemas.microsoft.com/office/powerpoint/2010/main" val="2984795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0ae4ed837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0ae4ed837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0ae4ed837e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0ae4ed837e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0ae4ed837e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0ae4ed837e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0ae4ed837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0ae4ed837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0ae4ed837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0ae4ed837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0ae4ed837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0ae4ed837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0ae4ed837e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0ae4ed837e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0ae4ed837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0ae4ed837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pl-PL"/>
              <a:t>Kliknij, aby edytować styl</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14280046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pl-PL"/>
              <a:t>Kliknij, aby edytować styl</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pl-PL"/>
              <a:t>Kliknij ikonę, aby dodać obraz</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509A250-FF31-4206-8172-F9D3106AACB1}" type="datetimeFigureOut">
              <a:rPr lang="en-US" dirty="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24174031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pl-PL"/>
              <a:t>Kliknij, aby edytować styl</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4509A250-FF31-4206-8172-F9D3106AACB1}" type="datetimeFigureOut">
              <a:rPr lang="en-US" dirty="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12448544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pl-PL"/>
              <a:t>Kliknij, aby edytować styl</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pl-PL"/>
              <a:t>Kliknij, aby edytować style wzorca tekstu</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4509A250-FF31-4206-8172-F9D3106AACB1}" type="datetimeFigureOut">
              <a:rPr lang="en-US" dirty="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4003649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pl-PL"/>
              <a:t>Kliknij, aby edytować styl</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4509A250-FF31-4206-8172-F9D3106AACB1}" type="datetimeFigureOut">
              <a:rPr lang="en-US" dirty="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7148672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pl-PL"/>
              <a:t>Kliknij, aby edytować styl</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l-PL"/>
              <a:t>Kliknij, aby edytować style wzorca tekstu</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l-PL"/>
              <a:t>Kliknij, aby edytować style wzorca tekstu</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l-PL"/>
              <a:t>Kliknij, aby edytować style wzorca tekstu</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l-PL"/>
              <a:t>Kliknij, aby edytować style wzorca tekstu</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l-PL"/>
              <a:t>Kliknij, aby edytować style wzorca tekstu</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l-PL"/>
              <a:t>Kliknij, aby edytować style wzorca tekstu</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6293472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pl-PL"/>
              <a:t>Kliknij, aby edytować styl</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l-PL"/>
              <a:t>Kliknij, aby edytować style wzorca tekstu</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pl-PL"/>
              <a:t>Kliknij ikonę, aby dodać obraz</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l-PL"/>
              <a:t>Kliknij, aby edytować style wzorca tekstu</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l-PL"/>
              <a:t>Kliknij, aby edytować style wzorca tekstu</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pl-PL"/>
              <a:t>Kliknij ikonę, aby dodać obraz</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l-PL"/>
              <a:t>Kliknij, aby edytować style wzorca tekstu</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l-PL"/>
              <a:t>Kliknij, aby edytować style wzorca tekstu</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pl-PL"/>
              <a:t>Kliknij ikonę, aby dodać obraz</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l-PL"/>
              <a:t>Kliknij, aby edytować style wzorca tekstu</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34439466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nchorCtr="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112551027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pl-PL"/>
              <a:t>Kliknij, aby edytować styl</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64080780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extLst>
      <p:ext uri="{BB962C8B-B14F-4D97-AF65-F5344CB8AC3E}">
        <p14:creationId xmlns:p14="http://schemas.microsoft.com/office/powerpoint/2010/main" val="31471800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extLst>
      <p:ext uri="{BB962C8B-B14F-4D97-AF65-F5344CB8AC3E}">
        <p14:creationId xmlns:p14="http://schemas.microsoft.com/office/powerpoint/2010/main" val="292936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97123109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pl-PL"/>
              <a:t>Kliknij, aby edytować styl</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9796027F-7875-4030-9381-8BD8C4F21935}" type="datetimeFigureOut">
              <a:rPr lang="en-US" dirty="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176404278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42298768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l-PL"/>
              <a:t>Kliknij, aby edytować style wzorca tekstu</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l-PL"/>
              <a:t>Kliknij, aby edytować style wzorca tekstu</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43904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10/18/2024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26858692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10/18/2024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11741816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pl-PL"/>
              <a:t>Kliknij, aby edytować styl</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l-PL"/>
              <a:t>Kliknij, aby edytować style wzorca tekstu</a:t>
            </a:r>
          </a:p>
        </p:txBody>
      </p:sp>
      <p:sp>
        <p:nvSpPr>
          <p:cNvPr id="7" name="Date Placeholder 4"/>
          <p:cNvSpPr>
            <a:spLocks noGrp="1"/>
          </p:cNvSpPr>
          <p:nvPr>
            <p:ph type="dt" sz="half" idx="10"/>
          </p:nvPr>
        </p:nvSpPr>
        <p:spPr/>
        <p:txBody>
          <a:bodyPr/>
          <a:lstStyle/>
          <a:p>
            <a:fld id="{4509A250-FF31-4206-8172-F9D3106AACB1}" type="datetimeFigureOut">
              <a:rPr lang="en-US" dirty="0"/>
              <a:t>10/18/2024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31746962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pl-PL"/>
              <a:t>Kliknij, aby edytować styl</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pl-PL"/>
              <a:t>Kliknij ikonę, aby dodać obraz</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509A250-FF31-4206-8172-F9D3106AACB1}" type="datetimeFigureOut">
              <a:rPr lang="en-US" dirty="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74207393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pl-PL"/>
              <a:t>Kliknij, aby edytować styl</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10/18/2024</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pl" smtClean="0"/>
              <a:t>‹#›</a:t>
            </a:fld>
            <a:endParaRPr lang="pl"/>
          </a:p>
        </p:txBody>
      </p:sp>
    </p:spTree>
    <p:extLst>
      <p:ext uri="{BB962C8B-B14F-4D97-AF65-F5344CB8AC3E}">
        <p14:creationId xmlns:p14="http://schemas.microsoft.com/office/powerpoint/2010/main" val="31400025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tlas.nomic.ai/"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slide" Target="slide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slide" Target="slide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slide" Target="slide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slide" Target="slide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slide" Target="slide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slide" Target="slide3.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40.xml"/><Relationship Id="rId3" Type="http://schemas.openxmlformats.org/officeDocument/2006/relationships/slide" Target="slide10.xml"/><Relationship Id="rId7" Type="http://schemas.openxmlformats.org/officeDocument/2006/relationships/slide" Target="slide22.xml"/><Relationship Id="rId12" Type="http://schemas.openxmlformats.org/officeDocument/2006/relationships/slide" Target="slide37.xml"/><Relationship Id="rId2" Type="http://schemas.openxmlformats.org/officeDocument/2006/relationships/slide" Target="slide5.xml"/><Relationship Id="rId1" Type="http://schemas.openxmlformats.org/officeDocument/2006/relationships/slideLayout" Target="../slideLayouts/slideLayout18.xml"/><Relationship Id="rId6" Type="http://schemas.openxmlformats.org/officeDocument/2006/relationships/slide" Target="slide19.xml"/><Relationship Id="rId11" Type="http://schemas.openxmlformats.org/officeDocument/2006/relationships/slide" Target="slide34.xml"/><Relationship Id="rId5" Type="http://schemas.openxmlformats.org/officeDocument/2006/relationships/slide" Target="slide18.xml"/><Relationship Id="rId10" Type="http://schemas.openxmlformats.org/officeDocument/2006/relationships/slide" Target="slide31.xml"/><Relationship Id="rId4" Type="http://schemas.openxmlformats.org/officeDocument/2006/relationships/slide" Target="slide12.xml"/><Relationship Id="rId9" Type="http://schemas.openxmlformats.org/officeDocument/2006/relationships/slide" Target="slide28.xml"/><Relationship Id="rId14" Type="http://schemas.openxmlformats.org/officeDocument/2006/relationships/slide" Target="slide41.xml"/></Relationships>
</file>

<file path=ppt/slides/_rels/slide3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slide" Target="slide3.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hyperlink" Target="https://serpapi.com/users/sign_up"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slide" Target="slide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hyperlink" Target="https://serpapi.com/users/welcome"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slide" Target="slide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slide" Target="slide3.xml"/></Relationships>
</file>

<file path=ppt/slides/_rels/slide9.xml.rels><?xml version="1.0" encoding="UTF-8" standalone="yes"?>
<Relationships xmlns="http://schemas.openxmlformats.org/package/2006/relationships"><Relationship Id="rId3" Type="http://schemas.openxmlformats.org/officeDocument/2006/relationships/hyperlink" Target="https://serpapi.com/dashboard"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5" Type="http://schemas.openxmlformats.org/officeDocument/2006/relationships/slide" Target="slide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82487" y="1100354"/>
            <a:ext cx="6619244" cy="1369923"/>
          </a:xfrm>
          <a:prstGeom prst="rect">
            <a:avLst/>
          </a:prstGeom>
        </p:spPr>
        <p:txBody>
          <a:bodyPr spcFirstLastPara="1" wrap="square" lIns="91425" tIns="91425" rIns="91425" bIns="91425" anchor="b" anchorCtr="0">
            <a:normAutofit fontScale="90000"/>
          </a:bodyPr>
          <a:lstStyle/>
          <a:p>
            <a:pPr marL="0" lvl="0" indent="0" rtl="0">
              <a:spcBef>
                <a:spcPts val="0"/>
              </a:spcBef>
              <a:spcAft>
                <a:spcPts val="0"/>
              </a:spcAft>
              <a:buNone/>
            </a:pPr>
            <a:r>
              <a:rPr lang="pl" sz="4000" dirty="0">
                <a:latin typeface="Arial Black" panose="020B0A04020102020204" pitchFamily="34" charset="0"/>
              </a:rPr>
              <a:t>Python Web Scraping </a:t>
            </a:r>
            <a:br>
              <a:rPr lang="pl" sz="4000" dirty="0">
                <a:latin typeface="Arial Black" panose="020B0A04020102020204" pitchFamily="34" charset="0"/>
              </a:rPr>
            </a:br>
            <a:r>
              <a:rPr lang="pl" sz="4000" dirty="0">
                <a:latin typeface="Arial Black" panose="020B0A04020102020204" pitchFamily="34" charset="0"/>
              </a:rPr>
              <a:t>and Analysis Project</a:t>
            </a:r>
            <a:endParaRPr sz="4000" dirty="0">
              <a:latin typeface="Arial Black" panose="020B0A04020102020204" pitchFamily="34" charset="0"/>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
        <p:nvSpPr>
          <p:cNvPr id="2" name="Prostokąt: zaokrąglone rogi 1">
            <a:extLst>
              <a:ext uri="{FF2B5EF4-FFF2-40B4-BE49-F238E27FC236}">
                <a16:creationId xmlns:a16="http://schemas.microsoft.com/office/drawing/2014/main" id="{4FEB19E7-4801-5154-CE4A-4FBDD72BF239}"/>
              </a:ext>
            </a:extLst>
          </p:cNvPr>
          <p:cNvSpPr/>
          <p:nvPr/>
        </p:nvSpPr>
        <p:spPr>
          <a:xfrm>
            <a:off x="483704" y="1085850"/>
            <a:ext cx="7794080" cy="1398933"/>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rostokąt: zaokrąglone rogi 2">
            <a:extLst>
              <a:ext uri="{FF2B5EF4-FFF2-40B4-BE49-F238E27FC236}">
                <a16:creationId xmlns:a16="http://schemas.microsoft.com/office/drawing/2014/main" id="{EDB87814-D289-FEDC-18F4-E6B68A3974CC}"/>
              </a:ext>
            </a:extLst>
          </p:cNvPr>
          <p:cNvSpPr/>
          <p:nvPr/>
        </p:nvSpPr>
        <p:spPr>
          <a:xfrm>
            <a:off x="6891131" y="1085850"/>
            <a:ext cx="1386654" cy="1398933"/>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pole tekstowe 3">
            <a:extLst>
              <a:ext uri="{FF2B5EF4-FFF2-40B4-BE49-F238E27FC236}">
                <a16:creationId xmlns:a16="http://schemas.microsoft.com/office/drawing/2014/main" id="{92421421-F3F0-57FE-31FB-9720FE3062E7}"/>
              </a:ext>
            </a:extLst>
          </p:cNvPr>
          <p:cNvSpPr txBox="1"/>
          <p:nvPr/>
        </p:nvSpPr>
        <p:spPr>
          <a:xfrm>
            <a:off x="6891131" y="1185150"/>
            <a:ext cx="1386653" cy="1200329"/>
          </a:xfrm>
          <a:prstGeom prst="rect">
            <a:avLst/>
          </a:prstGeom>
          <a:noFill/>
        </p:spPr>
        <p:txBody>
          <a:bodyPr wrap="square" rtlCol="0">
            <a:spAutoFit/>
          </a:bodyPr>
          <a:lstStyle/>
          <a:p>
            <a:r>
              <a:rPr lang="pl-PL" sz="7200"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pl" dirty="0"/>
              <a:t>Obtaining the NomicAPI Key</a:t>
            </a:r>
            <a:endParaRPr dirty="0"/>
          </a:p>
        </p:txBody>
      </p:sp>
      <p:sp>
        <p:nvSpPr>
          <p:cNvPr id="104" name="Google Shape;104;p20"/>
          <p:cNvSpPr txBox="1">
            <a:spLocks noGrp="1"/>
          </p:cNvSpPr>
          <p:nvPr>
            <p:ph type="body" idx="1"/>
          </p:nvPr>
        </p:nvSpPr>
        <p:spPr>
          <a:xfrm>
            <a:off x="311700" y="1638388"/>
            <a:ext cx="3604317" cy="3416400"/>
          </a:xfrm>
          <a:prstGeom prst="rect">
            <a:avLst/>
          </a:prstGeom>
        </p:spPr>
        <p:txBody>
          <a:bodyPr spcFirstLastPara="1" wrap="square" lIns="91425" tIns="91425" rIns="91425" bIns="91425" anchor="t" anchorCtr="0">
            <a:normAutofit/>
          </a:bodyPr>
          <a:lstStyle/>
          <a:p>
            <a:pPr marL="457200" lvl="0" indent="-342900" algn="l" rtl="0">
              <a:spcBef>
                <a:spcPts val="1200"/>
              </a:spcBef>
              <a:spcAft>
                <a:spcPts val="0"/>
              </a:spcAft>
              <a:buSzPts val="1800"/>
              <a:buAutoNum type="arabicPeriod"/>
            </a:pPr>
            <a:r>
              <a:rPr lang="pl" dirty="0"/>
              <a:t>Go to the website</a:t>
            </a:r>
            <a:r>
              <a:rPr lang="pl" dirty="0">
                <a:uFill>
                  <a:noFill/>
                </a:uFill>
                <a:hlinkClick r:id="rId3"/>
              </a:rPr>
              <a:t> </a:t>
            </a:r>
            <a:r>
              <a:rPr lang="pl" u="sng" dirty="0">
                <a:solidFill>
                  <a:schemeClr val="hlink"/>
                </a:solidFill>
                <a:hlinkClick r:id="rId3"/>
              </a:rPr>
              <a:t>https://atlas.nomic.ai/</a:t>
            </a:r>
            <a:r>
              <a:rPr lang="pl" dirty="0"/>
              <a:t>  and click the "Get started with your Data" button. Then, create your account by setting up a username and password.</a:t>
            </a:r>
            <a:endParaRPr sz="1100" dirty="0">
              <a:solidFill>
                <a:schemeClr val="dk1"/>
              </a:solidFill>
            </a:endParaRPr>
          </a:p>
          <a:p>
            <a:pPr marL="457200" lvl="0" indent="0" algn="l" rtl="0">
              <a:spcBef>
                <a:spcPts val="1200"/>
              </a:spcBef>
              <a:spcAft>
                <a:spcPts val="1200"/>
              </a:spcAft>
              <a:buNone/>
            </a:pPr>
            <a:endParaRPr dirty="0"/>
          </a:p>
        </p:txBody>
      </p:sp>
      <p:pic>
        <p:nvPicPr>
          <p:cNvPr id="105" name="Google Shape;105;p20"/>
          <p:cNvPicPr preferRelativeResize="0"/>
          <p:nvPr/>
        </p:nvPicPr>
        <p:blipFill>
          <a:blip r:embed="rId4">
            <a:alphaModFix/>
          </a:blip>
          <a:stretch>
            <a:fillRect/>
          </a:stretch>
        </p:blipFill>
        <p:spPr>
          <a:xfrm>
            <a:off x="4246074" y="1775790"/>
            <a:ext cx="4094648" cy="2235007"/>
          </a:xfrm>
          <a:prstGeom prst="rect">
            <a:avLst/>
          </a:prstGeom>
          <a:ln>
            <a:noFill/>
          </a:ln>
          <a:effectLst>
            <a:softEdge rad="112500"/>
          </a:effectLst>
        </p:spPr>
      </p:pic>
      <p:sp>
        <p:nvSpPr>
          <p:cNvPr id="2" name="pole tekstowe 1">
            <a:extLst>
              <a:ext uri="{FF2B5EF4-FFF2-40B4-BE49-F238E27FC236}">
                <a16:creationId xmlns:a16="http://schemas.microsoft.com/office/drawing/2014/main" id="{A2E2D527-377F-A357-F209-2E75F23DC66C}"/>
              </a:ext>
            </a:extLst>
          </p:cNvPr>
          <p:cNvSpPr txBox="1"/>
          <p:nvPr/>
        </p:nvSpPr>
        <p:spPr>
          <a:xfrm>
            <a:off x="7838661" y="397565"/>
            <a:ext cx="502061" cy="369332"/>
          </a:xfrm>
          <a:prstGeom prst="rect">
            <a:avLst/>
          </a:prstGeom>
          <a:noFill/>
        </p:spPr>
        <p:txBody>
          <a:bodyPr wrap="none" rtlCol="0">
            <a:spAutoFit/>
          </a:bodyPr>
          <a:lstStyle/>
          <a:p>
            <a:r>
              <a:rPr lang="pl-PL" dirty="0">
                <a:hlinkClick r:id="rId5" action="ppaction://hlinksldjump"/>
              </a:rPr>
              <a:t>🏠</a:t>
            </a:r>
            <a:endParaRPr lang="pl-PL"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pl" dirty="0"/>
              <a:t>Obtaining the NomicAPI Key</a:t>
            </a:r>
            <a:endParaRPr dirty="0"/>
          </a:p>
        </p:txBody>
      </p:sp>
      <p:sp>
        <p:nvSpPr>
          <p:cNvPr id="112" name="Google Shape;112;p21"/>
          <p:cNvSpPr txBox="1">
            <a:spLocks noGrp="1"/>
          </p:cNvSpPr>
          <p:nvPr>
            <p:ph type="body" idx="1"/>
          </p:nvPr>
        </p:nvSpPr>
        <p:spPr>
          <a:xfrm>
            <a:off x="252065" y="1777536"/>
            <a:ext cx="3531431"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pl" dirty="0"/>
              <a:t>2.    If you are logged in, go to the "API Keys" tab. Then, click the "Create new API Key" button. Keep it secret. It will come in handy later.</a:t>
            </a:r>
            <a:endParaRPr sz="1100" dirty="0">
              <a:solidFill>
                <a:schemeClr val="dk1"/>
              </a:solidFill>
            </a:endParaRPr>
          </a:p>
          <a:p>
            <a:pPr marL="457200" lvl="0" indent="0" algn="l" rtl="0">
              <a:spcBef>
                <a:spcPts val="1200"/>
              </a:spcBef>
              <a:spcAft>
                <a:spcPts val="1200"/>
              </a:spcAft>
              <a:buNone/>
            </a:pPr>
            <a:endParaRPr dirty="0"/>
          </a:p>
        </p:txBody>
      </p:sp>
      <p:pic>
        <p:nvPicPr>
          <p:cNvPr id="113" name="Google Shape;113;p21"/>
          <p:cNvPicPr preferRelativeResize="0"/>
          <p:nvPr/>
        </p:nvPicPr>
        <p:blipFill>
          <a:blip r:embed="rId3">
            <a:alphaModFix/>
          </a:blip>
          <a:stretch>
            <a:fillRect/>
          </a:stretch>
        </p:blipFill>
        <p:spPr>
          <a:xfrm>
            <a:off x="3935896" y="1777536"/>
            <a:ext cx="4404826" cy="2478067"/>
          </a:xfrm>
          <a:prstGeom prst="rect">
            <a:avLst/>
          </a:prstGeom>
          <a:ln>
            <a:noFill/>
          </a:ln>
          <a:effectLst>
            <a:softEdge rad="112500"/>
          </a:effectLst>
        </p:spPr>
      </p:pic>
      <p:sp>
        <p:nvSpPr>
          <p:cNvPr id="2" name="pole tekstowe 1">
            <a:extLst>
              <a:ext uri="{FF2B5EF4-FFF2-40B4-BE49-F238E27FC236}">
                <a16:creationId xmlns:a16="http://schemas.microsoft.com/office/drawing/2014/main" id="{2F92E25C-98C6-594A-99FB-91EF6E8E730F}"/>
              </a:ext>
            </a:extLst>
          </p:cNvPr>
          <p:cNvSpPr txBox="1"/>
          <p:nvPr/>
        </p:nvSpPr>
        <p:spPr>
          <a:xfrm>
            <a:off x="7838661" y="397565"/>
            <a:ext cx="502061" cy="369332"/>
          </a:xfrm>
          <a:prstGeom prst="rect">
            <a:avLst/>
          </a:prstGeom>
          <a:noFill/>
        </p:spPr>
        <p:txBody>
          <a:bodyPr wrap="none" rtlCol="0">
            <a:spAutoFit/>
          </a:bodyPr>
          <a:lstStyle/>
          <a:p>
            <a:r>
              <a:rPr lang="pl-PL" dirty="0">
                <a:hlinkClick r:id="rId4" action="ppaction://hlinksldjump"/>
              </a:rPr>
              <a:t>🏠</a:t>
            </a:r>
            <a:endParaRPr lang="pl-PL"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pl" dirty="0"/>
              <a:t>Initial Configuration</a:t>
            </a:r>
            <a:endParaRPr dirty="0"/>
          </a:p>
        </p:txBody>
      </p:sp>
      <p:sp>
        <p:nvSpPr>
          <p:cNvPr id="119" name="Google Shape;119;p22"/>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pl" dirty="0"/>
              <a:t>Please open the file keys.py. Paste the API keys: Serp_API and Nomic_API instead of [“Nomic_API_Key”] and [“Serp_API_Key”] </a:t>
            </a:r>
            <a:endParaRPr dirty="0"/>
          </a:p>
        </p:txBody>
      </p:sp>
      <p:sp>
        <p:nvSpPr>
          <p:cNvPr id="121" name="Google Shape;121;p22"/>
          <p:cNvSpPr txBox="1">
            <a:spLocks noGrp="1"/>
          </p:cNvSpPr>
          <p:nvPr>
            <p:ph type="body" idx="4294967295"/>
          </p:nvPr>
        </p:nvSpPr>
        <p:spPr>
          <a:xfrm>
            <a:off x="4751113" y="2640772"/>
            <a:ext cx="3359150" cy="854075"/>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pl" dirty="0"/>
              <a:t>The API key should look like this: Nomic_API_Key = "my-nomic-api-key1234</a:t>
            </a:r>
            <a:r>
              <a:rPr lang="pl" dirty="0">
                <a:sym typeface="Roboto Mono"/>
              </a:rPr>
              <a:t>"</a:t>
            </a:r>
            <a:endParaRPr dirty="0"/>
          </a:p>
        </p:txBody>
      </p:sp>
      <p:pic>
        <p:nvPicPr>
          <p:cNvPr id="120" name="Google Shape;120;p22"/>
          <p:cNvPicPr preferRelativeResize="0"/>
          <p:nvPr/>
        </p:nvPicPr>
        <p:blipFill>
          <a:blip r:embed="rId3">
            <a:alphaModFix/>
          </a:blip>
          <a:stretch>
            <a:fillRect/>
          </a:stretch>
        </p:blipFill>
        <p:spPr>
          <a:xfrm>
            <a:off x="420964" y="2211514"/>
            <a:ext cx="3971925" cy="1924050"/>
          </a:xfrm>
          <a:prstGeom prst="rect">
            <a:avLst/>
          </a:prstGeom>
          <a:ln>
            <a:noFill/>
          </a:ln>
          <a:effectLst>
            <a:softEdge rad="112500"/>
          </a:effectLst>
        </p:spPr>
      </p:pic>
      <p:sp>
        <p:nvSpPr>
          <p:cNvPr id="2" name="pole tekstowe 1">
            <a:extLst>
              <a:ext uri="{FF2B5EF4-FFF2-40B4-BE49-F238E27FC236}">
                <a16:creationId xmlns:a16="http://schemas.microsoft.com/office/drawing/2014/main" id="{796C24E4-D87E-0B79-1C02-A06554F421D7}"/>
              </a:ext>
            </a:extLst>
          </p:cNvPr>
          <p:cNvSpPr txBox="1"/>
          <p:nvPr/>
        </p:nvSpPr>
        <p:spPr>
          <a:xfrm>
            <a:off x="7838661" y="397565"/>
            <a:ext cx="502061" cy="369332"/>
          </a:xfrm>
          <a:prstGeom prst="rect">
            <a:avLst/>
          </a:prstGeom>
          <a:noFill/>
        </p:spPr>
        <p:txBody>
          <a:bodyPr wrap="none" rtlCol="0">
            <a:spAutoFit/>
          </a:bodyPr>
          <a:lstStyle/>
          <a:p>
            <a:r>
              <a:rPr lang="pl-PL" dirty="0">
                <a:hlinkClick r:id="rId4" action="ppaction://hlinksldjump"/>
              </a:rPr>
              <a:t>🏠</a:t>
            </a:r>
            <a:endParaRPr lang="pl-PL"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7" name="Google Shape;127;p23"/>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pl" dirty="0"/>
              <a:t>Please open the file main.py. You will be prompted to enter a URL and a phrase</a:t>
            </a:r>
            <a:endParaRPr dirty="0"/>
          </a:p>
        </p:txBody>
      </p:sp>
      <p:pic>
        <p:nvPicPr>
          <p:cNvPr id="128" name="Google Shape;128;p23"/>
          <p:cNvPicPr preferRelativeResize="0"/>
          <p:nvPr/>
        </p:nvPicPr>
        <p:blipFill>
          <a:blip r:embed="rId3">
            <a:alphaModFix/>
          </a:blip>
          <a:stretch>
            <a:fillRect/>
          </a:stretch>
        </p:blipFill>
        <p:spPr>
          <a:xfrm>
            <a:off x="311700" y="2136125"/>
            <a:ext cx="7658101" cy="871250"/>
          </a:xfrm>
          <a:prstGeom prst="rect">
            <a:avLst/>
          </a:prstGeom>
          <a:ln>
            <a:noFill/>
          </a:ln>
          <a:effectLst>
            <a:softEdge rad="112500"/>
          </a:effectLst>
        </p:spPr>
      </p:pic>
      <p:sp>
        <p:nvSpPr>
          <p:cNvPr id="2" name="pole tekstowe 1">
            <a:extLst>
              <a:ext uri="{FF2B5EF4-FFF2-40B4-BE49-F238E27FC236}">
                <a16:creationId xmlns:a16="http://schemas.microsoft.com/office/drawing/2014/main" id="{22A61B4A-EE84-481D-5DB2-DBF0D1CC36D5}"/>
              </a:ext>
            </a:extLst>
          </p:cNvPr>
          <p:cNvSpPr txBox="1"/>
          <p:nvPr/>
        </p:nvSpPr>
        <p:spPr>
          <a:xfrm>
            <a:off x="7838661" y="397565"/>
            <a:ext cx="502061" cy="369332"/>
          </a:xfrm>
          <a:prstGeom prst="rect">
            <a:avLst/>
          </a:prstGeom>
          <a:noFill/>
        </p:spPr>
        <p:txBody>
          <a:bodyPr wrap="none" rtlCol="0">
            <a:spAutoFit/>
          </a:bodyPr>
          <a:lstStyle/>
          <a:p>
            <a:r>
              <a:rPr lang="pl-PL" dirty="0">
                <a:hlinkClick r:id="rId4" action="ppaction://hlinksldjump"/>
              </a:rPr>
              <a:t>🏠</a:t>
            </a:r>
            <a:endParaRPr lang="pl-PL"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4" name="Google Shape;134;p2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pl"/>
              <a:t>You will receive a notification that a new knowledge graph has been created in Nomic. Now, you need to wait up to 10 minutes for a confirmation email.</a:t>
            </a:r>
            <a:endParaRPr/>
          </a:p>
        </p:txBody>
      </p:sp>
      <p:pic>
        <p:nvPicPr>
          <p:cNvPr id="135" name="Google Shape;135;p24"/>
          <p:cNvPicPr preferRelativeResize="0"/>
          <p:nvPr/>
        </p:nvPicPr>
        <p:blipFill>
          <a:blip r:embed="rId3">
            <a:alphaModFix/>
          </a:blip>
          <a:stretch>
            <a:fillRect/>
          </a:stretch>
        </p:blipFill>
        <p:spPr>
          <a:xfrm>
            <a:off x="358085" y="2208007"/>
            <a:ext cx="8242300" cy="1533575"/>
          </a:xfrm>
          <a:prstGeom prst="rect">
            <a:avLst/>
          </a:prstGeom>
          <a:ln>
            <a:noFill/>
          </a:ln>
          <a:effectLst>
            <a:softEdge rad="112500"/>
          </a:effectLst>
        </p:spPr>
      </p:pic>
      <p:sp>
        <p:nvSpPr>
          <p:cNvPr id="2" name="pole tekstowe 1">
            <a:extLst>
              <a:ext uri="{FF2B5EF4-FFF2-40B4-BE49-F238E27FC236}">
                <a16:creationId xmlns:a16="http://schemas.microsoft.com/office/drawing/2014/main" id="{4DA9624E-DC12-E4BF-5D71-B335D32AEA73}"/>
              </a:ext>
            </a:extLst>
          </p:cNvPr>
          <p:cNvSpPr txBox="1"/>
          <p:nvPr/>
        </p:nvSpPr>
        <p:spPr>
          <a:xfrm>
            <a:off x="7838661" y="397565"/>
            <a:ext cx="502061" cy="369332"/>
          </a:xfrm>
          <a:prstGeom prst="rect">
            <a:avLst/>
          </a:prstGeom>
          <a:noFill/>
        </p:spPr>
        <p:txBody>
          <a:bodyPr wrap="none" rtlCol="0">
            <a:spAutoFit/>
          </a:bodyPr>
          <a:lstStyle/>
          <a:p>
            <a:r>
              <a:rPr lang="pl-PL" dirty="0">
                <a:hlinkClick r:id="rId4" action="ppaction://hlinksldjump"/>
              </a:rPr>
              <a:t>🏠</a:t>
            </a:r>
            <a:endParaRPr lang="pl-PL"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1" name="Google Shape;141;p25"/>
          <p:cNvSpPr txBox="1">
            <a:spLocks noGrp="1"/>
          </p:cNvSpPr>
          <p:nvPr>
            <p:ph type="body" idx="1"/>
          </p:nvPr>
        </p:nvSpPr>
        <p:spPr>
          <a:xfrm>
            <a:off x="311700" y="1289230"/>
            <a:ext cx="3417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pl" dirty="0"/>
              <a:t>After processing, which will take up to 10 minutes, you will receive an email with the completed map from Nomic. Please open it using the email associated with your Nomic account. Copy the dataset ID name (in this case, it is careless-poincare).</a:t>
            </a: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None/>
            </a:pPr>
            <a:endParaRPr dirty="0"/>
          </a:p>
        </p:txBody>
      </p:sp>
      <p:pic>
        <p:nvPicPr>
          <p:cNvPr id="142" name="Google Shape;142;p25"/>
          <p:cNvPicPr preferRelativeResize="0"/>
          <p:nvPr/>
        </p:nvPicPr>
        <p:blipFill>
          <a:blip r:embed="rId3">
            <a:alphaModFix/>
          </a:blip>
          <a:stretch>
            <a:fillRect/>
          </a:stretch>
        </p:blipFill>
        <p:spPr>
          <a:xfrm>
            <a:off x="4572000" y="1289230"/>
            <a:ext cx="3730213" cy="3170770"/>
          </a:xfrm>
          <a:prstGeom prst="rect">
            <a:avLst/>
          </a:prstGeom>
          <a:ln>
            <a:noFill/>
          </a:ln>
          <a:effectLst>
            <a:softEdge rad="112500"/>
          </a:effectLst>
        </p:spPr>
      </p:pic>
      <p:sp>
        <p:nvSpPr>
          <p:cNvPr id="2" name="pole tekstowe 1">
            <a:extLst>
              <a:ext uri="{FF2B5EF4-FFF2-40B4-BE49-F238E27FC236}">
                <a16:creationId xmlns:a16="http://schemas.microsoft.com/office/drawing/2014/main" id="{79CA7511-248D-79B1-0711-05C9EBD5837C}"/>
              </a:ext>
            </a:extLst>
          </p:cNvPr>
          <p:cNvSpPr txBox="1"/>
          <p:nvPr/>
        </p:nvSpPr>
        <p:spPr>
          <a:xfrm>
            <a:off x="7838661" y="397565"/>
            <a:ext cx="502061" cy="369332"/>
          </a:xfrm>
          <a:prstGeom prst="rect">
            <a:avLst/>
          </a:prstGeom>
          <a:noFill/>
        </p:spPr>
        <p:txBody>
          <a:bodyPr wrap="none" rtlCol="0">
            <a:spAutoFit/>
          </a:bodyPr>
          <a:lstStyle/>
          <a:p>
            <a:r>
              <a:rPr lang="pl-PL" dirty="0">
                <a:hlinkClick r:id="rId4" action="ppaction://hlinksldjump"/>
              </a:rPr>
              <a:t>🏠</a:t>
            </a:r>
            <a:endParaRPr lang="pl-PL"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8" name="Google Shape;148;p2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pl"/>
              <a:t>Once the map is opened, copy your ID from our page (here, it is FQ).</a:t>
            </a:r>
            <a:endParaRPr/>
          </a:p>
        </p:txBody>
      </p:sp>
      <p:pic>
        <p:nvPicPr>
          <p:cNvPr id="149" name="Google Shape;149;p26"/>
          <p:cNvPicPr preferRelativeResize="0"/>
          <p:nvPr/>
        </p:nvPicPr>
        <p:blipFill>
          <a:blip r:embed="rId3">
            <a:alphaModFix/>
          </a:blip>
          <a:stretch>
            <a:fillRect/>
          </a:stretch>
        </p:blipFill>
        <p:spPr>
          <a:xfrm>
            <a:off x="1424608" y="1747620"/>
            <a:ext cx="5817704" cy="2950855"/>
          </a:xfrm>
          <a:prstGeom prst="rect">
            <a:avLst/>
          </a:prstGeom>
          <a:ln>
            <a:noFill/>
          </a:ln>
          <a:effectLst>
            <a:softEdge rad="112500"/>
          </a:effectLst>
        </p:spPr>
      </p:pic>
      <p:sp>
        <p:nvSpPr>
          <p:cNvPr id="2" name="pole tekstowe 1">
            <a:extLst>
              <a:ext uri="{FF2B5EF4-FFF2-40B4-BE49-F238E27FC236}">
                <a16:creationId xmlns:a16="http://schemas.microsoft.com/office/drawing/2014/main" id="{8E018AB8-3A47-3D32-F4F0-FAC5F3855832}"/>
              </a:ext>
            </a:extLst>
          </p:cNvPr>
          <p:cNvSpPr txBox="1"/>
          <p:nvPr/>
        </p:nvSpPr>
        <p:spPr>
          <a:xfrm>
            <a:off x="7838661" y="397565"/>
            <a:ext cx="502061" cy="369332"/>
          </a:xfrm>
          <a:prstGeom prst="rect">
            <a:avLst/>
          </a:prstGeom>
          <a:noFill/>
        </p:spPr>
        <p:txBody>
          <a:bodyPr wrap="none" rtlCol="0">
            <a:spAutoFit/>
          </a:bodyPr>
          <a:lstStyle/>
          <a:p>
            <a:r>
              <a:rPr lang="pl-PL" dirty="0">
                <a:hlinkClick r:id="rId4" action="ppaction://hlinksldjump"/>
              </a:rPr>
              <a:t>🏠</a:t>
            </a:r>
            <a:endParaRPr lang="pl-PL"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5" name="Google Shape;155;p2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l"/>
              <a:t>Now you can perform various analyses by running the sec.py script.</a:t>
            </a:r>
            <a:endParaRPr/>
          </a:p>
          <a:p>
            <a:pPr marL="0" lvl="0" indent="0" algn="l" rtl="0">
              <a:spcBef>
                <a:spcPts val="1200"/>
              </a:spcBef>
              <a:spcAft>
                <a:spcPts val="0"/>
              </a:spcAft>
              <a:buNone/>
            </a:pPr>
            <a:r>
              <a:rPr lang="pl"/>
              <a:t>You need to provide the dataset ID from Nomic (here, it is careless-poincare) as well as the ID from our page (here, it is FQ)</a:t>
            </a:r>
            <a:r>
              <a:rPr lang="pl" sz="1100">
                <a:solidFill>
                  <a:schemeClr val="dk1"/>
                </a:solidFill>
              </a:rPr>
              <a:t>.</a:t>
            </a:r>
            <a:endParaRPr sz="1100">
              <a:solidFill>
                <a:schemeClr val="dk1"/>
              </a:solidFill>
            </a:endParaRPr>
          </a:p>
          <a:p>
            <a:pPr marL="0" lvl="0" indent="0" algn="l" rtl="0">
              <a:spcBef>
                <a:spcPts val="1200"/>
              </a:spcBef>
              <a:spcAft>
                <a:spcPts val="0"/>
              </a:spcAft>
              <a:buNone/>
            </a:pPr>
            <a:endParaRPr sz="1100">
              <a:solidFill>
                <a:schemeClr val="dk1"/>
              </a:solidFill>
            </a:endParaRPr>
          </a:p>
          <a:p>
            <a:pPr marL="0" lvl="0" indent="0" algn="l" rtl="0">
              <a:spcBef>
                <a:spcPts val="1200"/>
              </a:spcBef>
              <a:spcAft>
                <a:spcPts val="1200"/>
              </a:spcAft>
              <a:buNone/>
            </a:pPr>
            <a:endParaRPr/>
          </a:p>
        </p:txBody>
      </p:sp>
      <p:pic>
        <p:nvPicPr>
          <p:cNvPr id="156" name="Google Shape;156;p27"/>
          <p:cNvPicPr preferRelativeResize="0"/>
          <p:nvPr/>
        </p:nvPicPr>
        <p:blipFill>
          <a:blip r:embed="rId3">
            <a:alphaModFix/>
          </a:blip>
          <a:stretch>
            <a:fillRect/>
          </a:stretch>
        </p:blipFill>
        <p:spPr>
          <a:xfrm>
            <a:off x="884387" y="2498876"/>
            <a:ext cx="7375225" cy="1924225"/>
          </a:xfrm>
          <a:prstGeom prst="rect">
            <a:avLst/>
          </a:prstGeom>
          <a:ln>
            <a:noFill/>
          </a:ln>
          <a:effectLst>
            <a:softEdge rad="112500"/>
          </a:effectLst>
        </p:spPr>
      </p:pic>
      <p:sp>
        <p:nvSpPr>
          <p:cNvPr id="2" name="pole tekstowe 1">
            <a:extLst>
              <a:ext uri="{FF2B5EF4-FFF2-40B4-BE49-F238E27FC236}">
                <a16:creationId xmlns:a16="http://schemas.microsoft.com/office/drawing/2014/main" id="{7F1C688C-0E07-C706-8562-0AADCBA1D85C}"/>
              </a:ext>
            </a:extLst>
          </p:cNvPr>
          <p:cNvSpPr txBox="1"/>
          <p:nvPr/>
        </p:nvSpPr>
        <p:spPr>
          <a:xfrm>
            <a:off x="7838661" y="397565"/>
            <a:ext cx="502061" cy="369332"/>
          </a:xfrm>
          <a:prstGeom prst="rect">
            <a:avLst/>
          </a:prstGeom>
          <a:noFill/>
        </p:spPr>
        <p:txBody>
          <a:bodyPr wrap="none" rtlCol="0">
            <a:spAutoFit/>
          </a:bodyPr>
          <a:lstStyle/>
          <a:p>
            <a:r>
              <a:rPr lang="pl-PL" dirty="0">
                <a:hlinkClick r:id="rId4" action="ppaction://hlinksldjump"/>
              </a:rPr>
              <a:t>🏠</a:t>
            </a:r>
            <a:endParaRPr lang="pl-PL"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3305331-3C68-B1BC-AFFB-9371BFA65015}"/>
              </a:ext>
            </a:extLst>
          </p:cNvPr>
          <p:cNvSpPr>
            <a:spLocks noGrp="1"/>
          </p:cNvSpPr>
          <p:nvPr>
            <p:ph type="title"/>
          </p:nvPr>
        </p:nvSpPr>
        <p:spPr/>
        <p:txBody>
          <a:bodyPr>
            <a:normAutofit fontScale="90000"/>
          </a:bodyPr>
          <a:lstStyle/>
          <a:p>
            <a:pPr algn="ctr"/>
            <a:r>
              <a:rPr lang="pl-PL" dirty="0" err="1"/>
              <a:t>Analyses</a:t>
            </a:r>
            <a:r>
              <a:rPr lang="pl-PL" dirty="0"/>
              <a:t> in the </a:t>
            </a:r>
            <a:r>
              <a:rPr lang="pl-PL" dirty="0" err="1"/>
              <a:t>project</a:t>
            </a:r>
            <a:endParaRPr lang="pl-PL" dirty="0"/>
          </a:p>
        </p:txBody>
      </p:sp>
      <p:sp>
        <p:nvSpPr>
          <p:cNvPr id="3" name="Symbol zastępczy tekstu 2">
            <a:extLst>
              <a:ext uri="{FF2B5EF4-FFF2-40B4-BE49-F238E27FC236}">
                <a16:creationId xmlns:a16="http://schemas.microsoft.com/office/drawing/2014/main" id="{CADAD827-F116-84C1-8015-80898835C8A0}"/>
              </a:ext>
            </a:extLst>
          </p:cNvPr>
          <p:cNvSpPr>
            <a:spLocks noGrp="1"/>
          </p:cNvSpPr>
          <p:nvPr>
            <p:ph type="body" idx="1"/>
          </p:nvPr>
        </p:nvSpPr>
        <p:spPr/>
        <p:txBody>
          <a:bodyPr/>
          <a:lstStyle/>
          <a:p>
            <a:endParaRPr lang="pl-PL" dirty="0"/>
          </a:p>
        </p:txBody>
      </p:sp>
      <p:pic>
        <p:nvPicPr>
          <p:cNvPr id="7" name="Obraz 6">
            <a:extLst>
              <a:ext uri="{FF2B5EF4-FFF2-40B4-BE49-F238E27FC236}">
                <a16:creationId xmlns:a16="http://schemas.microsoft.com/office/drawing/2014/main" id="{1C1A0490-E87A-DA64-CB5D-CC0ECB29FDD5}"/>
              </a:ext>
            </a:extLst>
          </p:cNvPr>
          <p:cNvPicPr>
            <a:picLocks noChangeAspect="1"/>
          </p:cNvPicPr>
          <p:nvPr/>
        </p:nvPicPr>
        <p:blipFill>
          <a:blip r:embed="rId2"/>
          <a:stretch>
            <a:fillRect/>
          </a:stretch>
        </p:blipFill>
        <p:spPr>
          <a:xfrm>
            <a:off x="2021093" y="1142121"/>
            <a:ext cx="5101813" cy="3426754"/>
          </a:xfrm>
          <a:prstGeom prst="rect">
            <a:avLst/>
          </a:prstGeom>
          <a:ln>
            <a:noFill/>
          </a:ln>
          <a:effectLst>
            <a:softEdge rad="112500"/>
          </a:effectLst>
        </p:spPr>
      </p:pic>
      <p:sp>
        <p:nvSpPr>
          <p:cNvPr id="8" name="pole tekstowe 7">
            <a:extLst>
              <a:ext uri="{FF2B5EF4-FFF2-40B4-BE49-F238E27FC236}">
                <a16:creationId xmlns:a16="http://schemas.microsoft.com/office/drawing/2014/main" id="{D67543B8-E96B-B2A9-0EB8-0225BF79A243}"/>
              </a:ext>
            </a:extLst>
          </p:cNvPr>
          <p:cNvSpPr txBox="1"/>
          <p:nvPr/>
        </p:nvSpPr>
        <p:spPr>
          <a:xfrm>
            <a:off x="7838661" y="397565"/>
            <a:ext cx="502061" cy="369332"/>
          </a:xfrm>
          <a:prstGeom prst="rect">
            <a:avLst/>
          </a:prstGeom>
          <a:noFill/>
        </p:spPr>
        <p:txBody>
          <a:bodyPr wrap="none" rtlCol="0">
            <a:spAutoFit/>
          </a:bodyPr>
          <a:lstStyle/>
          <a:p>
            <a:r>
              <a:rPr lang="pl-PL" dirty="0">
                <a:hlinkClick r:id="rId3" action="ppaction://hlinksldjump"/>
              </a:rPr>
              <a:t>🏠</a:t>
            </a:r>
            <a:endParaRPr lang="pl-PL" dirty="0"/>
          </a:p>
        </p:txBody>
      </p:sp>
    </p:spTree>
    <p:extLst>
      <p:ext uri="{BB962C8B-B14F-4D97-AF65-F5344CB8AC3E}">
        <p14:creationId xmlns:p14="http://schemas.microsoft.com/office/powerpoint/2010/main" val="2988532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4D1AD8-4883-6F63-AED0-ED56B67D1F5D}"/>
              </a:ext>
            </a:extLst>
          </p:cNvPr>
          <p:cNvSpPr>
            <a:spLocks noGrp="1"/>
          </p:cNvSpPr>
          <p:nvPr>
            <p:ph type="title"/>
          </p:nvPr>
        </p:nvSpPr>
        <p:spPr/>
        <p:txBody>
          <a:bodyPr>
            <a:normAutofit fontScale="90000"/>
          </a:bodyPr>
          <a:lstStyle/>
          <a:p>
            <a:pPr algn="ctr"/>
            <a:r>
              <a:rPr lang="pl-PL" dirty="0"/>
              <a:t>Meta </a:t>
            </a:r>
            <a:r>
              <a:rPr lang="pl-PL" dirty="0" err="1"/>
              <a:t>Description</a:t>
            </a:r>
            <a:r>
              <a:rPr lang="pl-PL" dirty="0"/>
              <a:t> </a:t>
            </a:r>
            <a:r>
              <a:rPr lang="pl-PL" dirty="0" err="1"/>
              <a:t>Length</a:t>
            </a:r>
            <a:r>
              <a:rPr lang="pl-PL" dirty="0"/>
              <a:t> Analysis</a:t>
            </a:r>
          </a:p>
        </p:txBody>
      </p:sp>
      <p:sp>
        <p:nvSpPr>
          <p:cNvPr id="3" name="Symbol zastępczy tekstu 2">
            <a:extLst>
              <a:ext uri="{FF2B5EF4-FFF2-40B4-BE49-F238E27FC236}">
                <a16:creationId xmlns:a16="http://schemas.microsoft.com/office/drawing/2014/main" id="{AB00DBDD-6EEA-8D71-5576-C7D9F2636F03}"/>
              </a:ext>
            </a:extLst>
          </p:cNvPr>
          <p:cNvSpPr>
            <a:spLocks noGrp="1"/>
          </p:cNvSpPr>
          <p:nvPr>
            <p:ph type="body" idx="1"/>
          </p:nvPr>
        </p:nvSpPr>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latin typeface="Arial" panose="020B0604020202020204" pitchFamily="34" charset="0"/>
              </a:rPr>
              <a:t>The </a:t>
            </a:r>
            <a:r>
              <a:rPr kumimoji="0" lang="pl-PL" altLang="pl-PL" sz="1400" b="0" i="0" u="none" strike="noStrike" cap="none" normalizeH="0" baseline="0" dirty="0" err="1">
                <a:ln>
                  <a:noFill/>
                </a:ln>
                <a:solidFill>
                  <a:schemeClr val="tx1"/>
                </a:solidFill>
                <a:effectLst/>
                <a:latin typeface="Arial Unicode MS"/>
              </a:rPr>
              <a:t>meta_desc_length_analysis</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function</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analyzes</a:t>
            </a:r>
            <a:r>
              <a:rPr kumimoji="0" lang="pl-PL" altLang="pl-PL" sz="1400" b="0" i="0" u="none" strike="noStrike" cap="none" normalizeH="0" baseline="0" dirty="0">
                <a:ln>
                  <a:noFill/>
                </a:ln>
                <a:solidFill>
                  <a:schemeClr val="tx1"/>
                </a:solidFill>
                <a:effectLst/>
              </a:rPr>
              <a:t> the </a:t>
            </a:r>
            <a:r>
              <a:rPr kumimoji="0" lang="pl-PL" altLang="pl-PL" sz="1400" b="0" i="0" u="none" strike="noStrike" cap="none" normalizeH="0" baseline="0" dirty="0" err="1">
                <a:ln>
                  <a:noFill/>
                </a:ln>
                <a:solidFill>
                  <a:schemeClr val="tx1"/>
                </a:solidFill>
                <a:effectLst/>
              </a:rPr>
              <a:t>lengths</a:t>
            </a:r>
            <a:r>
              <a:rPr kumimoji="0" lang="pl-PL" altLang="pl-PL"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rPr>
              <a:t>of meta </a:t>
            </a:r>
            <a:r>
              <a:rPr kumimoji="0" lang="pl-PL" altLang="pl-PL" sz="1400" b="0" i="0" u="none" strike="noStrike" cap="none" normalizeH="0" baseline="0" dirty="0" err="1">
                <a:ln>
                  <a:noFill/>
                </a:ln>
                <a:solidFill>
                  <a:schemeClr val="tx1"/>
                </a:solidFill>
                <a:effectLst/>
              </a:rPr>
              <a:t>descriptions</a:t>
            </a:r>
            <a:r>
              <a:rPr kumimoji="0" lang="pl-PL" altLang="pl-PL" sz="1400" b="0" i="0" u="none" strike="noStrike" cap="none" normalizeH="0" baseline="0" dirty="0">
                <a:ln>
                  <a:noFill/>
                </a:ln>
                <a:solidFill>
                  <a:schemeClr val="tx1"/>
                </a:solidFill>
                <a:effectLst/>
              </a:rPr>
              <a:t> in a </a:t>
            </a:r>
            <a:r>
              <a:rPr kumimoji="0" lang="pl-PL" altLang="pl-PL" sz="1400" b="0" i="0" u="none" strike="noStrike" cap="none" normalizeH="0" baseline="0" dirty="0" err="1">
                <a:ln>
                  <a:noFill/>
                </a:ln>
                <a:solidFill>
                  <a:schemeClr val="tx1"/>
                </a:solidFill>
                <a:effectLst/>
              </a:rPr>
              <a:t>DataFrame</a:t>
            </a:r>
            <a:r>
              <a:rPr kumimoji="0" lang="pl-PL" altLang="pl-PL"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4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rPr>
              <a:t>It </a:t>
            </a:r>
            <a:r>
              <a:rPr kumimoji="0" lang="pl-PL" altLang="pl-PL" sz="1400" b="0" i="0" u="none" strike="noStrike" cap="none" normalizeH="0" baseline="0" dirty="0" err="1">
                <a:ln>
                  <a:noFill/>
                </a:ln>
                <a:solidFill>
                  <a:schemeClr val="tx1"/>
                </a:solidFill>
                <a:effectLst/>
              </a:rPr>
              <a:t>first</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prompts</a:t>
            </a:r>
            <a:r>
              <a:rPr kumimoji="0" lang="pl-PL" altLang="pl-PL" sz="1400" b="0" i="0" u="none" strike="noStrike" cap="none" normalizeH="0" baseline="0" dirty="0">
                <a:ln>
                  <a:noFill/>
                </a:ln>
                <a:solidFill>
                  <a:schemeClr val="tx1"/>
                </a:solidFill>
                <a:effectLst/>
              </a:rPr>
              <a:t> the </a:t>
            </a:r>
            <a:r>
              <a:rPr kumimoji="0" lang="pl-PL" altLang="pl-PL" sz="1400" b="0" i="0" u="none" strike="noStrike" cap="none" normalizeH="0" baseline="0" dirty="0" err="1">
                <a:ln>
                  <a:noFill/>
                </a:ln>
                <a:solidFill>
                  <a:schemeClr val="tx1"/>
                </a:solidFill>
                <a:effectLst/>
              </a:rPr>
              <a:t>user</a:t>
            </a:r>
            <a:r>
              <a:rPr kumimoji="0" lang="pl-PL" altLang="pl-PL" sz="1400" b="0" i="0" u="none" strike="noStrike" cap="none" normalizeH="0" baseline="0" dirty="0">
                <a:ln>
                  <a:noFill/>
                </a:ln>
                <a:solidFill>
                  <a:schemeClr val="tx1"/>
                </a:solidFill>
                <a:effectLst/>
              </a:rPr>
              <a:t> for </a:t>
            </a:r>
            <a:r>
              <a:rPr kumimoji="0" lang="pl-PL" altLang="pl-PL" sz="1400" b="1" i="0" u="none" strike="noStrike" cap="none" normalizeH="0" baseline="0" dirty="0">
                <a:ln>
                  <a:noFill/>
                </a:ln>
                <a:solidFill>
                  <a:schemeClr val="bg1"/>
                </a:solidFill>
                <a:effectLst/>
              </a:rPr>
              <a:t>the minimum and maximum </a:t>
            </a:r>
            <a:r>
              <a:rPr kumimoji="0" lang="pl-PL" altLang="pl-PL" sz="1400" b="1" i="0" u="none" strike="noStrike" cap="none" normalizeH="0" baseline="0" dirty="0" err="1">
                <a:ln>
                  <a:noFill/>
                </a:ln>
                <a:solidFill>
                  <a:schemeClr val="bg1"/>
                </a:solidFill>
                <a:effectLst/>
              </a:rPr>
              <a:t>lengths</a:t>
            </a:r>
            <a:r>
              <a:rPr kumimoji="0" lang="pl-PL" altLang="pl-PL" sz="1400" b="1" i="0" u="none" strike="noStrike" cap="none" normalizeH="0" baseline="0" dirty="0">
                <a:ln>
                  <a:noFill/>
                </a:ln>
                <a:solidFill>
                  <a:schemeClr val="bg1"/>
                </a:solidFill>
                <a:effectLst/>
              </a:rPr>
              <a:t> of the meta </a:t>
            </a:r>
            <a:r>
              <a:rPr kumimoji="0" lang="pl-PL" altLang="pl-PL" sz="1400" b="1" i="0" u="none" strike="noStrike" cap="none" normalizeH="0" baseline="0" dirty="0" err="1">
                <a:ln>
                  <a:noFill/>
                </a:ln>
                <a:solidFill>
                  <a:schemeClr val="bg1"/>
                </a:solidFill>
                <a:effectLst/>
              </a:rPr>
              <a:t>descriptions</a:t>
            </a:r>
            <a:r>
              <a:rPr kumimoji="0" lang="pl-PL" altLang="pl-PL"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err="1">
                <a:ln>
                  <a:noFill/>
                </a:ln>
                <a:solidFill>
                  <a:schemeClr val="tx1"/>
                </a:solidFill>
                <a:effectLst/>
              </a:rPr>
              <a:t>validating</a:t>
            </a:r>
            <a:r>
              <a:rPr kumimoji="0" lang="pl-PL" altLang="pl-PL" sz="1400" b="0" i="0" u="none" strike="noStrike" cap="none" normalizeH="0" baseline="0" dirty="0">
                <a:ln>
                  <a:noFill/>
                </a:ln>
                <a:solidFill>
                  <a:schemeClr val="tx1"/>
                </a:solidFill>
                <a:effectLst/>
              </a:rPr>
              <a:t> the </a:t>
            </a:r>
            <a:r>
              <a:rPr kumimoji="0" lang="pl-PL" altLang="pl-PL" sz="1400" b="0" i="0" u="none" strike="noStrike" cap="none" normalizeH="0" baseline="0" dirty="0" err="1">
                <a:ln>
                  <a:noFill/>
                </a:ln>
                <a:solidFill>
                  <a:schemeClr val="tx1"/>
                </a:solidFill>
                <a:effectLst/>
              </a:rPr>
              <a:t>input</a:t>
            </a:r>
            <a:r>
              <a:rPr kumimoji="0" lang="pl-PL" altLang="pl-PL"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4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rPr>
              <a:t>The </a:t>
            </a:r>
            <a:r>
              <a:rPr kumimoji="0" lang="pl-PL" altLang="pl-PL" sz="1400" b="0" i="0" u="none" strike="noStrike" cap="none" normalizeH="0" baseline="0" dirty="0" err="1">
                <a:ln>
                  <a:noFill/>
                </a:ln>
                <a:solidFill>
                  <a:schemeClr val="tx1"/>
                </a:solidFill>
                <a:effectLst/>
              </a:rPr>
              <a:t>function</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then</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calculates</a:t>
            </a:r>
            <a:r>
              <a:rPr kumimoji="0" lang="pl-PL" altLang="pl-PL" sz="1400" b="0" i="0" u="none" strike="noStrike" cap="none" normalizeH="0" baseline="0" dirty="0">
                <a:ln>
                  <a:noFill/>
                </a:ln>
                <a:solidFill>
                  <a:schemeClr val="tx1"/>
                </a:solidFill>
                <a:effectLst/>
              </a:rPr>
              <a:t> </a:t>
            </a:r>
            <a:r>
              <a:rPr kumimoji="0" lang="pl-PL" altLang="pl-PL" sz="1400" b="1" i="0" u="none" strike="noStrike" cap="none" normalizeH="0" baseline="0" dirty="0">
                <a:ln>
                  <a:noFill/>
                </a:ln>
                <a:solidFill>
                  <a:schemeClr val="bg1"/>
                </a:solidFill>
                <a:effectLst/>
              </a:rPr>
              <a:t>the </a:t>
            </a:r>
            <a:r>
              <a:rPr kumimoji="0" lang="pl-PL" altLang="pl-PL" sz="1400" b="1" i="0" u="none" strike="noStrike" cap="none" normalizeH="0" baseline="0" dirty="0" err="1">
                <a:ln>
                  <a:noFill/>
                </a:ln>
                <a:solidFill>
                  <a:schemeClr val="bg1"/>
                </a:solidFill>
                <a:effectLst/>
              </a:rPr>
              <a:t>length</a:t>
            </a:r>
            <a:r>
              <a:rPr kumimoji="0" lang="pl-PL" altLang="pl-PL" sz="1400" b="1" i="0" u="none" strike="noStrike" cap="none" normalizeH="0" baseline="0" dirty="0">
                <a:ln>
                  <a:noFill/>
                </a:ln>
                <a:solidFill>
                  <a:schemeClr val="bg1"/>
                </a:solidFill>
                <a:effectLst/>
              </a:rPr>
              <a:t> of </a:t>
            </a:r>
            <a:r>
              <a:rPr kumimoji="0" lang="pl-PL" altLang="pl-PL" sz="1400" b="1" i="0" u="none" strike="noStrike" cap="none" normalizeH="0" baseline="0" dirty="0" err="1">
                <a:ln>
                  <a:noFill/>
                </a:ln>
                <a:solidFill>
                  <a:schemeClr val="bg1"/>
                </a:solidFill>
                <a:effectLst/>
              </a:rPr>
              <a:t>each</a:t>
            </a:r>
            <a:r>
              <a:rPr kumimoji="0" lang="pl-PL" altLang="pl-PL" sz="1400" b="1" i="0" u="none" strike="noStrike" cap="none" normalizeH="0" baseline="0" dirty="0">
                <a:ln>
                  <a:noFill/>
                </a:ln>
                <a:solidFill>
                  <a:schemeClr val="bg1"/>
                </a:solidFill>
                <a:effectLst/>
              </a:rPr>
              <a:t> </a:t>
            </a:r>
            <a:r>
              <a:rPr kumimoji="0" lang="pl-PL" altLang="pl-PL" sz="1400" b="1" i="0" u="none" strike="noStrike" cap="none" normalizeH="0" baseline="0" dirty="0" err="1">
                <a:ln>
                  <a:noFill/>
                </a:ln>
                <a:solidFill>
                  <a:schemeClr val="bg1"/>
                </a:solidFill>
                <a:effectLst/>
              </a:rPr>
              <a:t>description</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adding</a:t>
            </a:r>
            <a:r>
              <a:rPr kumimoji="0" lang="pl-PL" altLang="pl-PL" sz="1400" b="0" i="0" u="none" strike="noStrike" cap="none" normalizeH="0" baseline="0" dirty="0">
                <a:ln>
                  <a:noFill/>
                </a:ln>
                <a:solidFill>
                  <a:schemeClr val="tx1"/>
                </a:solidFill>
                <a:effectLst/>
              </a:rPr>
              <a:t> a </a:t>
            </a:r>
            <a:r>
              <a:rPr kumimoji="0" lang="pl-PL" altLang="pl-PL" sz="1400" b="0" i="0" u="none" strike="noStrike" cap="none" normalizeH="0" baseline="0" dirty="0" err="1">
                <a:ln>
                  <a:noFill/>
                </a:ln>
                <a:solidFill>
                  <a:schemeClr val="tx1"/>
                </a:solidFill>
                <a:effectLst/>
              </a:rPr>
              <a:t>new</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column</a:t>
            </a:r>
            <a:r>
              <a:rPr kumimoji="0" lang="pl-PL" altLang="pl-PL" sz="1400" b="0" i="0" u="none" strike="noStrike" cap="none" normalizeH="0" baseline="0" dirty="0">
                <a:ln>
                  <a:noFill/>
                </a:ln>
                <a:solidFill>
                  <a:schemeClr val="tx1"/>
                </a:solidFill>
                <a:effectLst/>
              </a:rPr>
              <a:t> to the </a:t>
            </a:r>
            <a:r>
              <a:rPr kumimoji="0" lang="pl-PL" altLang="pl-PL" sz="1400" b="0" i="0" u="none" strike="noStrike" cap="none" normalizeH="0" baseline="0" dirty="0" err="1">
                <a:ln>
                  <a:noFill/>
                </a:ln>
                <a:solidFill>
                  <a:schemeClr val="tx1"/>
                </a:solidFill>
                <a:effectLst/>
              </a:rPr>
              <a:t>DataFrame</a:t>
            </a:r>
            <a:r>
              <a:rPr kumimoji="0" lang="pl-PL" altLang="pl-PL"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rPr>
              <a:t>It </a:t>
            </a:r>
            <a:r>
              <a:rPr kumimoji="0" lang="pl-PL" altLang="pl-PL" sz="1400" b="0" i="0" u="none" strike="noStrike" cap="none" normalizeH="0" baseline="0" dirty="0" err="1">
                <a:ln>
                  <a:noFill/>
                </a:ln>
                <a:solidFill>
                  <a:schemeClr val="tx1"/>
                </a:solidFill>
                <a:effectLst/>
              </a:rPr>
              <a:t>filters</a:t>
            </a:r>
            <a:r>
              <a:rPr kumimoji="0" lang="pl-PL" altLang="pl-PL" sz="1400" b="0" i="0" u="none" strike="noStrike" cap="none" normalizeH="0" baseline="0" dirty="0">
                <a:ln>
                  <a:noFill/>
                </a:ln>
                <a:solidFill>
                  <a:schemeClr val="tx1"/>
                </a:solidFill>
                <a:effectLst/>
              </a:rPr>
              <a:t> the data to </a:t>
            </a:r>
            <a:r>
              <a:rPr kumimoji="0" lang="pl-PL" altLang="pl-PL" sz="1400" b="0" i="0" u="none" strike="noStrike" cap="none" normalizeH="0" baseline="0" dirty="0" err="1">
                <a:ln>
                  <a:noFill/>
                </a:ln>
                <a:solidFill>
                  <a:schemeClr val="tx1"/>
                </a:solidFill>
                <a:effectLst/>
              </a:rPr>
              <a:t>include</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only</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descriptions</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within</a:t>
            </a:r>
            <a:r>
              <a:rPr kumimoji="0" lang="pl-PL" altLang="pl-PL" sz="1400" b="0" i="0" u="none" strike="noStrike" cap="none" normalizeH="0" baseline="0" dirty="0">
                <a:ln>
                  <a:noFill/>
                </a:ln>
                <a:solidFill>
                  <a:schemeClr val="tx1"/>
                </a:solidFill>
                <a:effectLst/>
              </a:rPr>
              <a:t> the </a:t>
            </a:r>
            <a:r>
              <a:rPr kumimoji="0" lang="pl-PL" altLang="pl-PL" sz="1400" b="0" i="0" u="none" strike="noStrike" cap="none" normalizeH="0" baseline="0" dirty="0" err="1">
                <a:ln>
                  <a:noFill/>
                </a:ln>
                <a:solidFill>
                  <a:schemeClr val="tx1"/>
                </a:solidFill>
                <a:effectLst/>
              </a:rPr>
              <a:t>specified</a:t>
            </a:r>
            <a:r>
              <a:rPr kumimoji="0" lang="pl-PL" altLang="pl-PL"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err="1">
                <a:ln>
                  <a:noFill/>
                </a:ln>
                <a:solidFill>
                  <a:schemeClr val="tx1"/>
                </a:solidFill>
                <a:effectLst/>
              </a:rPr>
              <a:t>length</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range</a:t>
            </a:r>
            <a:r>
              <a:rPr kumimoji="0" lang="pl-PL" altLang="pl-PL" sz="1400" b="0" i="0" u="none" strike="noStrike" cap="none" normalizeH="0" baseline="0" dirty="0">
                <a:ln>
                  <a:noFill/>
                </a:ln>
                <a:solidFill>
                  <a:schemeClr val="tx1"/>
                </a:solidFill>
                <a:effectLst/>
              </a:rPr>
              <a:t>. The </a:t>
            </a:r>
            <a:r>
              <a:rPr kumimoji="0" lang="pl-PL" altLang="pl-PL" sz="1400" b="0" i="0" u="none" strike="noStrike" cap="none" normalizeH="0" baseline="0" dirty="0" err="1">
                <a:ln>
                  <a:noFill/>
                </a:ln>
                <a:solidFill>
                  <a:schemeClr val="tx1"/>
                </a:solidFill>
                <a:effectLst/>
              </a:rPr>
              <a:t>function</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prints</a:t>
            </a:r>
            <a:r>
              <a:rPr kumimoji="0" lang="pl-PL" altLang="pl-PL" sz="1400" b="0" i="0" u="none" strike="noStrike" cap="none" normalizeH="0" baseline="0" dirty="0">
                <a:ln>
                  <a:noFill/>
                </a:ln>
                <a:solidFill>
                  <a:schemeClr val="tx1"/>
                </a:solidFill>
                <a:effectLst/>
              </a:rPr>
              <a:t> </a:t>
            </a:r>
            <a:r>
              <a:rPr kumimoji="0" lang="pl-PL" altLang="pl-PL" sz="1400" b="1" i="0" u="none" strike="noStrike" cap="none" normalizeH="0" baseline="0" dirty="0">
                <a:ln>
                  <a:noFill/>
                </a:ln>
                <a:solidFill>
                  <a:schemeClr val="bg1"/>
                </a:solidFill>
                <a:effectLst/>
              </a:rPr>
              <a:t>a </a:t>
            </a:r>
            <a:r>
              <a:rPr kumimoji="0" lang="pl-PL" altLang="pl-PL" sz="1400" b="1" i="0" u="none" strike="noStrike" cap="none" normalizeH="0" baseline="0" dirty="0" err="1">
                <a:ln>
                  <a:noFill/>
                </a:ln>
                <a:solidFill>
                  <a:schemeClr val="bg1"/>
                </a:solidFill>
                <a:effectLst/>
              </a:rPr>
              <a:t>message</a:t>
            </a:r>
            <a:r>
              <a:rPr kumimoji="0" lang="pl-PL" altLang="pl-PL" sz="1400" b="1" i="0" u="none" strike="noStrike" cap="none" normalizeH="0" baseline="0" dirty="0">
                <a:ln>
                  <a:noFill/>
                </a:ln>
                <a:solidFill>
                  <a:schemeClr val="bg1"/>
                </a:solidFill>
                <a:effectLst/>
              </a:rPr>
              <a:t> </a:t>
            </a:r>
            <a:r>
              <a:rPr kumimoji="0" lang="pl-PL" altLang="pl-PL" sz="1400" b="1" i="0" u="none" strike="noStrike" cap="none" normalizeH="0" baseline="0" dirty="0" err="1">
                <a:ln>
                  <a:noFill/>
                </a:ln>
                <a:solidFill>
                  <a:schemeClr val="bg1"/>
                </a:solidFill>
                <a:effectLst/>
              </a:rPr>
              <a:t>indicating</a:t>
            </a:r>
            <a:r>
              <a:rPr kumimoji="0" lang="pl-PL" altLang="pl-PL" sz="1400" b="1" i="0" u="none" strike="noStrike" cap="none" normalizeH="0" baseline="0" dirty="0">
                <a:ln>
                  <a:noFill/>
                </a:ln>
                <a:solidFill>
                  <a:schemeClr val="bg1"/>
                </a:solidFill>
                <a:effectLst/>
              </a:rPr>
              <a:t> the </a:t>
            </a:r>
            <a:r>
              <a:rPr kumimoji="0" lang="pl-PL" altLang="pl-PL" sz="1400" b="1" i="0" u="none" strike="noStrike" cap="none" normalizeH="0" baseline="0" dirty="0" err="1">
                <a:ln>
                  <a:noFill/>
                </a:ln>
                <a:solidFill>
                  <a:schemeClr val="bg1"/>
                </a:solidFill>
                <a:effectLst/>
              </a:rPr>
              <a:t>lengths</a:t>
            </a:r>
            <a:r>
              <a:rPr kumimoji="0" lang="pl-PL" altLang="pl-PL" sz="1400" b="1" i="0" u="none" strike="noStrike" cap="none" normalizeH="0" baseline="0" dirty="0">
                <a:ln>
                  <a:noFill/>
                </a:ln>
                <a:solidFill>
                  <a:schemeClr val="bg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1" i="0" u="none" strike="noStrike" cap="none" normalizeH="0" baseline="0" dirty="0">
                <a:ln>
                  <a:noFill/>
                </a:ln>
                <a:solidFill>
                  <a:schemeClr val="bg1"/>
                </a:solidFill>
                <a:effectLst/>
              </a:rPr>
              <a:t>of the meta </a:t>
            </a:r>
            <a:r>
              <a:rPr kumimoji="0" lang="pl-PL" altLang="pl-PL" sz="1400" b="1" i="0" u="none" strike="noStrike" cap="none" normalizeH="0" baseline="0" dirty="0" err="1">
                <a:ln>
                  <a:noFill/>
                </a:ln>
                <a:solidFill>
                  <a:schemeClr val="bg1"/>
                </a:solidFill>
                <a:effectLst/>
              </a:rPr>
              <a:t>descriptions</a:t>
            </a:r>
            <a:r>
              <a:rPr kumimoji="0" lang="pl-PL" altLang="pl-PL" sz="1400" b="1" i="0" u="none" strike="noStrike" cap="none" normalizeH="0" baseline="0" dirty="0">
                <a:ln>
                  <a:noFill/>
                </a:ln>
                <a:solidFill>
                  <a:schemeClr val="bg1"/>
                </a:solidFill>
                <a:effectLst/>
              </a:rPr>
              <a:t> </a:t>
            </a:r>
            <a:r>
              <a:rPr kumimoji="0" lang="pl-PL" altLang="pl-PL" sz="1400" b="1" i="0" u="none" strike="noStrike" cap="none" normalizeH="0" baseline="0" dirty="0" err="1">
                <a:ln>
                  <a:noFill/>
                </a:ln>
                <a:solidFill>
                  <a:schemeClr val="bg1"/>
                </a:solidFill>
                <a:effectLst/>
              </a:rPr>
              <a:t>within</a:t>
            </a:r>
            <a:r>
              <a:rPr kumimoji="0" lang="pl-PL" altLang="pl-PL" sz="1400" b="1" i="0" u="none" strike="noStrike" cap="none" normalizeH="0" baseline="0" dirty="0">
                <a:ln>
                  <a:noFill/>
                </a:ln>
                <a:solidFill>
                  <a:schemeClr val="bg1"/>
                </a:solidFill>
                <a:effectLst/>
              </a:rPr>
              <a:t> </a:t>
            </a:r>
            <a:r>
              <a:rPr kumimoji="0" lang="pl-PL" altLang="pl-PL" sz="1400" b="1" i="0" u="none" strike="noStrike" cap="none" normalizeH="0" baseline="0" dirty="0" err="1">
                <a:ln>
                  <a:noFill/>
                </a:ln>
                <a:solidFill>
                  <a:schemeClr val="bg1"/>
                </a:solidFill>
                <a:effectLst/>
              </a:rPr>
              <a:t>this</a:t>
            </a:r>
            <a:r>
              <a:rPr kumimoji="0" lang="pl-PL" altLang="pl-PL" sz="1400" b="1" i="0" u="none" strike="noStrike" cap="none" normalizeH="0" baseline="0" dirty="0">
                <a:ln>
                  <a:noFill/>
                </a:ln>
                <a:solidFill>
                  <a:schemeClr val="bg1"/>
                </a:solidFill>
                <a:effectLst/>
              </a:rPr>
              <a:t> </a:t>
            </a:r>
            <a:r>
              <a:rPr kumimoji="0" lang="pl-PL" altLang="pl-PL" sz="1400" b="1" i="0" u="none" strike="noStrike" cap="none" normalizeH="0" baseline="0" dirty="0" err="1">
                <a:ln>
                  <a:noFill/>
                </a:ln>
                <a:solidFill>
                  <a:schemeClr val="bg1"/>
                </a:solidFill>
                <a:effectLst/>
              </a:rPr>
              <a:t>range</a:t>
            </a:r>
            <a:r>
              <a:rPr kumimoji="0" lang="pl-PL" altLang="pl-PL"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1" i="0" u="none" strike="noStrike" cap="none" normalizeH="0" baseline="0" dirty="0">
                <a:ln>
                  <a:noFill/>
                </a:ln>
                <a:solidFill>
                  <a:schemeClr val="bg1"/>
                </a:solidFill>
                <a:effectLst/>
              </a:rPr>
              <a:t>It </a:t>
            </a:r>
            <a:r>
              <a:rPr kumimoji="0" lang="pl-PL" altLang="pl-PL" sz="1400" b="1" i="0" u="none" strike="noStrike" cap="none" normalizeH="0" baseline="0" dirty="0" err="1">
                <a:ln>
                  <a:noFill/>
                </a:ln>
                <a:solidFill>
                  <a:schemeClr val="bg1"/>
                </a:solidFill>
                <a:effectLst/>
              </a:rPr>
              <a:t>highlights</a:t>
            </a:r>
            <a:r>
              <a:rPr kumimoji="0" lang="pl-PL" altLang="pl-PL" sz="1400" b="1" i="0" u="none" strike="noStrike" cap="none" normalizeH="0" baseline="0" dirty="0">
                <a:ln>
                  <a:noFill/>
                </a:ln>
                <a:solidFill>
                  <a:schemeClr val="bg1"/>
                </a:solidFill>
                <a:effectLst/>
              </a:rPr>
              <a:t> the </a:t>
            </a:r>
            <a:r>
              <a:rPr kumimoji="0" lang="pl-PL" altLang="pl-PL" sz="1400" b="1" i="0" u="none" strike="noStrike" cap="none" normalizeH="0" baseline="0" dirty="0" err="1">
                <a:ln>
                  <a:noFill/>
                </a:ln>
                <a:solidFill>
                  <a:schemeClr val="bg1"/>
                </a:solidFill>
                <a:effectLst/>
              </a:rPr>
              <a:t>relevant</a:t>
            </a:r>
            <a:r>
              <a:rPr kumimoji="0" lang="pl-PL" altLang="pl-PL" sz="1400" b="1" i="0" u="none" strike="noStrike" cap="none" normalizeH="0" baseline="0" dirty="0">
                <a:ln>
                  <a:noFill/>
                </a:ln>
                <a:solidFill>
                  <a:schemeClr val="bg1"/>
                </a:solidFill>
                <a:effectLst/>
              </a:rPr>
              <a:t> </a:t>
            </a:r>
            <a:r>
              <a:rPr kumimoji="0" lang="pl-PL" altLang="pl-PL" sz="1400" b="1" i="0" u="none" strike="noStrike" cap="none" normalizeH="0" baseline="0" dirty="0" err="1">
                <a:ln>
                  <a:noFill/>
                </a:ln>
                <a:solidFill>
                  <a:schemeClr val="bg1"/>
                </a:solidFill>
                <a:effectLst/>
              </a:rPr>
              <a:t>row</a:t>
            </a:r>
            <a:r>
              <a:rPr kumimoji="0" lang="pl-PL" altLang="pl-PL" sz="1400" b="1" i="0" u="none" strike="noStrike" cap="none" normalizeH="0" baseline="0" dirty="0">
                <a:ln>
                  <a:noFill/>
                </a:ln>
                <a:solidFill>
                  <a:schemeClr val="bg1"/>
                </a:solidFill>
                <a:effectLst/>
              </a:rPr>
              <a:t> </a:t>
            </a:r>
            <a:r>
              <a:rPr kumimoji="0" lang="pl-PL" altLang="pl-PL" sz="1400" b="0" i="0" u="none" strike="noStrike" cap="none" normalizeH="0" baseline="0" dirty="0" err="1">
                <a:ln>
                  <a:noFill/>
                </a:ln>
                <a:solidFill>
                  <a:schemeClr val="tx1"/>
                </a:solidFill>
                <a:effectLst/>
              </a:rPr>
              <a:t>using</a:t>
            </a:r>
            <a:r>
              <a:rPr kumimoji="0" lang="pl-PL" altLang="pl-PL" sz="1400" b="0" i="0" u="none" strike="noStrike" cap="none" normalizeH="0" baseline="0" dirty="0">
                <a:ln>
                  <a:noFill/>
                </a:ln>
                <a:solidFill>
                  <a:schemeClr val="tx1"/>
                </a:solidFill>
                <a:effectLst/>
              </a:rPr>
              <a:t> the </a:t>
            </a:r>
            <a:r>
              <a:rPr kumimoji="0" lang="pl-PL" altLang="pl-PL" sz="1400" b="0" i="0" u="none" strike="noStrike" cap="none" normalizeH="0" baseline="0" dirty="0" err="1">
                <a:ln>
                  <a:noFill/>
                </a:ln>
                <a:solidFill>
                  <a:schemeClr val="tx1"/>
                </a:solidFill>
                <a:effectLst/>
                <a:latin typeface="Arial Unicode MS"/>
              </a:rPr>
              <a:t>highlight_rows_local</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function</a:t>
            </a:r>
            <a:r>
              <a:rPr kumimoji="0" lang="pl-PL" altLang="pl-PL"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4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1" i="0" u="none" strike="noStrike" cap="none" normalizeH="0" baseline="0" dirty="0">
                <a:ln>
                  <a:noFill/>
                </a:ln>
                <a:solidFill>
                  <a:schemeClr val="bg1"/>
                </a:solidFill>
                <a:effectLst/>
              </a:rPr>
              <a:t>A histogram </a:t>
            </a:r>
            <a:r>
              <a:rPr kumimoji="0" lang="pl-PL" altLang="pl-PL" sz="1400" b="0" i="0" u="none" strike="noStrike" cap="none" normalizeH="0" baseline="0" dirty="0" err="1">
                <a:ln>
                  <a:noFill/>
                </a:ln>
                <a:solidFill>
                  <a:schemeClr val="tx1"/>
                </a:solidFill>
                <a:effectLst/>
              </a:rPr>
              <a:t>is</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created</a:t>
            </a:r>
            <a:r>
              <a:rPr lang="pl-PL" altLang="pl-PL" sz="1400" dirty="0"/>
              <a:t>, </a:t>
            </a:r>
            <a:r>
              <a:rPr kumimoji="0" lang="pl-PL" altLang="pl-PL" sz="1400" b="0" i="0" u="none" strike="noStrike" cap="none" normalizeH="0" baseline="0" dirty="0">
                <a:ln>
                  <a:noFill/>
                </a:ln>
                <a:solidFill>
                  <a:schemeClr val="tx1"/>
                </a:solidFill>
                <a:effectLst/>
              </a:rPr>
              <a:t>with the x-</a:t>
            </a:r>
            <a:r>
              <a:rPr kumimoji="0" lang="pl-PL" altLang="pl-PL" sz="1400" b="0" i="0" u="none" strike="noStrike" cap="none" normalizeH="0" baseline="0" dirty="0" err="1">
                <a:ln>
                  <a:noFill/>
                </a:ln>
                <a:solidFill>
                  <a:schemeClr val="tx1"/>
                </a:solidFill>
                <a:effectLst/>
              </a:rPr>
              <a:t>axis</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representing</a:t>
            </a:r>
            <a:r>
              <a:rPr kumimoji="0" lang="pl-PL" altLang="pl-PL" sz="1400" b="0" i="0" u="none" strike="noStrike" cap="none" normalizeH="0" baseline="0" dirty="0">
                <a:ln>
                  <a:noFill/>
                </a:ln>
                <a:solidFill>
                  <a:schemeClr val="tx1"/>
                </a:solidFill>
                <a:effectLst/>
              </a:rPr>
              <a:t> the </a:t>
            </a:r>
            <a:r>
              <a:rPr kumimoji="0" lang="pl-PL" altLang="pl-PL" sz="1400" b="0" i="0" u="none" strike="noStrike" cap="none" normalizeH="0" baseline="0" dirty="0" err="1">
                <a:ln>
                  <a:noFill/>
                </a:ln>
                <a:solidFill>
                  <a:schemeClr val="tx1"/>
                </a:solidFill>
                <a:effectLst/>
              </a:rPr>
              <a:t>lengths</a:t>
            </a:r>
            <a:r>
              <a:rPr kumimoji="0" lang="pl-PL" altLang="pl-PL" sz="1400" b="0" i="0" u="none" strike="noStrike" cap="none" normalizeH="0" baseline="0" dirty="0">
                <a:ln>
                  <a:noFill/>
                </a:ln>
                <a:solidFill>
                  <a:schemeClr val="tx1"/>
                </a:solidFill>
                <a:effectLst/>
              </a:rPr>
              <a:t> and the y-</a:t>
            </a:r>
            <a:r>
              <a:rPr kumimoji="0" lang="pl-PL" altLang="pl-PL" sz="1400" b="0" i="0" u="none" strike="noStrike" cap="none" normalizeH="0" baseline="0" dirty="0" err="1">
                <a:ln>
                  <a:noFill/>
                </a:ln>
                <a:solidFill>
                  <a:schemeClr val="tx1"/>
                </a:solidFill>
                <a:effectLst/>
              </a:rPr>
              <a:t>axis</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indicating</a:t>
            </a:r>
            <a:r>
              <a:rPr kumimoji="0" lang="pl-PL" altLang="pl-PL"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err="1">
                <a:ln>
                  <a:noFill/>
                </a:ln>
                <a:solidFill>
                  <a:schemeClr val="tx1"/>
                </a:solidFill>
                <a:effectLst/>
              </a:rPr>
              <a:t>whether</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at</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least</a:t>
            </a:r>
            <a:r>
              <a:rPr kumimoji="0" lang="pl-PL" altLang="pl-PL" sz="1400" b="0" i="0" u="none" strike="noStrike" cap="none" normalizeH="0" baseline="0" dirty="0">
                <a:ln>
                  <a:noFill/>
                </a:ln>
                <a:solidFill>
                  <a:schemeClr val="tx1"/>
                </a:solidFill>
                <a:effectLst/>
              </a:rPr>
              <a:t> one </a:t>
            </a:r>
            <a:r>
              <a:rPr kumimoji="0" lang="pl-PL" altLang="pl-PL" sz="1400" b="0" i="0" u="none" strike="noStrike" cap="none" normalizeH="0" baseline="0" dirty="0" err="1">
                <a:ln>
                  <a:noFill/>
                </a:ln>
                <a:solidFill>
                  <a:schemeClr val="tx1"/>
                </a:solidFill>
                <a:effectLst/>
              </a:rPr>
              <a:t>description</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exists</a:t>
            </a:r>
            <a:r>
              <a:rPr kumimoji="0" lang="pl-PL" altLang="pl-PL" sz="1400" b="0" i="0" u="none" strike="noStrike" cap="none" normalizeH="0" baseline="0" dirty="0">
                <a:ln>
                  <a:noFill/>
                </a:ln>
                <a:solidFill>
                  <a:schemeClr val="tx1"/>
                </a:solidFill>
                <a:effectLst/>
              </a:rPr>
              <a:t> for </a:t>
            </a:r>
            <a:r>
              <a:rPr kumimoji="0" lang="pl-PL" altLang="pl-PL" sz="1400" b="0" i="0" u="none" strike="noStrike" cap="none" normalizeH="0" baseline="0" dirty="0" err="1">
                <a:ln>
                  <a:noFill/>
                </a:ln>
                <a:solidFill>
                  <a:schemeClr val="tx1"/>
                </a:solidFill>
                <a:effectLst/>
              </a:rPr>
              <a:t>that</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length</a:t>
            </a:r>
            <a:r>
              <a:rPr kumimoji="0" lang="pl-PL" altLang="pl-PL"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err="1">
                <a:ln>
                  <a:noFill/>
                </a:ln>
                <a:solidFill>
                  <a:schemeClr val="tx1"/>
                </a:solidFill>
                <a:effectLst/>
              </a:rPr>
              <a:t>Finally</a:t>
            </a:r>
            <a:r>
              <a:rPr kumimoji="0" lang="pl-PL" altLang="pl-PL" sz="1400" b="0" i="0" u="none" strike="noStrike" cap="none" normalizeH="0" baseline="0" dirty="0">
                <a:ln>
                  <a:noFill/>
                </a:ln>
                <a:solidFill>
                  <a:schemeClr val="tx1"/>
                </a:solidFill>
                <a:effectLst/>
              </a:rPr>
              <a:t>, the </a:t>
            </a:r>
            <a:r>
              <a:rPr kumimoji="0" lang="pl-PL" altLang="pl-PL" sz="1400" b="0" i="0" u="none" strike="noStrike" cap="none" normalizeH="0" baseline="0" dirty="0" err="1">
                <a:ln>
                  <a:noFill/>
                </a:ln>
                <a:solidFill>
                  <a:schemeClr val="tx1"/>
                </a:solidFill>
                <a:effectLst/>
              </a:rPr>
              <a:t>user</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is</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prompted</a:t>
            </a:r>
            <a:r>
              <a:rPr kumimoji="0" lang="pl-PL" altLang="pl-PL" sz="1400" b="0" i="0" u="none" strike="noStrike" cap="none" normalizeH="0" baseline="0" dirty="0">
                <a:ln>
                  <a:noFill/>
                </a:ln>
                <a:solidFill>
                  <a:schemeClr val="tx1"/>
                </a:solidFill>
                <a:effectLst/>
              </a:rPr>
              <a:t> to </a:t>
            </a:r>
            <a:r>
              <a:rPr kumimoji="0" lang="pl-PL" altLang="pl-PL" sz="1400" b="0" i="0" u="none" strike="noStrike" cap="none" normalizeH="0" baseline="0" dirty="0" err="1">
                <a:ln>
                  <a:noFill/>
                </a:ln>
                <a:solidFill>
                  <a:schemeClr val="tx1"/>
                </a:solidFill>
                <a:effectLst/>
              </a:rPr>
              <a:t>press</a:t>
            </a:r>
            <a:r>
              <a:rPr kumimoji="0" lang="pl-PL" altLang="pl-PL" sz="1400" b="0" i="0" u="none" strike="noStrike" cap="none" normalizeH="0" baseline="0" dirty="0">
                <a:ln>
                  <a:noFill/>
                </a:ln>
                <a:solidFill>
                  <a:schemeClr val="tx1"/>
                </a:solidFill>
                <a:effectLst/>
              </a:rPr>
              <a:t> </a:t>
            </a:r>
            <a:r>
              <a:rPr kumimoji="0" lang="pl-PL" altLang="pl-PL" sz="1400" b="0" i="0" u="none" strike="noStrike" cap="none" normalizeH="0" baseline="0" dirty="0" err="1">
                <a:ln>
                  <a:noFill/>
                </a:ln>
                <a:solidFill>
                  <a:schemeClr val="tx1"/>
                </a:solidFill>
                <a:effectLst/>
              </a:rPr>
              <a:t>Enter</a:t>
            </a:r>
            <a:r>
              <a:rPr kumimoji="0" lang="pl-PL" altLang="pl-PL" sz="1400" b="0" i="0" u="none" strike="noStrike" cap="none" normalizeH="0" baseline="0" dirty="0">
                <a:ln>
                  <a:noFill/>
                </a:ln>
                <a:solidFill>
                  <a:schemeClr val="tx1"/>
                </a:solidFill>
                <a:effectLst/>
              </a:rPr>
              <a:t> to </a:t>
            </a:r>
            <a:r>
              <a:rPr kumimoji="0" lang="pl-PL" altLang="pl-PL" sz="1400" b="1" i="0" u="none" strike="noStrike" cap="none" normalizeH="0" baseline="0" dirty="0">
                <a:ln>
                  <a:noFill/>
                </a:ln>
                <a:solidFill>
                  <a:schemeClr val="bg1"/>
                </a:solidFill>
                <a:effectLst/>
              </a:rPr>
              <a:t>return to the menu</a:t>
            </a:r>
            <a:r>
              <a:rPr kumimoji="0" lang="pl-PL" altLang="pl-PL" sz="1400" b="0" i="0" u="none" strike="noStrike" cap="none" normalizeH="0" baseline="0" dirty="0">
                <a:ln>
                  <a:noFill/>
                </a:ln>
                <a:solidFill>
                  <a:schemeClr val="tx1"/>
                </a:solidFill>
                <a:effectLst/>
              </a:rPr>
              <a:t>. </a:t>
            </a:r>
            <a:endParaRPr kumimoji="0" lang="pl-PL" altLang="pl-PL" sz="1400"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pole tekstowe 3">
            <a:extLst>
              <a:ext uri="{FF2B5EF4-FFF2-40B4-BE49-F238E27FC236}">
                <a16:creationId xmlns:a16="http://schemas.microsoft.com/office/drawing/2014/main" id="{240C3293-9885-80DB-973E-6617CE345129}"/>
              </a:ext>
            </a:extLst>
          </p:cNvPr>
          <p:cNvSpPr txBox="1"/>
          <p:nvPr/>
        </p:nvSpPr>
        <p:spPr>
          <a:xfrm>
            <a:off x="7838661" y="397565"/>
            <a:ext cx="502061" cy="369332"/>
          </a:xfrm>
          <a:prstGeom prst="rect">
            <a:avLst/>
          </a:prstGeom>
          <a:noFill/>
        </p:spPr>
        <p:txBody>
          <a:bodyPr wrap="none" rtlCol="0">
            <a:spAutoFit/>
          </a:bodyPr>
          <a:lstStyle/>
          <a:p>
            <a:r>
              <a:rPr lang="pl-PL" dirty="0">
                <a:hlinkClick r:id="rId2" action="ppaction://hlinksldjump"/>
              </a:rPr>
              <a:t>🏠</a:t>
            </a:r>
            <a:endParaRPr lang="pl-PL" dirty="0"/>
          </a:p>
        </p:txBody>
      </p:sp>
    </p:spTree>
    <p:extLst>
      <p:ext uri="{BB962C8B-B14F-4D97-AF65-F5344CB8AC3E}">
        <p14:creationId xmlns:p14="http://schemas.microsoft.com/office/powerpoint/2010/main" val="3914716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CDB5FD-F315-D176-B3C2-F528251AA2DA}"/>
              </a:ext>
            </a:extLst>
          </p:cNvPr>
          <p:cNvSpPr>
            <a:spLocks noGrp="1"/>
          </p:cNvSpPr>
          <p:nvPr>
            <p:ph type="title"/>
          </p:nvPr>
        </p:nvSpPr>
        <p:spPr/>
        <p:txBody>
          <a:bodyPr/>
          <a:lstStyle/>
          <a:p>
            <a:pPr algn="ctr"/>
            <a:r>
              <a:rPr lang="pl-PL" dirty="0" err="1"/>
              <a:t>Main</a:t>
            </a:r>
            <a:r>
              <a:rPr lang="pl-PL" dirty="0"/>
              <a:t> </a:t>
            </a:r>
            <a:r>
              <a:rPr lang="pl-PL" dirty="0" err="1"/>
              <a:t>goal</a:t>
            </a:r>
            <a:endParaRPr lang="pl-PL" dirty="0"/>
          </a:p>
        </p:txBody>
      </p:sp>
      <p:sp>
        <p:nvSpPr>
          <p:cNvPr id="3" name="Symbol zastępczy zawartości 2">
            <a:extLst>
              <a:ext uri="{FF2B5EF4-FFF2-40B4-BE49-F238E27FC236}">
                <a16:creationId xmlns:a16="http://schemas.microsoft.com/office/drawing/2014/main" id="{E1E53F81-FD08-3E9B-008A-8D73C92C2ECD}"/>
              </a:ext>
            </a:extLst>
          </p:cNvPr>
          <p:cNvSpPr>
            <a:spLocks noGrp="1"/>
          </p:cNvSpPr>
          <p:nvPr>
            <p:ph idx="1"/>
          </p:nvPr>
        </p:nvSpPr>
        <p:spPr/>
        <p:txBody>
          <a:bodyPr/>
          <a:lstStyle/>
          <a:p>
            <a:r>
              <a:rPr lang="en-US" dirty="0"/>
              <a:t>The main goal of your analysis is </a:t>
            </a:r>
            <a:r>
              <a:rPr lang="en-US" b="1" dirty="0"/>
              <a:t>to enhance search engine optimization (SEO) strategies by identifying key opportunities for improving website visibility, optimizing on-page</a:t>
            </a:r>
            <a:r>
              <a:rPr lang="pl-PL" b="1" dirty="0"/>
              <a:t> </a:t>
            </a:r>
            <a:r>
              <a:rPr lang="pl-PL" b="1" dirty="0" err="1"/>
              <a:t>elements</a:t>
            </a:r>
            <a:r>
              <a:rPr lang="en-US" b="1" dirty="0"/>
              <a:t>, and increasing organic traffic, ultimately leading to higher conversion rates and improved overall performance in search rankings</a:t>
            </a:r>
            <a:r>
              <a:rPr lang="en-US" dirty="0"/>
              <a:t>.</a:t>
            </a:r>
            <a:endParaRPr lang="pl-PL" dirty="0"/>
          </a:p>
        </p:txBody>
      </p:sp>
    </p:spTree>
    <p:extLst>
      <p:ext uri="{BB962C8B-B14F-4D97-AF65-F5344CB8AC3E}">
        <p14:creationId xmlns:p14="http://schemas.microsoft.com/office/powerpoint/2010/main" val="2216479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FA4E0D-3730-79AA-3A55-F56F8C6319E7}"/>
              </a:ext>
            </a:extLst>
          </p:cNvPr>
          <p:cNvSpPr>
            <a:spLocks noGrp="1"/>
          </p:cNvSpPr>
          <p:nvPr>
            <p:ph type="title"/>
          </p:nvPr>
        </p:nvSpPr>
        <p:spPr/>
        <p:txBody>
          <a:bodyPr>
            <a:normAutofit fontScale="90000"/>
          </a:bodyPr>
          <a:lstStyle/>
          <a:p>
            <a:endParaRPr lang="pl-PL"/>
          </a:p>
        </p:txBody>
      </p:sp>
      <p:sp>
        <p:nvSpPr>
          <p:cNvPr id="5" name="Symbol zastępczy tekstu 4">
            <a:extLst>
              <a:ext uri="{FF2B5EF4-FFF2-40B4-BE49-F238E27FC236}">
                <a16:creationId xmlns:a16="http://schemas.microsoft.com/office/drawing/2014/main" id="{E73B916A-AB4C-0F8B-FF3D-DE818A5E0E16}"/>
              </a:ext>
            </a:extLst>
          </p:cNvPr>
          <p:cNvSpPr>
            <a:spLocks noGrp="1"/>
          </p:cNvSpPr>
          <p:nvPr>
            <p:ph type="body" idx="1"/>
          </p:nvPr>
        </p:nvSpPr>
        <p:spPr/>
        <p:txBody>
          <a:bodyPr/>
          <a:lstStyle/>
          <a:p>
            <a:endParaRPr lang="pl-PL" dirty="0"/>
          </a:p>
        </p:txBody>
      </p:sp>
      <p:pic>
        <p:nvPicPr>
          <p:cNvPr id="11" name="Obraz 10">
            <a:extLst>
              <a:ext uri="{FF2B5EF4-FFF2-40B4-BE49-F238E27FC236}">
                <a16:creationId xmlns:a16="http://schemas.microsoft.com/office/drawing/2014/main" id="{CA8B580E-3DEC-C11A-FA4F-6A87F45CAC93}"/>
              </a:ext>
            </a:extLst>
          </p:cNvPr>
          <p:cNvPicPr>
            <a:picLocks noChangeAspect="1"/>
          </p:cNvPicPr>
          <p:nvPr/>
        </p:nvPicPr>
        <p:blipFill>
          <a:blip r:embed="rId2"/>
          <a:stretch>
            <a:fillRect/>
          </a:stretch>
        </p:blipFill>
        <p:spPr>
          <a:xfrm>
            <a:off x="1040295" y="1788277"/>
            <a:ext cx="7063409" cy="2144795"/>
          </a:xfrm>
          <a:prstGeom prst="rect">
            <a:avLst/>
          </a:prstGeom>
        </p:spPr>
      </p:pic>
      <p:sp>
        <p:nvSpPr>
          <p:cNvPr id="12" name="pole tekstowe 11">
            <a:extLst>
              <a:ext uri="{FF2B5EF4-FFF2-40B4-BE49-F238E27FC236}">
                <a16:creationId xmlns:a16="http://schemas.microsoft.com/office/drawing/2014/main" id="{A38E9A2F-8DA2-507A-1271-B3D28D8C4731}"/>
              </a:ext>
            </a:extLst>
          </p:cNvPr>
          <p:cNvSpPr txBox="1"/>
          <p:nvPr/>
        </p:nvSpPr>
        <p:spPr>
          <a:xfrm>
            <a:off x="7838661" y="397565"/>
            <a:ext cx="502061" cy="369332"/>
          </a:xfrm>
          <a:prstGeom prst="rect">
            <a:avLst/>
          </a:prstGeom>
          <a:noFill/>
        </p:spPr>
        <p:txBody>
          <a:bodyPr wrap="none" rtlCol="0">
            <a:spAutoFit/>
          </a:bodyPr>
          <a:lstStyle/>
          <a:p>
            <a:r>
              <a:rPr lang="pl-PL" dirty="0">
                <a:hlinkClick r:id="rId3" action="ppaction://hlinksldjump"/>
              </a:rPr>
              <a:t>🏠</a:t>
            </a:r>
            <a:endParaRPr lang="pl-PL" dirty="0"/>
          </a:p>
        </p:txBody>
      </p:sp>
    </p:spTree>
    <p:extLst>
      <p:ext uri="{BB962C8B-B14F-4D97-AF65-F5344CB8AC3E}">
        <p14:creationId xmlns:p14="http://schemas.microsoft.com/office/powerpoint/2010/main" val="2068026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B375A49-41FE-11EF-7EC0-88CACDE5BDD4}"/>
              </a:ext>
            </a:extLst>
          </p:cNvPr>
          <p:cNvSpPr>
            <a:spLocks noGrp="1"/>
          </p:cNvSpPr>
          <p:nvPr>
            <p:ph type="title"/>
          </p:nvPr>
        </p:nvSpPr>
        <p:spPr/>
        <p:txBody>
          <a:bodyPr>
            <a:normAutofit fontScale="90000"/>
          </a:bodyPr>
          <a:lstStyle/>
          <a:p>
            <a:endParaRPr lang="pl-PL"/>
          </a:p>
        </p:txBody>
      </p:sp>
      <p:sp>
        <p:nvSpPr>
          <p:cNvPr id="3" name="Symbol zastępczy tekstu 2">
            <a:extLst>
              <a:ext uri="{FF2B5EF4-FFF2-40B4-BE49-F238E27FC236}">
                <a16:creationId xmlns:a16="http://schemas.microsoft.com/office/drawing/2014/main" id="{57DBE7F8-F320-70AF-AB04-F0E7DE7E5638}"/>
              </a:ext>
            </a:extLst>
          </p:cNvPr>
          <p:cNvSpPr>
            <a:spLocks noGrp="1"/>
          </p:cNvSpPr>
          <p:nvPr>
            <p:ph type="body" idx="1"/>
          </p:nvPr>
        </p:nvSpPr>
        <p:spPr/>
        <p:txBody>
          <a:bodyPr/>
          <a:lstStyle/>
          <a:p>
            <a:endParaRPr lang="pl-PL" dirty="0"/>
          </a:p>
        </p:txBody>
      </p:sp>
      <p:pic>
        <p:nvPicPr>
          <p:cNvPr id="5" name="Obraz 4">
            <a:extLst>
              <a:ext uri="{FF2B5EF4-FFF2-40B4-BE49-F238E27FC236}">
                <a16:creationId xmlns:a16="http://schemas.microsoft.com/office/drawing/2014/main" id="{49A9FD1D-98B2-9630-9E2F-75E4E63F6733}"/>
              </a:ext>
            </a:extLst>
          </p:cNvPr>
          <p:cNvPicPr>
            <a:picLocks noChangeAspect="1"/>
          </p:cNvPicPr>
          <p:nvPr/>
        </p:nvPicPr>
        <p:blipFill>
          <a:blip r:embed="rId2"/>
          <a:stretch>
            <a:fillRect/>
          </a:stretch>
        </p:blipFill>
        <p:spPr>
          <a:xfrm>
            <a:off x="2252868" y="646484"/>
            <a:ext cx="4314513" cy="3728390"/>
          </a:xfrm>
          <a:prstGeom prst="rect">
            <a:avLst/>
          </a:prstGeom>
          <a:ln>
            <a:noFill/>
          </a:ln>
          <a:effectLst>
            <a:softEdge rad="112500"/>
          </a:effectLst>
        </p:spPr>
      </p:pic>
      <p:sp>
        <p:nvSpPr>
          <p:cNvPr id="6" name="pole tekstowe 5">
            <a:extLst>
              <a:ext uri="{FF2B5EF4-FFF2-40B4-BE49-F238E27FC236}">
                <a16:creationId xmlns:a16="http://schemas.microsoft.com/office/drawing/2014/main" id="{91CF3ACF-3BA6-CB21-A4F0-53603989771B}"/>
              </a:ext>
            </a:extLst>
          </p:cNvPr>
          <p:cNvSpPr txBox="1"/>
          <p:nvPr/>
        </p:nvSpPr>
        <p:spPr>
          <a:xfrm>
            <a:off x="7838661" y="397565"/>
            <a:ext cx="502061" cy="369332"/>
          </a:xfrm>
          <a:prstGeom prst="rect">
            <a:avLst/>
          </a:prstGeom>
          <a:noFill/>
        </p:spPr>
        <p:txBody>
          <a:bodyPr wrap="none" rtlCol="0">
            <a:spAutoFit/>
          </a:bodyPr>
          <a:lstStyle/>
          <a:p>
            <a:r>
              <a:rPr lang="pl-PL" dirty="0">
                <a:hlinkClick r:id="rId3" action="ppaction://hlinksldjump"/>
              </a:rPr>
              <a:t>🏠</a:t>
            </a:r>
            <a:endParaRPr lang="pl-PL" dirty="0"/>
          </a:p>
        </p:txBody>
      </p:sp>
    </p:spTree>
    <p:extLst>
      <p:ext uri="{BB962C8B-B14F-4D97-AF65-F5344CB8AC3E}">
        <p14:creationId xmlns:p14="http://schemas.microsoft.com/office/powerpoint/2010/main" val="2858528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D930D0-BD50-3A1B-C2BA-16D192343AA5}"/>
              </a:ext>
            </a:extLst>
          </p:cNvPr>
          <p:cNvSpPr>
            <a:spLocks noGrp="1"/>
          </p:cNvSpPr>
          <p:nvPr>
            <p:ph type="title"/>
          </p:nvPr>
        </p:nvSpPr>
        <p:spPr/>
        <p:txBody>
          <a:bodyPr>
            <a:normAutofit fontScale="90000"/>
          </a:bodyPr>
          <a:lstStyle/>
          <a:p>
            <a:pPr algn="ctr"/>
            <a:r>
              <a:rPr lang="pl-PL" dirty="0" err="1"/>
              <a:t>Keyword</a:t>
            </a:r>
            <a:r>
              <a:rPr lang="pl-PL" dirty="0"/>
              <a:t> in Meta </a:t>
            </a:r>
            <a:r>
              <a:rPr lang="pl-PL" dirty="0" err="1"/>
              <a:t>Description</a:t>
            </a:r>
            <a:r>
              <a:rPr lang="pl-PL" dirty="0"/>
              <a:t> Analysis</a:t>
            </a:r>
          </a:p>
        </p:txBody>
      </p:sp>
      <p:sp>
        <p:nvSpPr>
          <p:cNvPr id="4" name="Rectangle 1">
            <a:extLst>
              <a:ext uri="{FF2B5EF4-FFF2-40B4-BE49-F238E27FC236}">
                <a16:creationId xmlns:a16="http://schemas.microsoft.com/office/drawing/2014/main" id="{D35AA06E-AB04-D8B7-88E5-425D2D97C919}"/>
              </a:ext>
            </a:extLst>
          </p:cNvPr>
          <p:cNvSpPr>
            <a:spLocks noGrp="1" noChangeArrowheads="1"/>
          </p:cNvSpPr>
          <p:nvPr>
            <p:ph type="body" idx="1"/>
          </p:nvPr>
        </p:nvSpPr>
        <p:spPr bwMode="auto">
          <a:xfrm>
            <a:off x="311700" y="1114048"/>
            <a:ext cx="8287846" cy="349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latin typeface="Arial" panose="020B0604020202020204" pitchFamily="34" charset="0"/>
              </a:rPr>
              <a:t>The </a:t>
            </a:r>
            <a:r>
              <a:rPr kumimoji="0" lang="pl-PL" altLang="pl-PL" sz="1300" b="0" i="0" u="none" strike="noStrike" cap="none" normalizeH="0" baseline="0" dirty="0" err="1">
                <a:ln>
                  <a:noFill/>
                </a:ln>
                <a:solidFill>
                  <a:schemeClr val="tx1"/>
                </a:solidFill>
                <a:effectLst/>
                <a:latin typeface="Arial Unicode MS"/>
              </a:rPr>
              <a:t>keyword_in_meta_description_analysis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analyzes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occurrences</a:t>
            </a:r>
            <a:r>
              <a:rPr kumimoji="0" lang="pl-PL" altLang="pl-PL" sz="1300" b="0" i="0" u="none" strike="noStrike" cap="none" normalizeH="0" baseline="0" dirty="0">
                <a:ln>
                  <a:noFill/>
                </a:ln>
                <a:solidFill>
                  <a:schemeClr val="tx1"/>
                </a:solidFill>
                <a:effectLst/>
              </a:rPr>
              <a:t> of a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err="1">
                <a:ln>
                  <a:noFill/>
                </a:ln>
                <a:solidFill>
                  <a:schemeClr val="tx1"/>
                </a:solidFill>
                <a:effectLst/>
              </a:rPr>
              <a:t>keyword</a:t>
            </a:r>
            <a:r>
              <a:rPr kumimoji="0" lang="pl-PL" altLang="pl-PL" sz="1300" b="0" i="0" u="none" strike="noStrike" cap="none" normalizeH="0" baseline="0" dirty="0">
                <a:ln>
                  <a:noFill/>
                </a:ln>
                <a:solidFill>
                  <a:schemeClr val="tx1"/>
                </a:solidFill>
                <a:effectLst/>
              </a:rPr>
              <a:t> in meta </a:t>
            </a:r>
            <a:r>
              <a:rPr kumimoji="0" lang="pl-PL" altLang="pl-PL" sz="1300" b="0" i="0" u="none" strike="noStrike" cap="none" normalizeH="0" baseline="0" dirty="0" err="1">
                <a:ln>
                  <a:noFill/>
                </a:ln>
                <a:solidFill>
                  <a:schemeClr val="tx1"/>
                </a:solidFill>
                <a:effectLst/>
              </a:rPr>
              <a:t>descriptions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within</a:t>
            </a:r>
            <a:r>
              <a:rPr kumimoji="0" lang="pl-PL" altLang="pl-PL" sz="1300" b="0" i="0" u="none" strike="noStrike" cap="none" normalizeH="0" baseline="0" dirty="0">
                <a:ln>
                  <a:noFill/>
                </a:ln>
                <a:solidFill>
                  <a:schemeClr val="tx1"/>
                </a:solidFill>
                <a:effectLst/>
              </a:rPr>
              <a:t> a </a:t>
            </a:r>
            <a:r>
              <a:rPr kumimoji="0" lang="pl-PL" altLang="pl-PL" sz="1300" b="0" i="0" u="none" strike="noStrike" cap="none" normalizeH="0" baseline="0" dirty="0" err="1">
                <a:ln>
                  <a:noFill/>
                </a:ln>
                <a:solidFill>
                  <a:schemeClr val="tx1"/>
                </a:solidFill>
                <a:effectLst/>
              </a:rPr>
              <a:t>DataFrame</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The </a:t>
            </a:r>
            <a:r>
              <a:rPr kumimoji="0" lang="pl-PL" altLang="pl-PL" sz="1300" b="0" i="0" u="none" strike="noStrike" cap="none" normalizeH="0" baseline="0" dirty="0" err="1">
                <a:ln>
                  <a:noFill/>
                </a:ln>
                <a:solidFill>
                  <a:schemeClr val="tx1"/>
                </a:solidFill>
                <a:effectLst/>
              </a:rPr>
              <a:t>user</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prompted</a:t>
            </a:r>
            <a:r>
              <a:rPr kumimoji="0" lang="pl-PL" altLang="pl-PL" sz="1300" b="0" i="0" u="none" strike="noStrike" cap="none" normalizeH="0" baseline="0" dirty="0">
                <a:ln>
                  <a:noFill/>
                </a:ln>
                <a:solidFill>
                  <a:schemeClr val="tx1"/>
                </a:solidFill>
                <a:effectLst/>
              </a:rPr>
              <a:t> to </a:t>
            </a:r>
            <a:r>
              <a:rPr kumimoji="0" lang="pl-PL" altLang="pl-PL" sz="1300" b="1" i="0" u="none" strike="noStrike" cap="none" normalizeH="0" baseline="0" dirty="0" err="1">
                <a:ln>
                  <a:noFill/>
                </a:ln>
                <a:solidFill>
                  <a:schemeClr val="bg1"/>
                </a:solidFill>
                <a:effectLst/>
              </a:rPr>
              <a:t>enter</a:t>
            </a:r>
            <a:r>
              <a:rPr kumimoji="0" lang="pl-PL" altLang="pl-PL" sz="1300" b="1" i="0" u="none" strike="noStrike" cap="none" normalizeH="0" baseline="0" dirty="0">
                <a:ln>
                  <a:noFill/>
                </a:ln>
                <a:solidFill>
                  <a:schemeClr val="bg1"/>
                </a:solidFill>
                <a:effectLst/>
              </a:rPr>
              <a:t> a </a:t>
            </a:r>
            <a:r>
              <a:rPr kumimoji="0" lang="pl-PL" altLang="pl-PL" sz="1300" b="1" i="0" u="none" strike="noStrike" cap="none" normalizeH="0" baseline="0" dirty="0" err="1">
                <a:ln>
                  <a:noFill/>
                </a:ln>
                <a:solidFill>
                  <a:schemeClr val="bg1"/>
                </a:solidFill>
                <a:effectLst/>
              </a:rPr>
              <a:t>keyword</a:t>
            </a:r>
            <a:r>
              <a:rPr kumimoji="0" lang="pl-PL" altLang="pl-PL" sz="1300" b="1" i="0" u="none" strike="noStrike" cap="none" normalizeH="0" baseline="0" dirty="0">
                <a:ln>
                  <a:noFill/>
                </a:ln>
                <a:solidFill>
                  <a:schemeClr val="bg1"/>
                </a:solidFill>
                <a:effectLst/>
              </a:rPr>
              <a:t> to </a:t>
            </a:r>
            <a:r>
              <a:rPr kumimoji="0" lang="pl-PL" altLang="pl-PL" sz="1300" b="1" i="0" u="none" strike="noStrike" cap="none" normalizeH="0" baseline="0" dirty="0" err="1">
                <a:ln>
                  <a:noFill/>
                </a:ln>
                <a:solidFill>
                  <a:schemeClr val="bg1"/>
                </a:solidFill>
                <a:effectLst/>
              </a:rPr>
              <a:t>search</a:t>
            </a:r>
            <a:r>
              <a:rPr kumimoji="0" lang="pl-PL" altLang="pl-PL" sz="1300" b="1" i="0" u="none" strike="noStrike" cap="none" normalizeH="0" baseline="0" dirty="0">
                <a:ln>
                  <a:noFill/>
                </a:ln>
                <a:solidFill>
                  <a:schemeClr val="bg1"/>
                </a:solidFill>
                <a:effectLst/>
              </a:rPr>
              <a:t> for</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which</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then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escaped</a:t>
            </a:r>
            <a:r>
              <a:rPr kumimoji="0" lang="pl-PL" altLang="pl-PL" sz="1300" b="0" i="0" u="none" strike="noStrike" cap="none" normalizeH="0" baseline="0" dirty="0">
                <a:ln>
                  <a:noFill/>
                </a:ln>
                <a:solidFill>
                  <a:schemeClr val="tx1"/>
                </a:solidFill>
                <a:effectLst/>
              </a:rPr>
              <a:t> to </a:t>
            </a:r>
            <a:r>
              <a:rPr kumimoji="0" lang="pl-PL" altLang="pl-PL" sz="1300" b="0" i="0" u="none" strike="noStrike" cap="none" normalizeH="0" baseline="0" dirty="0" err="1">
                <a:ln>
                  <a:noFill/>
                </a:ln>
                <a:solidFill>
                  <a:schemeClr val="tx1"/>
                </a:solidFill>
                <a:effectLst/>
              </a:rPr>
              <a:t>avoid</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issues</a:t>
            </a:r>
            <a:r>
              <a:rPr kumimoji="0" lang="pl-PL" altLang="pl-PL" sz="1300" b="0" i="0" u="none" strike="noStrike" cap="none" normalizeH="0" baseline="0" dirty="0">
                <a:ln>
                  <a:noFill/>
                </a:ln>
                <a:solidFill>
                  <a:schemeClr val="tx1"/>
                </a:solidFill>
                <a:effectLst/>
              </a:rPr>
              <a:t> with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err="1">
                <a:ln>
                  <a:noFill/>
                </a:ln>
                <a:solidFill>
                  <a:schemeClr val="tx1"/>
                </a:solidFill>
                <a:effectLst/>
              </a:rPr>
              <a:t>regular</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expressions</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The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counts</a:t>
            </a:r>
            <a:r>
              <a:rPr kumimoji="0" lang="pl-PL" altLang="pl-PL" sz="1300" b="0" i="0" u="none" strike="noStrike" cap="none" normalizeH="0" baseline="0" dirty="0">
                <a:ln>
                  <a:noFill/>
                </a:ln>
                <a:solidFill>
                  <a:schemeClr val="tx1"/>
                </a:solidFill>
                <a:effectLst/>
              </a:rPr>
              <a:t> </a:t>
            </a:r>
            <a:r>
              <a:rPr kumimoji="0" lang="pl-PL" altLang="pl-PL" sz="1300" b="1" i="0" u="none" strike="noStrike" cap="none" normalizeH="0" baseline="0" dirty="0" err="1">
                <a:ln>
                  <a:noFill/>
                </a:ln>
                <a:solidFill>
                  <a:schemeClr val="bg1"/>
                </a:solidFill>
                <a:effectLst/>
              </a:rPr>
              <a:t>occurrences</a:t>
            </a:r>
            <a:r>
              <a:rPr kumimoji="0" lang="pl-PL" altLang="pl-PL" sz="1300" b="1" i="0" u="none" strike="noStrike" cap="none" normalizeH="0" baseline="0" dirty="0">
                <a:ln>
                  <a:noFill/>
                </a:ln>
                <a:solidFill>
                  <a:schemeClr val="bg1"/>
                </a:solidFill>
                <a:effectLst/>
              </a:rPr>
              <a:t> of the </a:t>
            </a:r>
            <a:r>
              <a:rPr kumimoji="0" lang="pl-PL" altLang="pl-PL" sz="1300" b="1" i="0" u="none" strike="noStrike" cap="none" normalizeH="0" baseline="0" dirty="0" err="1">
                <a:ln>
                  <a:noFill/>
                </a:ln>
                <a:solidFill>
                  <a:schemeClr val="bg1"/>
                </a:solidFill>
                <a:effectLst/>
              </a:rPr>
              <a:t>keyword</a:t>
            </a:r>
            <a:r>
              <a:rPr kumimoji="0" lang="pl-PL" altLang="pl-PL" sz="1300" b="1" i="0" u="none" strike="noStrike" cap="none" normalizeH="0" baseline="0" dirty="0">
                <a:ln>
                  <a:noFill/>
                </a:ln>
                <a:solidFill>
                  <a:schemeClr val="bg1"/>
                </a:solidFill>
                <a:effectLst/>
              </a:rPr>
              <a:t> in the meta </a:t>
            </a:r>
            <a:r>
              <a:rPr kumimoji="0" lang="pl-PL" altLang="pl-PL" sz="1300" b="1" i="0" u="none" strike="noStrike" cap="none" normalizeH="0" baseline="0" dirty="0" err="1">
                <a:ln>
                  <a:noFill/>
                </a:ln>
                <a:solidFill>
                  <a:schemeClr val="bg1"/>
                </a:solidFill>
                <a:effectLst/>
              </a:rPr>
              <a:t>description</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column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creating</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a </a:t>
            </a:r>
            <a:r>
              <a:rPr kumimoji="0" lang="pl-PL" altLang="pl-PL" sz="1300" b="0" i="0" u="none" strike="noStrike" cap="none" normalizeH="0" baseline="0" dirty="0" err="1">
                <a:ln>
                  <a:noFill/>
                </a:ln>
                <a:solidFill>
                  <a:schemeClr val="tx1"/>
                </a:solidFill>
                <a:effectLst/>
              </a:rPr>
              <a:t>new</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column</a:t>
            </a:r>
            <a:r>
              <a:rPr kumimoji="0" lang="pl-PL" altLang="pl-PL" sz="1300" b="0" i="0" u="none" strike="noStrike" cap="none" normalizeH="0" baseline="0" dirty="0">
                <a:ln>
                  <a:noFill/>
                </a:ln>
                <a:solidFill>
                  <a:schemeClr val="tx1"/>
                </a:solidFill>
                <a:effectLst/>
              </a:rPr>
              <a:t> with the </a:t>
            </a:r>
            <a:r>
              <a:rPr kumimoji="0" lang="pl-PL" altLang="pl-PL" sz="1300" b="0" i="0" u="none" strike="noStrike" cap="none" normalizeH="0" baseline="0" dirty="0" err="1">
                <a:ln>
                  <a:noFill/>
                </a:ln>
                <a:solidFill>
                  <a:schemeClr val="tx1"/>
                </a:solidFill>
                <a:effectLst/>
              </a:rPr>
              <a:t>count</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It </a:t>
            </a:r>
            <a:r>
              <a:rPr kumimoji="0" lang="pl-PL" altLang="pl-PL" sz="1300" b="0" i="0" u="none" strike="noStrike" cap="none" normalizeH="0" baseline="0" dirty="0" err="1">
                <a:ln>
                  <a:noFill/>
                </a:ln>
                <a:solidFill>
                  <a:schemeClr val="tx1"/>
                </a:solidFill>
                <a:effectLst/>
              </a:rPr>
              <a:t>then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prints</a:t>
            </a:r>
            <a:r>
              <a:rPr kumimoji="0" lang="pl-PL" altLang="pl-PL" sz="1300" b="0" i="0" u="none" strike="noStrike" cap="none" normalizeH="0" baseline="0" dirty="0">
                <a:ln>
                  <a:noFill/>
                </a:ln>
                <a:solidFill>
                  <a:schemeClr val="tx1"/>
                </a:solidFill>
                <a:effectLst/>
              </a:rPr>
              <a:t> </a:t>
            </a:r>
            <a:r>
              <a:rPr kumimoji="0" lang="pl-PL" altLang="pl-PL" sz="1300" b="1" i="0" u="none" strike="noStrike" cap="none" normalizeH="0" baseline="0" dirty="0" err="1">
                <a:ln>
                  <a:noFill/>
                </a:ln>
                <a:solidFill>
                  <a:schemeClr val="bg1"/>
                </a:solidFill>
                <a:effectLst/>
              </a:rPr>
              <a:t>information</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about</a:t>
            </a:r>
            <a:r>
              <a:rPr kumimoji="0" lang="pl-PL" altLang="pl-PL" sz="1300" b="1" i="0" u="none" strike="noStrike" cap="none" normalizeH="0" baseline="0" dirty="0">
                <a:ln>
                  <a:noFill/>
                </a:ln>
                <a:solidFill>
                  <a:schemeClr val="bg1"/>
                </a:solidFill>
                <a:effectLst/>
              </a:rPr>
              <a:t> the </a:t>
            </a:r>
            <a:r>
              <a:rPr kumimoji="0" lang="pl-PL" altLang="pl-PL" sz="1300" b="1" i="0" u="none" strike="noStrike" cap="none" normalizeH="0" baseline="0" dirty="0" err="1">
                <a:ln>
                  <a:noFill/>
                </a:ln>
                <a:solidFill>
                  <a:schemeClr val="bg1"/>
                </a:solidFill>
                <a:effectLst/>
              </a:rPr>
              <a:t>number</a:t>
            </a:r>
            <a:r>
              <a:rPr kumimoji="0" lang="pl-PL" altLang="pl-PL" sz="1300" b="1" i="0" u="none" strike="noStrike" cap="none" normalizeH="0" baseline="0" dirty="0">
                <a:ln>
                  <a:noFill/>
                </a:ln>
                <a:solidFill>
                  <a:schemeClr val="bg1"/>
                </a:solidFill>
                <a:effectLst/>
              </a:rPr>
              <a:t> of </a:t>
            </a:r>
            <a:r>
              <a:rPr kumimoji="0" lang="pl-PL" altLang="pl-PL" sz="1300" b="1" i="0" u="none" strike="noStrike" cap="none" normalizeH="0" baseline="0" dirty="0" err="1">
                <a:ln>
                  <a:noFill/>
                </a:ln>
                <a:solidFill>
                  <a:schemeClr val="bg1"/>
                </a:solidFill>
                <a:effectLst/>
              </a:rPr>
              <a:t>occurrences</a:t>
            </a:r>
            <a:r>
              <a:rPr kumimoji="0" lang="pl-PL" altLang="pl-PL" sz="1300" b="1" i="0" u="none" strike="noStrike" cap="none" normalizeH="0" baseline="0" dirty="0">
                <a:ln>
                  <a:noFill/>
                </a:ln>
                <a:solidFill>
                  <a:schemeClr val="bg1"/>
                </a:solidFill>
                <a:effectLst/>
              </a:rPr>
              <a:t> of the </a:t>
            </a:r>
            <a:r>
              <a:rPr kumimoji="0" lang="pl-PL" altLang="pl-PL" sz="1300" b="1" i="0" u="none" strike="noStrike" cap="none" normalizeH="0" baseline="0" dirty="0" err="1">
                <a:ln>
                  <a:noFill/>
                </a:ln>
                <a:solidFill>
                  <a:schemeClr val="bg1"/>
                </a:solidFill>
                <a:effectLst/>
              </a:rPr>
              <a:t>keyword</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1" i="0" u="none" strike="noStrike" cap="none" normalizeH="0" baseline="0" dirty="0" err="1">
                <a:ln>
                  <a:noFill/>
                </a:ln>
                <a:solidFill>
                  <a:schemeClr val="bg1"/>
                </a:solidFill>
                <a:effectLst/>
              </a:rPr>
              <a:t>Rows</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containing</a:t>
            </a:r>
            <a:r>
              <a:rPr kumimoji="0" lang="pl-PL" altLang="pl-PL" sz="1300" b="1" i="0" u="none" strike="noStrike" cap="none" normalizeH="0" baseline="0" dirty="0">
                <a:ln>
                  <a:noFill/>
                </a:ln>
                <a:solidFill>
                  <a:schemeClr val="bg1"/>
                </a:solidFill>
                <a:effectLst/>
              </a:rPr>
              <a:t> the </a:t>
            </a:r>
            <a:r>
              <a:rPr kumimoji="0" lang="pl-PL" altLang="pl-PL" sz="1300" b="1" i="0" u="none" strike="noStrike" cap="none" normalizeH="0" baseline="0" dirty="0" err="1">
                <a:ln>
                  <a:noFill/>
                </a:ln>
                <a:solidFill>
                  <a:schemeClr val="bg1"/>
                </a:solidFill>
                <a:effectLst/>
              </a:rPr>
              <a:t>keyword</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are</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highlighted</a:t>
            </a:r>
            <a:r>
              <a:rPr kumimoji="0" lang="pl-PL" altLang="pl-PL" sz="1300" b="1" i="0" u="none" strike="noStrike" cap="none" normalizeH="0" baseline="0" dirty="0">
                <a:ln>
                  <a:noFill/>
                </a:ln>
                <a:solidFill>
                  <a:schemeClr val="bg1"/>
                </a:solidFill>
                <a:effectLst/>
              </a:rPr>
              <a:t> </a:t>
            </a:r>
            <a:r>
              <a:rPr kumimoji="0" lang="pl-PL" altLang="pl-PL" sz="1300" b="0" i="0" u="none" strike="noStrike" cap="none" normalizeH="0" baseline="0" dirty="0" err="1">
                <a:ln>
                  <a:noFill/>
                </a:ln>
                <a:solidFill>
                  <a:schemeClr val="tx1"/>
                </a:solidFill>
                <a:effectLst/>
              </a:rPr>
              <a:t>using</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latin typeface="Arial Unicode MS"/>
              </a:rPr>
              <a:t>highlight_rows_local</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The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separates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counts</a:t>
            </a:r>
            <a:r>
              <a:rPr kumimoji="0" lang="pl-PL" altLang="pl-PL" sz="1300" b="0" i="0" u="none" strike="noStrike" cap="none" normalizeH="0" baseline="0" dirty="0">
                <a:ln>
                  <a:noFill/>
                </a:ln>
                <a:solidFill>
                  <a:schemeClr val="tx1"/>
                </a:solidFill>
                <a:effectLst/>
              </a:rPr>
              <a:t> for </a:t>
            </a:r>
            <a:r>
              <a:rPr kumimoji="0" lang="pl-PL" altLang="pl-PL" sz="1300" b="0" i="0" u="none" strike="noStrike" cap="none" normalizeH="0" baseline="0" dirty="0" err="1">
                <a:ln>
                  <a:noFill/>
                </a:ln>
                <a:solidFill>
                  <a:schemeClr val="tx1"/>
                </a:solidFill>
                <a:effectLst/>
              </a:rPr>
              <a:t>cases</a:t>
            </a:r>
            <a:r>
              <a:rPr kumimoji="0" lang="pl-PL" altLang="pl-PL" sz="1300" b="0" i="0" u="none" strike="noStrike" cap="none" normalizeH="0" baseline="0" dirty="0">
                <a:ln>
                  <a:noFill/>
                </a:ln>
                <a:solidFill>
                  <a:schemeClr val="tx1"/>
                </a:solidFill>
                <a:effectLst/>
              </a:rPr>
              <a:t> with 0 </a:t>
            </a:r>
            <a:r>
              <a:rPr kumimoji="0" lang="pl-PL" altLang="pl-PL" sz="1300" b="0" i="0" u="none" strike="noStrike" cap="none" normalizeH="0" baseline="0" dirty="0" err="1">
                <a:ln>
                  <a:noFill/>
                </a:ln>
                <a:solidFill>
                  <a:schemeClr val="tx1"/>
                </a:solidFill>
                <a:effectLst/>
              </a:rPr>
              <a:t>occurrences</a:t>
            </a:r>
            <a:r>
              <a:rPr kumimoji="0" lang="pl-PL" altLang="pl-PL" sz="1300" b="0" i="0" u="none" strike="noStrike" cap="none" normalizeH="0" baseline="0" dirty="0">
                <a:ln>
                  <a:noFill/>
                </a:ln>
                <a:solidFill>
                  <a:schemeClr val="tx1"/>
                </a:solidFill>
                <a:effectLst/>
              </a:rPr>
              <a:t> and 1 </a:t>
            </a:r>
            <a:r>
              <a:rPr kumimoji="0" lang="pl-PL" altLang="pl-PL" sz="1300" b="0" i="0" u="none" strike="noStrike" cap="none" normalizeH="0" baseline="0" dirty="0" err="1">
                <a:ln>
                  <a:noFill/>
                </a:ln>
                <a:solidFill>
                  <a:schemeClr val="tx1"/>
                </a:solidFill>
                <a:effectLst/>
              </a:rPr>
              <a:t>or</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more</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occurrences</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1" i="0" u="none" strike="noStrike" cap="none" normalizeH="0" baseline="0" dirty="0">
                <a:ln>
                  <a:noFill/>
                </a:ln>
                <a:solidFill>
                  <a:schemeClr val="bg1"/>
                </a:solidFill>
                <a:effectLst/>
              </a:rPr>
              <a:t>A bar plot </a:t>
            </a:r>
            <a:r>
              <a:rPr kumimoji="0" lang="pl-PL" altLang="pl-PL" sz="1300" b="0" i="0" u="none" strike="noStrike" cap="none" normalizeH="0" baseline="0" dirty="0" err="1">
                <a:ln>
                  <a:noFill/>
                </a:ln>
                <a:solidFill>
                  <a:schemeClr val="tx1"/>
                </a:solidFill>
                <a:effectLst/>
              </a:rPr>
              <a:t>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created</a:t>
            </a:r>
            <a:r>
              <a:rPr kumimoji="0" lang="pl-PL" altLang="pl-PL" sz="1300" b="0" i="0" u="none" strike="noStrike" cap="none" normalizeH="0" baseline="0" dirty="0">
                <a:ln>
                  <a:noFill/>
                </a:ln>
                <a:solidFill>
                  <a:schemeClr val="tx1"/>
                </a:solidFill>
                <a:effectLst/>
              </a:rPr>
              <a:t>, with the x-</a:t>
            </a:r>
            <a:r>
              <a:rPr kumimoji="0" lang="pl-PL" altLang="pl-PL" sz="1300" b="0" i="0" u="none" strike="noStrike" cap="none" normalizeH="0" baseline="0" dirty="0" err="1">
                <a:ln>
                  <a:noFill/>
                </a:ln>
                <a:solidFill>
                  <a:schemeClr val="tx1"/>
                </a:solidFill>
                <a:effectLst/>
              </a:rPr>
              <a:t>axis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representing</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number</a:t>
            </a:r>
            <a:r>
              <a:rPr kumimoji="0" lang="pl-PL" altLang="pl-PL" sz="1300" b="0" i="0" u="none" strike="noStrike" cap="none" normalizeH="0" baseline="0" dirty="0">
                <a:ln>
                  <a:noFill/>
                </a:ln>
                <a:solidFill>
                  <a:schemeClr val="tx1"/>
                </a:solidFill>
                <a:effectLst/>
              </a:rPr>
              <a:t> of </a:t>
            </a:r>
            <a:r>
              <a:rPr kumimoji="0" lang="pl-PL" altLang="pl-PL" sz="1300" b="0" i="0" u="none" strike="noStrike" cap="none" normalizeH="0" baseline="0" dirty="0" err="1">
                <a:ln>
                  <a:noFill/>
                </a:ln>
                <a:solidFill>
                  <a:schemeClr val="tx1"/>
                </a:solidFill>
                <a:effectLst/>
              </a:rPr>
              <a:t>occurrences</a:t>
            </a:r>
            <a:r>
              <a:rPr kumimoji="0" lang="pl-PL" altLang="pl-PL" sz="1300" b="0" i="0" u="none" strike="noStrike" cap="none" normalizeH="0" baseline="0" dirty="0">
                <a:ln>
                  <a:noFill/>
                </a:ln>
                <a:solidFill>
                  <a:schemeClr val="tx1"/>
                </a:solidFill>
                <a:effectLst/>
              </a:rPr>
              <a:t> and the y-</a:t>
            </a:r>
            <a:r>
              <a:rPr kumimoji="0" lang="pl-PL" altLang="pl-PL" sz="1300" b="0" i="0" u="none" strike="noStrike" cap="none" normalizeH="0" baseline="0" dirty="0" err="1">
                <a:ln>
                  <a:noFill/>
                </a:ln>
                <a:solidFill>
                  <a:schemeClr val="tx1"/>
                </a:solidFill>
                <a:effectLst/>
              </a:rPr>
              <a:t>axis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showing</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the </a:t>
            </a:r>
            <a:r>
              <a:rPr kumimoji="0" lang="pl-PL" altLang="pl-PL" sz="1300" b="0" i="0" u="none" strike="noStrike" cap="none" normalizeH="0" baseline="0" dirty="0" err="1">
                <a:ln>
                  <a:noFill/>
                </a:ln>
                <a:solidFill>
                  <a:schemeClr val="tx1"/>
                </a:solidFill>
                <a:effectLst/>
              </a:rPr>
              <a:t>number</a:t>
            </a:r>
            <a:r>
              <a:rPr kumimoji="0" lang="pl-PL" altLang="pl-PL" sz="1300" b="0" i="0" u="none" strike="noStrike" cap="none" normalizeH="0" baseline="0" dirty="0">
                <a:ln>
                  <a:noFill/>
                </a:ln>
                <a:solidFill>
                  <a:schemeClr val="tx1"/>
                </a:solidFill>
                <a:effectLst/>
              </a:rPr>
              <a:t> of </a:t>
            </a:r>
            <a:r>
              <a:rPr kumimoji="0" lang="pl-PL" altLang="pl-PL" sz="1300" b="0" i="0" u="none" strike="noStrike" cap="none" normalizeH="0" baseline="0" dirty="0" err="1">
                <a:ln>
                  <a:noFill/>
                </a:ln>
                <a:solidFill>
                  <a:schemeClr val="tx1"/>
                </a:solidFill>
                <a:effectLst/>
              </a:rPr>
              <a:t>entries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Finally</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user</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prompted</a:t>
            </a:r>
            <a:r>
              <a:rPr kumimoji="0" lang="pl-PL" altLang="pl-PL" sz="1300" b="0" i="0" u="none" strike="noStrike" cap="none" normalizeH="0" baseline="0" dirty="0">
                <a:ln>
                  <a:noFill/>
                </a:ln>
                <a:solidFill>
                  <a:schemeClr val="tx1"/>
                </a:solidFill>
                <a:effectLst/>
              </a:rPr>
              <a:t> to </a:t>
            </a:r>
            <a:r>
              <a:rPr kumimoji="0" lang="pl-PL" altLang="pl-PL" sz="1300" b="0" i="0" u="none" strike="noStrike" cap="none" normalizeH="0" baseline="0" dirty="0" err="1">
                <a:ln>
                  <a:noFill/>
                </a:ln>
                <a:solidFill>
                  <a:schemeClr val="tx1"/>
                </a:solidFill>
                <a:effectLst/>
              </a:rPr>
              <a:t>press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Enter</a:t>
            </a:r>
            <a:r>
              <a:rPr kumimoji="0" lang="pl-PL" altLang="pl-PL" sz="1300" b="0" i="0" u="none" strike="noStrike" cap="none" normalizeH="0" baseline="0" dirty="0">
                <a:ln>
                  <a:noFill/>
                </a:ln>
                <a:solidFill>
                  <a:schemeClr val="tx1"/>
                </a:solidFill>
                <a:effectLst/>
              </a:rPr>
              <a:t> to return to the menu. </a:t>
            </a:r>
            <a:endParaRPr kumimoji="0" lang="pl-PL" altLang="pl-PL" sz="1300" b="0" i="0" u="none" strike="noStrike" cap="none" normalizeH="0" baseline="0" dirty="0">
              <a:ln>
                <a:noFill/>
              </a:ln>
              <a:solidFill>
                <a:schemeClr val="tx1"/>
              </a:solidFill>
              <a:effectLst/>
              <a:latin typeface="Arial" panose="020B0604020202020204" pitchFamily="34" charset="0"/>
            </a:endParaRPr>
          </a:p>
        </p:txBody>
      </p:sp>
      <p:sp>
        <p:nvSpPr>
          <p:cNvPr id="5" name="pole tekstowe 4">
            <a:extLst>
              <a:ext uri="{FF2B5EF4-FFF2-40B4-BE49-F238E27FC236}">
                <a16:creationId xmlns:a16="http://schemas.microsoft.com/office/drawing/2014/main" id="{D3C07B34-47FE-5512-A7CB-6D0F2EB66D73}"/>
              </a:ext>
            </a:extLst>
          </p:cNvPr>
          <p:cNvSpPr txBox="1"/>
          <p:nvPr/>
        </p:nvSpPr>
        <p:spPr>
          <a:xfrm>
            <a:off x="7838661" y="397565"/>
            <a:ext cx="502061" cy="369332"/>
          </a:xfrm>
          <a:prstGeom prst="rect">
            <a:avLst/>
          </a:prstGeom>
          <a:noFill/>
        </p:spPr>
        <p:txBody>
          <a:bodyPr wrap="none" rtlCol="0">
            <a:spAutoFit/>
          </a:bodyPr>
          <a:lstStyle/>
          <a:p>
            <a:r>
              <a:rPr lang="pl-PL" dirty="0">
                <a:hlinkClick r:id="rId2" action="ppaction://hlinksldjump"/>
              </a:rPr>
              <a:t>🏠</a:t>
            </a:r>
            <a:endParaRPr lang="pl-PL" dirty="0"/>
          </a:p>
        </p:txBody>
      </p:sp>
    </p:spTree>
    <p:extLst>
      <p:ext uri="{BB962C8B-B14F-4D97-AF65-F5344CB8AC3E}">
        <p14:creationId xmlns:p14="http://schemas.microsoft.com/office/powerpoint/2010/main" val="1543945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0091199-623D-C951-6F84-0E40B30EFF94}"/>
              </a:ext>
            </a:extLst>
          </p:cNvPr>
          <p:cNvSpPr>
            <a:spLocks noGrp="1"/>
          </p:cNvSpPr>
          <p:nvPr>
            <p:ph type="title"/>
          </p:nvPr>
        </p:nvSpPr>
        <p:spPr/>
        <p:txBody>
          <a:bodyPr>
            <a:normAutofit fontScale="90000"/>
          </a:bodyPr>
          <a:lstStyle/>
          <a:p>
            <a:endParaRPr lang="pl-PL"/>
          </a:p>
        </p:txBody>
      </p:sp>
      <p:sp>
        <p:nvSpPr>
          <p:cNvPr id="3" name="Symbol zastępczy tekstu 2">
            <a:extLst>
              <a:ext uri="{FF2B5EF4-FFF2-40B4-BE49-F238E27FC236}">
                <a16:creationId xmlns:a16="http://schemas.microsoft.com/office/drawing/2014/main" id="{7539ADEA-956F-F7A0-B829-1EDB199E7D3B}"/>
              </a:ext>
            </a:extLst>
          </p:cNvPr>
          <p:cNvSpPr>
            <a:spLocks noGrp="1"/>
          </p:cNvSpPr>
          <p:nvPr>
            <p:ph type="body" idx="1"/>
          </p:nvPr>
        </p:nvSpPr>
        <p:spPr/>
        <p:txBody>
          <a:bodyPr/>
          <a:lstStyle/>
          <a:p>
            <a:endParaRPr lang="pl-PL"/>
          </a:p>
        </p:txBody>
      </p:sp>
      <p:pic>
        <p:nvPicPr>
          <p:cNvPr id="7" name="Obraz 6">
            <a:extLst>
              <a:ext uri="{FF2B5EF4-FFF2-40B4-BE49-F238E27FC236}">
                <a16:creationId xmlns:a16="http://schemas.microsoft.com/office/drawing/2014/main" id="{91EB7B6C-C5BB-09F2-B09F-C5B49A666828}"/>
              </a:ext>
            </a:extLst>
          </p:cNvPr>
          <p:cNvPicPr>
            <a:picLocks noChangeAspect="1"/>
          </p:cNvPicPr>
          <p:nvPr/>
        </p:nvPicPr>
        <p:blipFill>
          <a:blip r:embed="rId2"/>
          <a:stretch>
            <a:fillRect/>
          </a:stretch>
        </p:blipFill>
        <p:spPr>
          <a:xfrm>
            <a:off x="1101631" y="1271744"/>
            <a:ext cx="6940737" cy="2963217"/>
          </a:xfrm>
          <a:prstGeom prst="rect">
            <a:avLst/>
          </a:prstGeom>
        </p:spPr>
      </p:pic>
      <p:sp>
        <p:nvSpPr>
          <p:cNvPr id="8" name="pole tekstowe 7">
            <a:extLst>
              <a:ext uri="{FF2B5EF4-FFF2-40B4-BE49-F238E27FC236}">
                <a16:creationId xmlns:a16="http://schemas.microsoft.com/office/drawing/2014/main" id="{09C3AAC9-9029-A361-6E7E-165B548E9DC5}"/>
              </a:ext>
            </a:extLst>
          </p:cNvPr>
          <p:cNvSpPr txBox="1"/>
          <p:nvPr/>
        </p:nvSpPr>
        <p:spPr>
          <a:xfrm>
            <a:off x="7838661" y="397565"/>
            <a:ext cx="502061" cy="369332"/>
          </a:xfrm>
          <a:prstGeom prst="rect">
            <a:avLst/>
          </a:prstGeom>
          <a:noFill/>
        </p:spPr>
        <p:txBody>
          <a:bodyPr wrap="none" rtlCol="0">
            <a:spAutoFit/>
          </a:bodyPr>
          <a:lstStyle/>
          <a:p>
            <a:r>
              <a:rPr lang="pl-PL" dirty="0">
                <a:hlinkClick r:id="rId3" action="ppaction://hlinksldjump"/>
              </a:rPr>
              <a:t>🏠</a:t>
            </a:r>
            <a:endParaRPr lang="pl-PL" dirty="0"/>
          </a:p>
        </p:txBody>
      </p:sp>
    </p:spTree>
    <p:extLst>
      <p:ext uri="{BB962C8B-B14F-4D97-AF65-F5344CB8AC3E}">
        <p14:creationId xmlns:p14="http://schemas.microsoft.com/office/powerpoint/2010/main" val="3550598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BB53FA1-7403-06AC-64E2-398901272EB4}"/>
              </a:ext>
            </a:extLst>
          </p:cNvPr>
          <p:cNvSpPr>
            <a:spLocks noGrp="1"/>
          </p:cNvSpPr>
          <p:nvPr>
            <p:ph type="title"/>
          </p:nvPr>
        </p:nvSpPr>
        <p:spPr/>
        <p:txBody>
          <a:bodyPr>
            <a:normAutofit fontScale="90000"/>
          </a:bodyPr>
          <a:lstStyle/>
          <a:p>
            <a:endParaRPr lang="pl-PL"/>
          </a:p>
        </p:txBody>
      </p:sp>
      <p:sp>
        <p:nvSpPr>
          <p:cNvPr id="3" name="Symbol zastępczy tekstu 2">
            <a:extLst>
              <a:ext uri="{FF2B5EF4-FFF2-40B4-BE49-F238E27FC236}">
                <a16:creationId xmlns:a16="http://schemas.microsoft.com/office/drawing/2014/main" id="{438ABE05-2E86-23C2-D7B8-4ACD4D6BD7C0}"/>
              </a:ext>
            </a:extLst>
          </p:cNvPr>
          <p:cNvSpPr>
            <a:spLocks noGrp="1"/>
          </p:cNvSpPr>
          <p:nvPr>
            <p:ph type="body" idx="1"/>
          </p:nvPr>
        </p:nvSpPr>
        <p:spPr/>
        <p:txBody>
          <a:bodyPr/>
          <a:lstStyle/>
          <a:p>
            <a:endParaRPr lang="pl-PL"/>
          </a:p>
        </p:txBody>
      </p:sp>
      <p:pic>
        <p:nvPicPr>
          <p:cNvPr id="5" name="Obraz 4">
            <a:extLst>
              <a:ext uri="{FF2B5EF4-FFF2-40B4-BE49-F238E27FC236}">
                <a16:creationId xmlns:a16="http://schemas.microsoft.com/office/drawing/2014/main" id="{F4D75D65-6D62-FB6F-4D7A-EAE0E1C353AB}"/>
              </a:ext>
            </a:extLst>
          </p:cNvPr>
          <p:cNvPicPr>
            <a:picLocks noChangeAspect="1"/>
          </p:cNvPicPr>
          <p:nvPr/>
        </p:nvPicPr>
        <p:blipFill>
          <a:blip r:embed="rId2"/>
          <a:stretch>
            <a:fillRect/>
          </a:stretch>
        </p:blipFill>
        <p:spPr>
          <a:xfrm>
            <a:off x="1949052" y="831574"/>
            <a:ext cx="5245895" cy="3480352"/>
          </a:xfrm>
          <a:prstGeom prst="rect">
            <a:avLst/>
          </a:prstGeom>
          <a:ln>
            <a:noFill/>
          </a:ln>
          <a:effectLst>
            <a:softEdge rad="112500"/>
          </a:effectLst>
        </p:spPr>
      </p:pic>
      <p:sp>
        <p:nvSpPr>
          <p:cNvPr id="6" name="pole tekstowe 5">
            <a:extLst>
              <a:ext uri="{FF2B5EF4-FFF2-40B4-BE49-F238E27FC236}">
                <a16:creationId xmlns:a16="http://schemas.microsoft.com/office/drawing/2014/main" id="{032F515B-3256-D751-A796-53E2510B6BAE}"/>
              </a:ext>
            </a:extLst>
          </p:cNvPr>
          <p:cNvSpPr txBox="1"/>
          <p:nvPr/>
        </p:nvSpPr>
        <p:spPr>
          <a:xfrm>
            <a:off x="7838661" y="397565"/>
            <a:ext cx="502061" cy="369332"/>
          </a:xfrm>
          <a:prstGeom prst="rect">
            <a:avLst/>
          </a:prstGeom>
          <a:noFill/>
        </p:spPr>
        <p:txBody>
          <a:bodyPr wrap="none" rtlCol="0">
            <a:spAutoFit/>
          </a:bodyPr>
          <a:lstStyle/>
          <a:p>
            <a:r>
              <a:rPr lang="pl-PL" dirty="0">
                <a:hlinkClick r:id="rId3" action="ppaction://hlinksldjump"/>
              </a:rPr>
              <a:t>🏠</a:t>
            </a:r>
            <a:endParaRPr lang="pl-PL" dirty="0"/>
          </a:p>
        </p:txBody>
      </p:sp>
    </p:spTree>
    <p:extLst>
      <p:ext uri="{BB962C8B-B14F-4D97-AF65-F5344CB8AC3E}">
        <p14:creationId xmlns:p14="http://schemas.microsoft.com/office/powerpoint/2010/main" val="1091485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8A096C-931B-0FF1-3CD7-6DFEEEC42944}"/>
              </a:ext>
            </a:extLst>
          </p:cNvPr>
          <p:cNvSpPr>
            <a:spLocks noGrp="1"/>
          </p:cNvSpPr>
          <p:nvPr>
            <p:ph type="title"/>
          </p:nvPr>
        </p:nvSpPr>
        <p:spPr/>
        <p:txBody>
          <a:bodyPr>
            <a:normAutofit fontScale="90000"/>
          </a:bodyPr>
          <a:lstStyle/>
          <a:p>
            <a:pPr algn="ctr"/>
            <a:r>
              <a:rPr lang="pl-PL" dirty="0" err="1"/>
              <a:t>Keyword</a:t>
            </a:r>
            <a:r>
              <a:rPr lang="pl-PL" dirty="0"/>
              <a:t> in </a:t>
            </a:r>
            <a:r>
              <a:rPr lang="pl-PL" dirty="0" err="1"/>
              <a:t>Title</a:t>
            </a:r>
            <a:r>
              <a:rPr lang="pl-PL" dirty="0"/>
              <a:t> Analysis</a:t>
            </a:r>
          </a:p>
        </p:txBody>
      </p:sp>
      <p:sp>
        <p:nvSpPr>
          <p:cNvPr id="4" name="Rectangle 1">
            <a:extLst>
              <a:ext uri="{FF2B5EF4-FFF2-40B4-BE49-F238E27FC236}">
                <a16:creationId xmlns:a16="http://schemas.microsoft.com/office/drawing/2014/main" id="{CDEE0F2F-7061-7F43-2E09-6FFD2F4EEBAE}"/>
              </a:ext>
            </a:extLst>
          </p:cNvPr>
          <p:cNvSpPr>
            <a:spLocks noGrp="1" noChangeArrowheads="1"/>
          </p:cNvSpPr>
          <p:nvPr>
            <p:ph type="body" idx="1"/>
          </p:nvPr>
        </p:nvSpPr>
        <p:spPr bwMode="auto">
          <a:xfrm>
            <a:off x="311700" y="1014022"/>
            <a:ext cx="732925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latin typeface="Arial" panose="020B0604020202020204" pitchFamily="34" charset="0"/>
              </a:rPr>
              <a:t>The </a:t>
            </a:r>
            <a:r>
              <a:rPr kumimoji="0" lang="pl-PL" altLang="pl-PL" sz="1300" b="0" i="0" u="none" strike="noStrike" cap="none" normalizeH="0" baseline="0" dirty="0" err="1">
                <a:ln>
                  <a:noFill/>
                </a:ln>
                <a:solidFill>
                  <a:schemeClr val="tx1"/>
                </a:solidFill>
                <a:effectLst/>
                <a:latin typeface="Arial Unicode MS"/>
              </a:rPr>
              <a:t>keyword_in_title_analysis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analyzes</a:t>
            </a:r>
            <a:r>
              <a:rPr kumimoji="0" lang="pl-PL" altLang="pl-PL" sz="1300" b="0" i="0" u="none" strike="noStrike" cap="none" normalizeH="0" baseline="0" dirty="0">
                <a:ln>
                  <a:noFill/>
                </a:ln>
                <a:solidFill>
                  <a:schemeClr val="tx1"/>
                </a:solidFill>
                <a:effectLst/>
              </a:rPr>
              <a:t> </a:t>
            </a:r>
            <a:r>
              <a:rPr kumimoji="0" lang="pl-PL" altLang="pl-PL" sz="1300" b="1" i="0" u="none" strike="noStrike" cap="none" normalizeH="0" baseline="0" dirty="0" err="1">
                <a:ln>
                  <a:noFill/>
                </a:ln>
                <a:solidFill>
                  <a:schemeClr val="bg1"/>
                </a:solidFill>
                <a:effectLst/>
              </a:rPr>
              <a:t>occurrences</a:t>
            </a:r>
            <a:r>
              <a:rPr kumimoji="0" lang="pl-PL" altLang="pl-PL" sz="1300" b="1" i="0" u="none" strike="noStrike" cap="none" normalizeH="0" baseline="0" dirty="0">
                <a:ln>
                  <a:noFill/>
                </a:ln>
                <a:solidFill>
                  <a:schemeClr val="bg1"/>
                </a:solidFill>
                <a:effectLst/>
              </a:rPr>
              <a:t> of a </a:t>
            </a:r>
            <a:r>
              <a:rPr kumimoji="0" lang="pl-PL" altLang="pl-PL" sz="1300" b="1" i="0" u="none" strike="noStrike" cap="none" normalizeH="0" baseline="0" dirty="0" err="1">
                <a:ln>
                  <a:noFill/>
                </a:ln>
                <a:solidFill>
                  <a:schemeClr val="bg1"/>
                </a:solidFill>
                <a:effectLst/>
              </a:rPr>
              <a:t>keyword</a:t>
            </a:r>
            <a:r>
              <a:rPr kumimoji="0" lang="pl-PL" altLang="pl-PL" sz="1300" b="1" i="0" u="none" strike="noStrike" cap="none" normalizeH="0" baseline="0" dirty="0">
                <a:ln>
                  <a:noFill/>
                </a:ln>
                <a:solidFill>
                  <a:schemeClr val="bg1"/>
                </a:solidFill>
                <a:effectLst/>
              </a:rPr>
              <a:t> in </a:t>
            </a:r>
            <a:r>
              <a:rPr kumimoji="0" lang="pl-PL" altLang="pl-PL" sz="1300" b="1" i="0" u="none" strike="noStrike" cap="none" normalizeH="0" baseline="0" dirty="0" err="1">
                <a:ln>
                  <a:noFill/>
                </a:ln>
                <a:solidFill>
                  <a:schemeClr val="bg1"/>
                </a:solidFill>
                <a:effectLst/>
              </a:rPr>
              <a:t>titles</a:t>
            </a:r>
            <a:r>
              <a:rPr kumimoji="0" lang="pl-PL" altLang="pl-PL" sz="1300" b="1" i="0" u="none" strike="noStrike" cap="none" normalizeH="0" baseline="0" dirty="0">
                <a:ln>
                  <a:noFill/>
                </a:ln>
                <a:solidFill>
                  <a:schemeClr val="bg1"/>
                </a:solidFill>
                <a:effectLst/>
              </a:rPr>
              <a:t> </a:t>
            </a:r>
            <a:r>
              <a:rPr kumimoji="0" lang="pl-PL" altLang="pl-PL" sz="1300" b="0" i="0" u="none" strike="noStrike" cap="none" normalizeH="0" baseline="0" dirty="0" err="1">
                <a:ln>
                  <a:noFill/>
                </a:ln>
                <a:solidFill>
                  <a:schemeClr val="tx1"/>
                </a:solidFill>
                <a:effectLst/>
              </a:rPr>
              <a:t>within</a:t>
            </a:r>
            <a:r>
              <a:rPr kumimoji="0" lang="pl-PL" altLang="pl-PL" sz="1300" b="0" i="0" u="none" strike="noStrike" cap="none" normalizeH="0" baseline="0" dirty="0">
                <a:ln>
                  <a:noFill/>
                </a:ln>
                <a:solidFill>
                  <a:schemeClr val="tx1"/>
                </a:solidFill>
                <a:effectLst/>
              </a:rPr>
              <a:t> a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err="1">
                <a:ln>
                  <a:noFill/>
                </a:ln>
                <a:solidFill>
                  <a:schemeClr val="tx1"/>
                </a:solidFill>
                <a:effectLst/>
              </a:rPr>
              <a:t>DataFrame</a:t>
            </a:r>
            <a:r>
              <a:rPr kumimoji="0" lang="pl-PL" altLang="pl-PL" sz="1300" b="0" i="0" u="none" strike="noStrike" cap="none" normalizeH="0" baseline="0" dirty="0">
                <a:ln>
                  <a:noFill/>
                </a:ln>
                <a:solidFill>
                  <a:schemeClr val="tx1"/>
                </a:solidFill>
                <a:effectLst/>
              </a:rPr>
              <a:t>. </a:t>
            </a: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The </a:t>
            </a:r>
            <a:r>
              <a:rPr kumimoji="0" lang="pl-PL" altLang="pl-PL" sz="1300" b="0" i="0" u="none" strike="noStrike" cap="none" normalizeH="0" baseline="0" dirty="0" err="1">
                <a:ln>
                  <a:noFill/>
                </a:ln>
                <a:solidFill>
                  <a:schemeClr val="tx1"/>
                </a:solidFill>
                <a:effectLst/>
              </a:rPr>
              <a:t>user</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prompted</a:t>
            </a:r>
            <a:r>
              <a:rPr kumimoji="0" lang="pl-PL" altLang="pl-PL" sz="1300" b="0" i="0" u="none" strike="noStrike" cap="none" normalizeH="0" baseline="0" dirty="0">
                <a:ln>
                  <a:noFill/>
                </a:ln>
                <a:solidFill>
                  <a:schemeClr val="tx1"/>
                </a:solidFill>
                <a:effectLst/>
              </a:rPr>
              <a:t> to </a:t>
            </a:r>
            <a:r>
              <a:rPr kumimoji="0" lang="pl-PL" altLang="pl-PL" sz="1300" b="1" i="0" u="none" strike="noStrike" cap="none" normalizeH="0" baseline="0" dirty="0" err="1">
                <a:ln>
                  <a:noFill/>
                </a:ln>
                <a:solidFill>
                  <a:schemeClr val="bg1"/>
                </a:solidFill>
                <a:effectLst/>
              </a:rPr>
              <a:t>enter</a:t>
            </a:r>
            <a:r>
              <a:rPr kumimoji="0" lang="pl-PL" altLang="pl-PL" sz="1300" b="1" i="0" u="none" strike="noStrike" cap="none" normalizeH="0" baseline="0" dirty="0">
                <a:ln>
                  <a:noFill/>
                </a:ln>
                <a:solidFill>
                  <a:schemeClr val="bg1"/>
                </a:solidFill>
                <a:effectLst/>
              </a:rPr>
              <a:t> a </a:t>
            </a:r>
            <a:r>
              <a:rPr kumimoji="0" lang="pl-PL" altLang="pl-PL" sz="1300" b="1" i="0" u="none" strike="noStrike" cap="none" normalizeH="0" baseline="0" dirty="0" err="1">
                <a:ln>
                  <a:noFill/>
                </a:ln>
                <a:solidFill>
                  <a:schemeClr val="bg1"/>
                </a:solidFill>
                <a:effectLst/>
              </a:rPr>
              <a:t>keyword</a:t>
            </a:r>
            <a:r>
              <a:rPr kumimoji="0" lang="pl-PL" altLang="pl-PL" sz="1300" b="1" i="0" u="none" strike="noStrike" cap="none" normalizeH="0" baseline="0" dirty="0">
                <a:ln>
                  <a:noFill/>
                </a:ln>
                <a:solidFill>
                  <a:schemeClr val="bg1"/>
                </a:solidFill>
                <a:effectLst/>
              </a:rPr>
              <a:t> to </a:t>
            </a:r>
            <a:r>
              <a:rPr kumimoji="0" lang="pl-PL" altLang="pl-PL" sz="1300" b="1" i="0" u="none" strike="noStrike" cap="none" normalizeH="0" baseline="0" dirty="0" err="1">
                <a:ln>
                  <a:noFill/>
                </a:ln>
                <a:solidFill>
                  <a:schemeClr val="bg1"/>
                </a:solidFill>
                <a:effectLst/>
              </a:rPr>
              <a:t>search</a:t>
            </a:r>
            <a:r>
              <a:rPr kumimoji="0" lang="pl-PL" altLang="pl-PL" sz="1300" b="1" i="0" u="none" strike="noStrike" cap="none" normalizeH="0" baseline="0" dirty="0">
                <a:ln>
                  <a:noFill/>
                </a:ln>
                <a:solidFill>
                  <a:schemeClr val="bg1"/>
                </a:solidFill>
                <a:effectLst/>
              </a:rPr>
              <a:t> for</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which</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then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escaped</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to </a:t>
            </a:r>
            <a:r>
              <a:rPr kumimoji="0" lang="pl-PL" altLang="pl-PL" sz="1300" b="0" i="0" u="none" strike="noStrike" cap="none" normalizeH="0" baseline="0" dirty="0" err="1">
                <a:ln>
                  <a:noFill/>
                </a:ln>
                <a:solidFill>
                  <a:schemeClr val="tx1"/>
                </a:solidFill>
                <a:effectLst/>
              </a:rPr>
              <a:t>avoid</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issues</a:t>
            </a:r>
            <a:r>
              <a:rPr kumimoji="0" lang="pl-PL" altLang="pl-PL" sz="1300" b="0" i="0" u="none" strike="noStrike" cap="none" normalizeH="0" baseline="0" dirty="0">
                <a:ln>
                  <a:noFill/>
                </a:ln>
                <a:solidFill>
                  <a:schemeClr val="tx1"/>
                </a:solidFill>
                <a:effectLst/>
              </a:rPr>
              <a:t> with </a:t>
            </a:r>
            <a:r>
              <a:rPr kumimoji="0" lang="pl-PL" altLang="pl-PL" sz="1300" b="0" i="0" u="none" strike="noStrike" cap="none" normalizeH="0" baseline="0" dirty="0" err="1">
                <a:ln>
                  <a:noFill/>
                </a:ln>
                <a:solidFill>
                  <a:schemeClr val="tx1"/>
                </a:solidFill>
                <a:effectLst/>
              </a:rPr>
              <a:t>regular</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expressions</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The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counts</a:t>
            </a:r>
            <a:r>
              <a:rPr kumimoji="0" lang="pl-PL" altLang="pl-PL" sz="1300" b="0" i="0" u="none" strike="noStrike" cap="none" normalizeH="0" baseline="0" dirty="0">
                <a:ln>
                  <a:noFill/>
                </a:ln>
                <a:solidFill>
                  <a:schemeClr val="tx1"/>
                </a:solidFill>
                <a:effectLst/>
              </a:rPr>
              <a:t> </a:t>
            </a:r>
            <a:r>
              <a:rPr kumimoji="0" lang="pl-PL" altLang="pl-PL" sz="1300" b="1" i="0" u="none" strike="noStrike" cap="none" normalizeH="0" baseline="0" dirty="0" err="1">
                <a:ln>
                  <a:noFill/>
                </a:ln>
                <a:solidFill>
                  <a:schemeClr val="bg1"/>
                </a:solidFill>
                <a:effectLst/>
              </a:rPr>
              <a:t>occurrences</a:t>
            </a:r>
            <a:r>
              <a:rPr kumimoji="0" lang="pl-PL" altLang="pl-PL" sz="1300" b="1" i="0" u="none" strike="noStrike" cap="none" normalizeH="0" baseline="0" dirty="0">
                <a:ln>
                  <a:noFill/>
                </a:ln>
                <a:solidFill>
                  <a:schemeClr val="bg1"/>
                </a:solidFill>
                <a:effectLst/>
              </a:rPr>
              <a:t> of the </a:t>
            </a:r>
            <a:r>
              <a:rPr kumimoji="0" lang="pl-PL" altLang="pl-PL" sz="1300" b="1" i="0" u="none" strike="noStrike" cap="none" normalizeH="0" baseline="0" dirty="0" err="1">
                <a:ln>
                  <a:noFill/>
                </a:ln>
                <a:solidFill>
                  <a:schemeClr val="bg1"/>
                </a:solidFill>
                <a:effectLst/>
              </a:rPr>
              <a:t>keyword</a:t>
            </a:r>
            <a:r>
              <a:rPr kumimoji="0" lang="pl-PL" altLang="pl-PL" sz="1300" b="1" i="0" u="none" strike="noStrike" cap="none" normalizeH="0" baseline="0" dirty="0">
                <a:ln>
                  <a:noFill/>
                </a:ln>
                <a:solidFill>
                  <a:schemeClr val="bg1"/>
                </a:solidFill>
                <a:effectLst/>
              </a:rPr>
              <a:t> in the </a:t>
            </a:r>
            <a:r>
              <a:rPr kumimoji="0" lang="pl-PL" altLang="pl-PL" sz="1300" b="1" i="0" u="none" strike="noStrike" cap="none" normalizeH="0" baseline="0" dirty="0" err="1">
                <a:ln>
                  <a:noFill/>
                </a:ln>
                <a:solidFill>
                  <a:schemeClr val="bg1"/>
                </a:solidFill>
                <a:effectLst/>
              </a:rPr>
              <a:t>title</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colum</a:t>
            </a:r>
            <a:r>
              <a:rPr kumimoji="0" lang="pl-PL" altLang="pl-PL" sz="1300" b="0" i="0" u="none" strike="noStrike" cap="none" normalizeH="0" baseline="0" dirty="0" err="1">
                <a:ln>
                  <a:noFill/>
                </a:ln>
                <a:solidFill>
                  <a:schemeClr val="tx1"/>
                </a:solidFill>
                <a:effectLst/>
              </a:rPr>
              <a:t>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creating</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a </a:t>
            </a:r>
            <a:r>
              <a:rPr kumimoji="0" lang="pl-PL" altLang="pl-PL" sz="1300" b="0" i="0" u="none" strike="noStrike" cap="none" normalizeH="0" baseline="0" dirty="0" err="1">
                <a:ln>
                  <a:noFill/>
                </a:ln>
                <a:solidFill>
                  <a:schemeClr val="tx1"/>
                </a:solidFill>
                <a:effectLst/>
              </a:rPr>
              <a:t>new</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column</a:t>
            </a:r>
            <a:r>
              <a:rPr kumimoji="0" lang="pl-PL" altLang="pl-PL" sz="1300" b="0" i="0" u="none" strike="noStrike" cap="none" normalizeH="0" baseline="0" dirty="0">
                <a:ln>
                  <a:noFill/>
                </a:ln>
                <a:solidFill>
                  <a:schemeClr val="tx1"/>
                </a:solidFill>
                <a:effectLst/>
              </a:rPr>
              <a:t> with the </a:t>
            </a:r>
            <a:r>
              <a:rPr kumimoji="0" lang="pl-PL" altLang="pl-PL" sz="1300" b="0" i="0" u="none" strike="noStrike" cap="none" normalizeH="0" baseline="0" dirty="0" err="1">
                <a:ln>
                  <a:noFill/>
                </a:ln>
                <a:solidFill>
                  <a:schemeClr val="tx1"/>
                </a:solidFill>
                <a:effectLst/>
              </a:rPr>
              <a:t>count</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It </a:t>
            </a:r>
            <a:r>
              <a:rPr kumimoji="0" lang="pl-PL" altLang="pl-PL" sz="1300" b="0" i="0" u="none" strike="noStrike" cap="none" normalizeH="0" baseline="0" dirty="0" err="1">
                <a:ln>
                  <a:noFill/>
                </a:ln>
                <a:solidFill>
                  <a:schemeClr val="tx1"/>
                </a:solidFill>
                <a:effectLst/>
              </a:rPr>
              <a:t>then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prints</a:t>
            </a:r>
            <a:r>
              <a:rPr kumimoji="0" lang="pl-PL" altLang="pl-PL" sz="1300" b="0" i="0" u="none" strike="noStrike" cap="none" normalizeH="0" baseline="0" dirty="0">
                <a:ln>
                  <a:noFill/>
                </a:ln>
                <a:solidFill>
                  <a:schemeClr val="tx1"/>
                </a:solidFill>
                <a:effectLst/>
              </a:rPr>
              <a:t> </a:t>
            </a:r>
            <a:r>
              <a:rPr kumimoji="0" lang="pl-PL" altLang="pl-PL" sz="1300" b="1" i="0" u="none" strike="noStrike" cap="none" normalizeH="0" baseline="0" dirty="0" err="1">
                <a:ln>
                  <a:noFill/>
                </a:ln>
                <a:solidFill>
                  <a:schemeClr val="bg1"/>
                </a:solidFill>
                <a:effectLst/>
              </a:rPr>
              <a:t>information</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about</a:t>
            </a:r>
            <a:r>
              <a:rPr kumimoji="0" lang="pl-PL" altLang="pl-PL" sz="1300" b="1" i="0" u="none" strike="noStrike" cap="none" normalizeH="0" baseline="0" dirty="0">
                <a:ln>
                  <a:noFill/>
                </a:ln>
                <a:solidFill>
                  <a:schemeClr val="bg1"/>
                </a:solidFill>
                <a:effectLst/>
              </a:rPr>
              <a:t> the </a:t>
            </a:r>
            <a:r>
              <a:rPr kumimoji="0" lang="pl-PL" altLang="pl-PL" sz="1300" b="1" i="0" u="none" strike="noStrike" cap="none" normalizeH="0" baseline="0" dirty="0" err="1">
                <a:ln>
                  <a:noFill/>
                </a:ln>
                <a:solidFill>
                  <a:schemeClr val="bg1"/>
                </a:solidFill>
                <a:effectLst/>
              </a:rPr>
              <a:t>number</a:t>
            </a:r>
            <a:r>
              <a:rPr kumimoji="0" lang="pl-PL" altLang="pl-PL" sz="1300" b="1" i="0" u="none" strike="noStrike" cap="none" normalizeH="0" baseline="0" dirty="0">
                <a:ln>
                  <a:noFill/>
                </a:ln>
                <a:solidFill>
                  <a:schemeClr val="bg1"/>
                </a:solidFill>
                <a:effectLst/>
              </a:rPr>
              <a:t> of </a:t>
            </a:r>
            <a:r>
              <a:rPr kumimoji="0" lang="pl-PL" altLang="pl-PL" sz="1300" b="1" i="0" u="none" strike="noStrike" cap="none" normalizeH="0" baseline="0" dirty="0" err="1">
                <a:ln>
                  <a:noFill/>
                </a:ln>
                <a:solidFill>
                  <a:schemeClr val="bg1"/>
                </a:solidFill>
                <a:effectLst/>
              </a:rPr>
              <a:t>occurrences</a:t>
            </a:r>
            <a:r>
              <a:rPr kumimoji="0" lang="pl-PL" altLang="pl-PL" sz="1300" b="1" i="0" u="none" strike="noStrike" cap="none" normalizeH="0" baseline="0" dirty="0">
                <a:ln>
                  <a:noFill/>
                </a:ln>
                <a:solidFill>
                  <a:schemeClr val="bg1"/>
                </a:solidFill>
                <a:effectLst/>
              </a:rPr>
              <a:t> of the </a:t>
            </a:r>
            <a:r>
              <a:rPr kumimoji="0" lang="pl-PL" altLang="pl-PL" sz="1300" b="1" i="0" u="none" strike="noStrike" cap="none" normalizeH="0" baseline="0" dirty="0" err="1">
                <a:ln>
                  <a:noFill/>
                </a:ln>
                <a:solidFill>
                  <a:schemeClr val="bg1"/>
                </a:solidFill>
                <a:effectLst/>
              </a:rPr>
              <a:t>keyword</a:t>
            </a:r>
            <a:r>
              <a:rPr kumimoji="0" lang="pl-PL" altLang="pl-PL" sz="1300" b="1" i="0" u="none" strike="noStrike" cap="none" normalizeH="0" baseline="0" dirty="0">
                <a:ln>
                  <a:noFill/>
                </a:ln>
                <a:solidFill>
                  <a:schemeClr val="bg1"/>
                </a:solidFill>
                <a:effectLst/>
              </a:rPr>
              <a:t> in the </a:t>
            </a:r>
            <a:r>
              <a:rPr kumimoji="0" lang="pl-PL" altLang="pl-PL" sz="1300" b="1" i="0" u="none" strike="noStrike" cap="none" normalizeH="0" baseline="0" dirty="0" err="1">
                <a:ln>
                  <a:noFill/>
                </a:ln>
                <a:solidFill>
                  <a:schemeClr val="bg1"/>
                </a:solidFill>
                <a:effectLst/>
              </a:rPr>
              <a:t>titles</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1" i="0" u="none" strike="noStrike" cap="none" normalizeH="0" baseline="0" dirty="0" err="1">
                <a:ln>
                  <a:noFill/>
                </a:ln>
                <a:solidFill>
                  <a:schemeClr val="bg1"/>
                </a:solidFill>
                <a:effectLst/>
              </a:rPr>
              <a:t>Rows</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containing</a:t>
            </a:r>
            <a:r>
              <a:rPr kumimoji="0" lang="pl-PL" altLang="pl-PL" sz="1300" b="1" i="0" u="none" strike="noStrike" cap="none" normalizeH="0" baseline="0" dirty="0">
                <a:ln>
                  <a:noFill/>
                </a:ln>
                <a:solidFill>
                  <a:schemeClr val="bg1"/>
                </a:solidFill>
                <a:effectLst/>
              </a:rPr>
              <a:t> the </a:t>
            </a:r>
            <a:r>
              <a:rPr kumimoji="0" lang="pl-PL" altLang="pl-PL" sz="1300" b="1" i="0" u="none" strike="noStrike" cap="none" normalizeH="0" baseline="0" dirty="0" err="1">
                <a:ln>
                  <a:noFill/>
                </a:ln>
                <a:solidFill>
                  <a:schemeClr val="bg1"/>
                </a:solidFill>
                <a:effectLst/>
              </a:rPr>
              <a:t>keyword</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are</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highlighted</a:t>
            </a:r>
            <a:r>
              <a:rPr kumimoji="0" lang="pl-PL" altLang="pl-PL" sz="1300" b="1" i="0" u="none" strike="noStrike" cap="none" normalizeH="0" baseline="0" dirty="0">
                <a:ln>
                  <a:noFill/>
                </a:ln>
                <a:solidFill>
                  <a:schemeClr val="bg1"/>
                </a:solidFill>
                <a:effectLst/>
              </a:rPr>
              <a:t> </a:t>
            </a:r>
            <a:r>
              <a:rPr kumimoji="0" lang="pl-PL" altLang="pl-PL" sz="1300" b="0" i="0" u="none" strike="noStrike" cap="none" normalizeH="0" baseline="0" dirty="0" err="1">
                <a:ln>
                  <a:noFill/>
                </a:ln>
                <a:solidFill>
                  <a:schemeClr val="tx1"/>
                </a:solidFill>
                <a:effectLst/>
              </a:rPr>
              <a:t>using</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latin typeface="Arial Unicode MS"/>
              </a:rPr>
              <a:t>highlight_rows_local</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The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separates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counts</a:t>
            </a:r>
            <a:r>
              <a:rPr kumimoji="0" lang="pl-PL" altLang="pl-PL" sz="1300" b="0" i="0" u="none" strike="noStrike" cap="none" normalizeH="0" baseline="0" dirty="0">
                <a:ln>
                  <a:noFill/>
                </a:ln>
                <a:solidFill>
                  <a:schemeClr val="tx1"/>
                </a:solidFill>
                <a:effectLst/>
              </a:rPr>
              <a:t> for </a:t>
            </a:r>
            <a:r>
              <a:rPr kumimoji="0" lang="pl-PL" altLang="pl-PL" sz="1300" b="0" i="0" u="none" strike="noStrike" cap="none" normalizeH="0" baseline="0" dirty="0" err="1">
                <a:ln>
                  <a:noFill/>
                </a:ln>
                <a:solidFill>
                  <a:schemeClr val="tx1"/>
                </a:solidFill>
                <a:effectLst/>
              </a:rPr>
              <a:t>cases</a:t>
            </a:r>
            <a:r>
              <a:rPr kumimoji="0" lang="pl-PL" altLang="pl-PL" sz="1300" b="0" i="0" u="none" strike="noStrike" cap="none" normalizeH="0" baseline="0" dirty="0">
                <a:ln>
                  <a:noFill/>
                </a:ln>
                <a:solidFill>
                  <a:schemeClr val="tx1"/>
                </a:solidFill>
                <a:effectLst/>
              </a:rPr>
              <a:t> with 0 </a:t>
            </a:r>
            <a:r>
              <a:rPr kumimoji="0" lang="pl-PL" altLang="pl-PL" sz="1300" b="0" i="0" u="none" strike="noStrike" cap="none" normalizeH="0" baseline="0" dirty="0" err="1">
                <a:ln>
                  <a:noFill/>
                </a:ln>
                <a:solidFill>
                  <a:schemeClr val="tx1"/>
                </a:solidFill>
                <a:effectLst/>
              </a:rPr>
              <a:t>occurrences</a:t>
            </a:r>
            <a:r>
              <a:rPr kumimoji="0" lang="pl-PL" altLang="pl-PL" sz="1300" b="0" i="0" u="none" strike="noStrike" cap="none" normalizeH="0" baseline="0" dirty="0">
                <a:ln>
                  <a:noFill/>
                </a:ln>
                <a:solidFill>
                  <a:schemeClr val="tx1"/>
                </a:solidFill>
                <a:effectLst/>
              </a:rPr>
              <a:t> and 1 </a:t>
            </a:r>
            <a:r>
              <a:rPr kumimoji="0" lang="pl-PL" altLang="pl-PL" sz="1300" b="0" i="0" u="none" strike="noStrike" cap="none" normalizeH="0" baseline="0" dirty="0" err="1">
                <a:ln>
                  <a:noFill/>
                </a:ln>
                <a:solidFill>
                  <a:schemeClr val="tx1"/>
                </a:solidFill>
                <a:effectLst/>
              </a:rPr>
              <a:t>or</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more</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occurrences</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1" i="0" u="none" strike="noStrike" cap="none" normalizeH="0" baseline="0" dirty="0">
                <a:ln>
                  <a:noFill/>
                </a:ln>
                <a:solidFill>
                  <a:schemeClr val="bg1"/>
                </a:solidFill>
                <a:effectLst/>
              </a:rPr>
              <a:t>A bar plot </a:t>
            </a:r>
            <a:r>
              <a:rPr kumimoji="0" lang="pl-PL" altLang="pl-PL" sz="1300" b="0" i="0" u="none" strike="noStrike" cap="none" normalizeH="0" baseline="0" dirty="0" err="1">
                <a:ln>
                  <a:noFill/>
                </a:ln>
                <a:solidFill>
                  <a:schemeClr val="tx1"/>
                </a:solidFill>
                <a:effectLst/>
              </a:rPr>
              <a:t>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created</a:t>
            </a:r>
            <a:r>
              <a:rPr kumimoji="0" lang="pl-PL" altLang="pl-PL" sz="1300" b="0" i="0" u="none" strike="noStrike" cap="none" normalizeH="0" baseline="0" dirty="0">
                <a:ln>
                  <a:noFill/>
                </a:ln>
                <a:solidFill>
                  <a:schemeClr val="tx1"/>
                </a:solidFill>
                <a:effectLst/>
              </a:rPr>
              <a:t>, with the x-</a:t>
            </a:r>
            <a:r>
              <a:rPr kumimoji="0" lang="pl-PL" altLang="pl-PL" sz="1300" b="0" i="0" u="none" strike="noStrike" cap="none" normalizeH="0" baseline="0" dirty="0" err="1">
                <a:ln>
                  <a:noFill/>
                </a:ln>
                <a:solidFill>
                  <a:schemeClr val="tx1"/>
                </a:solidFill>
                <a:effectLst/>
              </a:rPr>
              <a:t>axis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representing</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number</a:t>
            </a:r>
            <a:r>
              <a:rPr kumimoji="0" lang="pl-PL" altLang="pl-PL" sz="1300" b="0" i="0" u="none" strike="noStrike" cap="none" normalizeH="0" baseline="0" dirty="0">
                <a:ln>
                  <a:noFill/>
                </a:ln>
                <a:solidFill>
                  <a:schemeClr val="tx1"/>
                </a:solidFill>
                <a:effectLst/>
              </a:rPr>
              <a:t> of </a:t>
            </a:r>
            <a:r>
              <a:rPr kumimoji="0" lang="pl-PL" altLang="pl-PL" sz="1300" b="0" i="0" u="none" strike="noStrike" cap="none" normalizeH="0" baseline="0" dirty="0" err="1">
                <a:ln>
                  <a:noFill/>
                </a:ln>
                <a:solidFill>
                  <a:schemeClr val="tx1"/>
                </a:solidFill>
                <a:effectLst/>
              </a:rPr>
              <a:t>occurrences</a:t>
            </a:r>
            <a:r>
              <a:rPr kumimoji="0" lang="pl-PL" altLang="pl-PL" sz="1300" b="0" i="0" u="none" strike="noStrike" cap="none" normalizeH="0" baseline="0" dirty="0">
                <a:ln>
                  <a:noFill/>
                </a:ln>
                <a:solidFill>
                  <a:schemeClr val="tx1"/>
                </a:solidFill>
                <a:effectLst/>
              </a:rPr>
              <a:t>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the y-</a:t>
            </a:r>
            <a:r>
              <a:rPr kumimoji="0" lang="pl-PL" altLang="pl-PL" sz="1300" b="0" i="0" u="none" strike="noStrike" cap="none" normalizeH="0" baseline="0" dirty="0" err="1">
                <a:ln>
                  <a:noFill/>
                </a:ln>
                <a:solidFill>
                  <a:schemeClr val="tx1"/>
                </a:solidFill>
                <a:effectLst/>
              </a:rPr>
              <a:t>axis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showing</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number</a:t>
            </a:r>
            <a:r>
              <a:rPr kumimoji="0" lang="pl-PL" altLang="pl-PL" sz="1300" b="0" i="0" u="none" strike="noStrike" cap="none" normalizeH="0" baseline="0" dirty="0">
                <a:ln>
                  <a:noFill/>
                </a:ln>
                <a:solidFill>
                  <a:schemeClr val="tx1"/>
                </a:solidFill>
                <a:effectLst/>
              </a:rPr>
              <a:t> of </a:t>
            </a:r>
            <a:r>
              <a:rPr kumimoji="0" lang="pl-PL" altLang="pl-PL" sz="1300" b="0" i="0" u="none" strike="noStrike" cap="none" normalizeH="0" baseline="0" dirty="0" err="1">
                <a:ln>
                  <a:noFill/>
                </a:ln>
                <a:solidFill>
                  <a:schemeClr val="tx1"/>
                </a:solidFill>
                <a:effectLst/>
              </a:rPr>
              <a:t>titles</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err="1">
                <a:ln>
                  <a:noFill/>
                </a:ln>
                <a:solidFill>
                  <a:schemeClr val="tx1"/>
                </a:solidFill>
                <a:effectLst/>
              </a:rPr>
              <a:t>Finally</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user</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prompted</a:t>
            </a:r>
            <a:r>
              <a:rPr kumimoji="0" lang="pl-PL" altLang="pl-PL" sz="1300" b="0" i="0" u="none" strike="noStrike" cap="none" normalizeH="0" baseline="0" dirty="0">
                <a:ln>
                  <a:noFill/>
                </a:ln>
                <a:solidFill>
                  <a:schemeClr val="tx1"/>
                </a:solidFill>
                <a:effectLst/>
              </a:rPr>
              <a:t> to </a:t>
            </a:r>
            <a:r>
              <a:rPr kumimoji="0" lang="pl-PL" altLang="pl-PL" sz="1300" b="0" i="0" u="none" strike="noStrike" cap="none" normalizeH="0" baseline="0" dirty="0" err="1">
                <a:ln>
                  <a:noFill/>
                </a:ln>
                <a:solidFill>
                  <a:schemeClr val="tx1"/>
                </a:solidFill>
                <a:effectLst/>
              </a:rPr>
              <a:t>press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Enter</a:t>
            </a:r>
            <a:r>
              <a:rPr kumimoji="0" lang="pl-PL" altLang="pl-PL" sz="1300" b="0" i="0" u="none" strike="noStrike" cap="none" normalizeH="0" baseline="0" dirty="0">
                <a:ln>
                  <a:noFill/>
                </a:ln>
                <a:solidFill>
                  <a:schemeClr val="tx1"/>
                </a:solidFill>
                <a:effectLst/>
              </a:rPr>
              <a:t> to return to the menu. </a:t>
            </a:r>
            <a:endParaRPr kumimoji="0" lang="pl-PL" altLang="pl-PL" sz="1300" b="0" i="0" u="none" strike="noStrike" cap="none" normalizeH="0" baseline="0" dirty="0">
              <a:ln>
                <a:noFill/>
              </a:ln>
              <a:solidFill>
                <a:schemeClr val="tx1"/>
              </a:solidFill>
              <a:effectLst/>
              <a:latin typeface="Arial" panose="020B0604020202020204" pitchFamily="34" charset="0"/>
            </a:endParaRPr>
          </a:p>
        </p:txBody>
      </p:sp>
      <p:sp>
        <p:nvSpPr>
          <p:cNvPr id="5" name="pole tekstowe 4">
            <a:extLst>
              <a:ext uri="{FF2B5EF4-FFF2-40B4-BE49-F238E27FC236}">
                <a16:creationId xmlns:a16="http://schemas.microsoft.com/office/drawing/2014/main" id="{1D7D0FCD-E68B-DFEC-08E6-89DBB5EB0867}"/>
              </a:ext>
            </a:extLst>
          </p:cNvPr>
          <p:cNvSpPr txBox="1"/>
          <p:nvPr/>
        </p:nvSpPr>
        <p:spPr>
          <a:xfrm>
            <a:off x="7838661" y="397565"/>
            <a:ext cx="502061" cy="369332"/>
          </a:xfrm>
          <a:prstGeom prst="rect">
            <a:avLst/>
          </a:prstGeom>
          <a:noFill/>
        </p:spPr>
        <p:txBody>
          <a:bodyPr wrap="none" rtlCol="0">
            <a:spAutoFit/>
          </a:bodyPr>
          <a:lstStyle/>
          <a:p>
            <a:r>
              <a:rPr lang="pl-PL" dirty="0">
                <a:hlinkClick r:id="rId2" action="ppaction://hlinksldjump"/>
              </a:rPr>
              <a:t>🏠</a:t>
            </a:r>
            <a:endParaRPr lang="pl-PL" dirty="0"/>
          </a:p>
        </p:txBody>
      </p:sp>
    </p:spTree>
    <p:extLst>
      <p:ext uri="{BB962C8B-B14F-4D97-AF65-F5344CB8AC3E}">
        <p14:creationId xmlns:p14="http://schemas.microsoft.com/office/powerpoint/2010/main" val="3120015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02AAC1F-EB8F-95CE-D48A-B18B44801801}"/>
              </a:ext>
            </a:extLst>
          </p:cNvPr>
          <p:cNvSpPr>
            <a:spLocks noGrp="1"/>
          </p:cNvSpPr>
          <p:nvPr>
            <p:ph type="title"/>
          </p:nvPr>
        </p:nvSpPr>
        <p:spPr/>
        <p:txBody>
          <a:bodyPr>
            <a:normAutofit fontScale="90000"/>
          </a:bodyPr>
          <a:lstStyle/>
          <a:p>
            <a:endParaRPr lang="pl-PL"/>
          </a:p>
        </p:txBody>
      </p:sp>
      <p:sp>
        <p:nvSpPr>
          <p:cNvPr id="3" name="Symbol zastępczy tekstu 2">
            <a:extLst>
              <a:ext uri="{FF2B5EF4-FFF2-40B4-BE49-F238E27FC236}">
                <a16:creationId xmlns:a16="http://schemas.microsoft.com/office/drawing/2014/main" id="{0176F521-042E-3239-91DF-E3E3B7626E35}"/>
              </a:ext>
            </a:extLst>
          </p:cNvPr>
          <p:cNvSpPr>
            <a:spLocks noGrp="1"/>
          </p:cNvSpPr>
          <p:nvPr>
            <p:ph type="body" idx="1"/>
          </p:nvPr>
        </p:nvSpPr>
        <p:spPr/>
        <p:txBody>
          <a:bodyPr/>
          <a:lstStyle/>
          <a:p>
            <a:endParaRPr lang="pl-PL"/>
          </a:p>
        </p:txBody>
      </p:sp>
      <p:pic>
        <p:nvPicPr>
          <p:cNvPr id="5" name="Obraz 4">
            <a:extLst>
              <a:ext uri="{FF2B5EF4-FFF2-40B4-BE49-F238E27FC236}">
                <a16:creationId xmlns:a16="http://schemas.microsoft.com/office/drawing/2014/main" id="{F166AFA1-DABC-170C-6A65-05E2798FD86B}"/>
              </a:ext>
            </a:extLst>
          </p:cNvPr>
          <p:cNvPicPr>
            <a:picLocks noChangeAspect="1"/>
          </p:cNvPicPr>
          <p:nvPr/>
        </p:nvPicPr>
        <p:blipFill>
          <a:blip r:embed="rId2"/>
          <a:stretch>
            <a:fillRect/>
          </a:stretch>
        </p:blipFill>
        <p:spPr>
          <a:xfrm>
            <a:off x="957087" y="1608730"/>
            <a:ext cx="7229825" cy="2309408"/>
          </a:xfrm>
          <a:prstGeom prst="rect">
            <a:avLst/>
          </a:prstGeom>
        </p:spPr>
      </p:pic>
      <p:sp>
        <p:nvSpPr>
          <p:cNvPr id="6" name="pole tekstowe 5">
            <a:extLst>
              <a:ext uri="{FF2B5EF4-FFF2-40B4-BE49-F238E27FC236}">
                <a16:creationId xmlns:a16="http://schemas.microsoft.com/office/drawing/2014/main" id="{9DF15FD9-DFD3-4D11-DF9F-A430ACDDB02B}"/>
              </a:ext>
            </a:extLst>
          </p:cNvPr>
          <p:cNvSpPr txBox="1"/>
          <p:nvPr/>
        </p:nvSpPr>
        <p:spPr>
          <a:xfrm>
            <a:off x="7838661" y="397565"/>
            <a:ext cx="502061" cy="369332"/>
          </a:xfrm>
          <a:prstGeom prst="rect">
            <a:avLst/>
          </a:prstGeom>
          <a:noFill/>
        </p:spPr>
        <p:txBody>
          <a:bodyPr wrap="none" rtlCol="0">
            <a:spAutoFit/>
          </a:bodyPr>
          <a:lstStyle/>
          <a:p>
            <a:r>
              <a:rPr lang="pl-PL" dirty="0">
                <a:hlinkClick r:id="rId3" action="ppaction://hlinksldjump"/>
              </a:rPr>
              <a:t>🏠</a:t>
            </a:r>
            <a:endParaRPr lang="pl-PL" dirty="0"/>
          </a:p>
        </p:txBody>
      </p:sp>
    </p:spTree>
    <p:extLst>
      <p:ext uri="{BB962C8B-B14F-4D97-AF65-F5344CB8AC3E}">
        <p14:creationId xmlns:p14="http://schemas.microsoft.com/office/powerpoint/2010/main" val="1227291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F06B78C-1CE8-26A7-3736-3E8F8CFB822A}"/>
              </a:ext>
            </a:extLst>
          </p:cNvPr>
          <p:cNvSpPr>
            <a:spLocks noGrp="1"/>
          </p:cNvSpPr>
          <p:nvPr>
            <p:ph type="title"/>
          </p:nvPr>
        </p:nvSpPr>
        <p:spPr/>
        <p:txBody>
          <a:bodyPr>
            <a:normAutofit fontScale="90000"/>
          </a:bodyPr>
          <a:lstStyle/>
          <a:p>
            <a:endParaRPr lang="pl-PL"/>
          </a:p>
        </p:txBody>
      </p:sp>
      <p:sp>
        <p:nvSpPr>
          <p:cNvPr id="3" name="Symbol zastępczy tekstu 2">
            <a:extLst>
              <a:ext uri="{FF2B5EF4-FFF2-40B4-BE49-F238E27FC236}">
                <a16:creationId xmlns:a16="http://schemas.microsoft.com/office/drawing/2014/main" id="{3878A423-0CA5-D50F-F504-584D9B1A4C0D}"/>
              </a:ext>
            </a:extLst>
          </p:cNvPr>
          <p:cNvSpPr>
            <a:spLocks noGrp="1"/>
          </p:cNvSpPr>
          <p:nvPr>
            <p:ph type="body" idx="1"/>
          </p:nvPr>
        </p:nvSpPr>
        <p:spPr/>
        <p:txBody>
          <a:bodyPr/>
          <a:lstStyle/>
          <a:p>
            <a:endParaRPr lang="pl-PL"/>
          </a:p>
        </p:txBody>
      </p:sp>
      <p:pic>
        <p:nvPicPr>
          <p:cNvPr id="5" name="Obraz 4">
            <a:extLst>
              <a:ext uri="{FF2B5EF4-FFF2-40B4-BE49-F238E27FC236}">
                <a16:creationId xmlns:a16="http://schemas.microsoft.com/office/drawing/2014/main" id="{04E08BF4-8640-B31A-3650-E01C4D460CC8}"/>
              </a:ext>
            </a:extLst>
          </p:cNvPr>
          <p:cNvPicPr>
            <a:picLocks noChangeAspect="1"/>
          </p:cNvPicPr>
          <p:nvPr/>
        </p:nvPicPr>
        <p:blipFill>
          <a:blip r:embed="rId2"/>
          <a:stretch>
            <a:fillRect/>
          </a:stretch>
        </p:blipFill>
        <p:spPr>
          <a:xfrm>
            <a:off x="2007703" y="577014"/>
            <a:ext cx="4637775" cy="3991861"/>
          </a:xfrm>
          <a:prstGeom prst="rect">
            <a:avLst/>
          </a:prstGeom>
          <a:ln>
            <a:noFill/>
          </a:ln>
          <a:effectLst>
            <a:softEdge rad="112500"/>
          </a:effectLst>
        </p:spPr>
      </p:pic>
      <p:sp>
        <p:nvSpPr>
          <p:cNvPr id="6" name="pole tekstowe 5">
            <a:extLst>
              <a:ext uri="{FF2B5EF4-FFF2-40B4-BE49-F238E27FC236}">
                <a16:creationId xmlns:a16="http://schemas.microsoft.com/office/drawing/2014/main" id="{A1498575-00A4-79F1-4533-E31637CAD01E}"/>
              </a:ext>
            </a:extLst>
          </p:cNvPr>
          <p:cNvSpPr txBox="1"/>
          <p:nvPr/>
        </p:nvSpPr>
        <p:spPr>
          <a:xfrm>
            <a:off x="7838661" y="397565"/>
            <a:ext cx="502061" cy="369332"/>
          </a:xfrm>
          <a:prstGeom prst="rect">
            <a:avLst/>
          </a:prstGeom>
          <a:noFill/>
        </p:spPr>
        <p:txBody>
          <a:bodyPr wrap="none" rtlCol="0">
            <a:spAutoFit/>
          </a:bodyPr>
          <a:lstStyle/>
          <a:p>
            <a:r>
              <a:rPr lang="pl-PL" dirty="0">
                <a:hlinkClick r:id="rId3" action="ppaction://hlinksldjump"/>
              </a:rPr>
              <a:t>🏠</a:t>
            </a:r>
            <a:endParaRPr lang="pl-PL" dirty="0"/>
          </a:p>
        </p:txBody>
      </p:sp>
    </p:spTree>
    <p:extLst>
      <p:ext uri="{BB962C8B-B14F-4D97-AF65-F5344CB8AC3E}">
        <p14:creationId xmlns:p14="http://schemas.microsoft.com/office/powerpoint/2010/main" val="1621340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4AE658F-45C2-9EBA-4CE5-A85C750B4B13}"/>
              </a:ext>
            </a:extLst>
          </p:cNvPr>
          <p:cNvSpPr>
            <a:spLocks noGrp="1"/>
          </p:cNvSpPr>
          <p:nvPr>
            <p:ph type="title"/>
          </p:nvPr>
        </p:nvSpPr>
        <p:spPr/>
        <p:txBody>
          <a:bodyPr>
            <a:normAutofit fontScale="90000"/>
          </a:bodyPr>
          <a:lstStyle/>
          <a:p>
            <a:pPr algn="ctr"/>
            <a:r>
              <a:rPr lang="pl-PL" dirty="0" err="1"/>
              <a:t>Title</a:t>
            </a:r>
            <a:r>
              <a:rPr lang="pl-PL" dirty="0"/>
              <a:t> </a:t>
            </a:r>
            <a:r>
              <a:rPr lang="pl-PL" dirty="0" err="1"/>
              <a:t>Length</a:t>
            </a:r>
            <a:r>
              <a:rPr lang="pl-PL" dirty="0"/>
              <a:t> Analysis</a:t>
            </a:r>
          </a:p>
        </p:txBody>
      </p:sp>
      <p:sp>
        <p:nvSpPr>
          <p:cNvPr id="4" name="Rectangle 1">
            <a:extLst>
              <a:ext uri="{FF2B5EF4-FFF2-40B4-BE49-F238E27FC236}">
                <a16:creationId xmlns:a16="http://schemas.microsoft.com/office/drawing/2014/main" id="{9B18E4AF-8748-5E18-A0B6-125AEBFCE1D1}"/>
              </a:ext>
            </a:extLst>
          </p:cNvPr>
          <p:cNvSpPr>
            <a:spLocks noGrp="1" noChangeArrowheads="1"/>
          </p:cNvSpPr>
          <p:nvPr>
            <p:ph type="body" idx="1"/>
          </p:nvPr>
        </p:nvSpPr>
        <p:spPr bwMode="auto">
          <a:xfrm>
            <a:off x="311700" y="1214076"/>
            <a:ext cx="8488221"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latin typeface="Arial" panose="020B0604020202020204" pitchFamily="34" charset="0"/>
              </a:rPr>
              <a:t>The </a:t>
            </a:r>
            <a:r>
              <a:rPr kumimoji="0" lang="pl-PL" altLang="pl-PL" sz="1300" b="0" i="0" u="none" strike="noStrike" cap="none" normalizeH="0" baseline="0" dirty="0" err="1">
                <a:ln>
                  <a:noFill/>
                </a:ln>
                <a:solidFill>
                  <a:schemeClr val="tx1"/>
                </a:solidFill>
                <a:effectLst/>
                <a:latin typeface="Arial Unicode MS"/>
              </a:rPr>
              <a:t>title_length_analysis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analyzes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title</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lengths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within</a:t>
            </a:r>
            <a:r>
              <a:rPr kumimoji="0" lang="pl-PL" altLang="pl-PL" sz="1300" b="0" i="0" u="none" strike="noStrike" cap="none" normalizeH="0" baseline="0" dirty="0">
                <a:ln>
                  <a:noFill/>
                </a:ln>
                <a:solidFill>
                  <a:schemeClr val="tx1"/>
                </a:solidFill>
                <a:effectLst/>
              </a:rPr>
              <a:t> a </a:t>
            </a:r>
            <a:r>
              <a:rPr kumimoji="0" lang="pl-PL" altLang="pl-PL" sz="1300" b="0" i="0" u="none" strike="noStrike" cap="none" normalizeH="0" baseline="0" dirty="0" err="1">
                <a:ln>
                  <a:noFill/>
                </a:ln>
                <a:solidFill>
                  <a:schemeClr val="tx1"/>
                </a:solidFill>
                <a:effectLst/>
              </a:rPr>
              <a:t>DataFrame</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err="1">
                <a:ln>
                  <a:noFill/>
                </a:ln>
                <a:solidFill>
                  <a:schemeClr val="tx1"/>
                </a:solidFill>
                <a:effectLst/>
              </a:rPr>
              <a:t>allowing</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user</a:t>
            </a:r>
            <a:r>
              <a:rPr kumimoji="0" lang="pl-PL" altLang="pl-PL" sz="1300" b="0" i="0" u="none" strike="noStrike" cap="none" normalizeH="0" baseline="0" dirty="0">
                <a:ln>
                  <a:noFill/>
                </a:ln>
                <a:solidFill>
                  <a:schemeClr val="tx1"/>
                </a:solidFill>
                <a:effectLst/>
              </a:rPr>
              <a:t> to </a:t>
            </a:r>
            <a:r>
              <a:rPr kumimoji="0" lang="pl-PL" altLang="pl-PL" sz="1300" b="0" i="0" u="none" strike="noStrike" cap="none" normalizeH="0" baseline="0" dirty="0" err="1">
                <a:ln>
                  <a:noFill/>
                </a:ln>
                <a:solidFill>
                  <a:schemeClr val="tx1"/>
                </a:solidFill>
                <a:effectLst/>
              </a:rPr>
              <a:t>define</a:t>
            </a:r>
            <a:r>
              <a:rPr kumimoji="0" lang="pl-PL" altLang="pl-PL" sz="1300" b="0" i="0" u="none" strike="noStrike" cap="none" normalizeH="0" baseline="0" dirty="0">
                <a:ln>
                  <a:noFill/>
                </a:ln>
                <a:solidFill>
                  <a:schemeClr val="tx1"/>
                </a:solidFill>
                <a:effectLst/>
              </a:rPr>
              <a:t> a </a:t>
            </a:r>
            <a:r>
              <a:rPr kumimoji="0" lang="pl-PL" altLang="pl-PL" sz="1300" b="0" i="0" u="none" strike="noStrike" cap="none" normalizeH="0" baseline="0" dirty="0" err="1">
                <a:ln>
                  <a:noFill/>
                </a:ln>
                <a:solidFill>
                  <a:schemeClr val="tx1"/>
                </a:solidFill>
                <a:effectLst/>
              </a:rPr>
              <a:t>range</a:t>
            </a:r>
            <a:r>
              <a:rPr kumimoji="0" lang="pl-PL" altLang="pl-PL" sz="1300" b="0" i="0" u="none" strike="noStrike" cap="none" normalizeH="0" baseline="0" dirty="0">
                <a:ln>
                  <a:noFill/>
                </a:ln>
                <a:solidFill>
                  <a:schemeClr val="tx1"/>
                </a:solidFill>
                <a:effectLst/>
              </a:rPr>
              <a:t> of </a:t>
            </a:r>
            <a:r>
              <a:rPr kumimoji="0" lang="pl-PL" altLang="pl-PL" sz="1300" b="0" i="0" u="none" strike="noStrike" cap="none" normalizeH="0" baseline="0" dirty="0" err="1">
                <a:ln>
                  <a:noFill/>
                </a:ln>
                <a:solidFill>
                  <a:schemeClr val="tx1"/>
                </a:solidFill>
                <a:effectLst/>
              </a:rPr>
              <a:t>lengths</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The </a:t>
            </a:r>
            <a:r>
              <a:rPr kumimoji="0" lang="pl-PL" altLang="pl-PL" sz="1300" b="0" i="0" u="none" strike="noStrike" cap="none" normalizeH="0" baseline="0" dirty="0" err="1">
                <a:ln>
                  <a:noFill/>
                </a:ln>
                <a:solidFill>
                  <a:schemeClr val="tx1"/>
                </a:solidFill>
                <a:effectLst/>
              </a:rPr>
              <a:t>user</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prompted</a:t>
            </a:r>
            <a:r>
              <a:rPr kumimoji="0" lang="pl-PL" altLang="pl-PL" sz="1300" b="0" i="0" u="none" strike="noStrike" cap="none" normalizeH="0" baseline="0" dirty="0">
                <a:ln>
                  <a:noFill/>
                </a:ln>
                <a:solidFill>
                  <a:schemeClr val="tx1"/>
                </a:solidFill>
                <a:effectLst/>
              </a:rPr>
              <a:t> to </a:t>
            </a:r>
            <a:r>
              <a:rPr kumimoji="0" lang="pl-PL" altLang="pl-PL" sz="1300" b="0" i="0" u="none" strike="noStrike" cap="none" normalizeH="0" baseline="0" dirty="0" err="1">
                <a:ln>
                  <a:noFill/>
                </a:ln>
                <a:solidFill>
                  <a:schemeClr val="tx1"/>
                </a:solidFill>
                <a:effectLst/>
              </a:rPr>
              <a:t>enter</a:t>
            </a:r>
            <a:r>
              <a:rPr kumimoji="0" lang="pl-PL" altLang="pl-PL" sz="1300" b="0" i="0" u="none" strike="noStrike" cap="none" normalizeH="0" baseline="0" dirty="0">
                <a:ln>
                  <a:noFill/>
                </a:ln>
                <a:solidFill>
                  <a:schemeClr val="tx1"/>
                </a:solidFill>
                <a:effectLst/>
              </a:rPr>
              <a:t> </a:t>
            </a:r>
            <a:r>
              <a:rPr kumimoji="0" lang="pl-PL" altLang="pl-PL" sz="1300" b="1" i="0" u="none" strike="noStrike" cap="none" normalizeH="0" baseline="0" dirty="0">
                <a:ln>
                  <a:noFill/>
                </a:ln>
                <a:solidFill>
                  <a:schemeClr val="bg1"/>
                </a:solidFill>
                <a:effectLst/>
              </a:rPr>
              <a:t>minimum and maximum </a:t>
            </a:r>
            <a:r>
              <a:rPr kumimoji="0" lang="pl-PL" altLang="pl-PL" sz="1300" b="1" i="0" u="none" strike="noStrike" cap="none" normalizeH="0" baseline="0" dirty="0" err="1">
                <a:ln>
                  <a:noFill/>
                </a:ln>
                <a:solidFill>
                  <a:schemeClr val="bg1"/>
                </a:solidFill>
                <a:effectLst/>
              </a:rPr>
              <a:t>title</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lengths</a:t>
            </a:r>
            <a:r>
              <a:rPr kumimoji="0" lang="pl-PL" altLang="pl-PL" sz="1300" b="0" i="0" u="none" strike="noStrike" cap="none" normalizeH="0" baseline="0" dirty="0">
                <a:ln>
                  <a:noFill/>
                </a:ln>
                <a:solidFill>
                  <a:schemeClr val="tx1"/>
                </a:solidFill>
                <a:effectLst/>
              </a:rPr>
              <a:t>,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the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provides</a:t>
            </a:r>
            <a:r>
              <a:rPr kumimoji="0" lang="pl-PL" altLang="pl-PL" sz="1300" b="0" i="0" u="none" strike="noStrike" cap="none" normalizeH="0" baseline="0" dirty="0">
                <a:ln>
                  <a:noFill/>
                </a:ln>
                <a:solidFill>
                  <a:schemeClr val="tx1"/>
                </a:solidFill>
                <a:effectLst/>
              </a:rPr>
              <a:t> error </a:t>
            </a:r>
            <a:r>
              <a:rPr kumimoji="0" lang="pl-PL" altLang="pl-PL" sz="1300" b="0" i="0" u="none" strike="noStrike" cap="none" normalizeH="0" baseline="0" dirty="0" err="1">
                <a:ln>
                  <a:noFill/>
                </a:ln>
                <a:solidFill>
                  <a:schemeClr val="tx1"/>
                </a:solidFill>
                <a:effectLst/>
              </a:rPr>
              <a:t>handling</a:t>
            </a:r>
            <a:r>
              <a:rPr kumimoji="0" lang="pl-PL" altLang="pl-PL" sz="1300" b="0" i="0" u="none" strike="noStrike" cap="none" normalizeH="0" baseline="0" dirty="0">
                <a:ln>
                  <a:noFill/>
                </a:ln>
                <a:solidFill>
                  <a:schemeClr val="tx1"/>
                </a:solidFill>
                <a:effectLst/>
              </a:rPr>
              <a:t> to </a:t>
            </a:r>
            <a:r>
              <a:rPr kumimoji="0" lang="pl-PL" altLang="pl-PL" sz="1300" b="0" i="0" u="none" strike="noStrike" cap="none" normalizeH="0" baseline="0" dirty="0" err="1">
                <a:ln>
                  <a:noFill/>
                </a:ln>
                <a:solidFill>
                  <a:schemeClr val="tx1"/>
                </a:solidFill>
                <a:effectLst/>
              </a:rPr>
              <a:t>ensure</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valid</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input</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It </a:t>
            </a:r>
            <a:r>
              <a:rPr kumimoji="0" lang="pl-PL" altLang="pl-PL" sz="1300" b="0" i="0" u="none" strike="noStrike" cap="none" normalizeH="0" baseline="0" dirty="0" err="1">
                <a:ln>
                  <a:noFill/>
                </a:ln>
                <a:solidFill>
                  <a:schemeClr val="tx1"/>
                </a:solidFill>
                <a:effectLst/>
              </a:rPr>
              <a:t>then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calculates</a:t>
            </a:r>
            <a:r>
              <a:rPr kumimoji="0" lang="pl-PL" altLang="pl-PL" sz="1300" b="0" i="0" u="none" strike="noStrike" cap="none" normalizeH="0" baseline="0" dirty="0">
                <a:ln>
                  <a:noFill/>
                </a:ln>
                <a:solidFill>
                  <a:schemeClr val="tx1"/>
                </a:solidFill>
                <a:effectLst/>
              </a:rPr>
              <a:t> </a:t>
            </a:r>
            <a:r>
              <a:rPr kumimoji="0" lang="pl-PL" altLang="pl-PL" sz="1300" b="1" i="0" u="none" strike="noStrike" cap="none" normalizeH="0" baseline="0" dirty="0">
                <a:ln>
                  <a:noFill/>
                </a:ln>
                <a:solidFill>
                  <a:schemeClr val="bg1"/>
                </a:solidFill>
                <a:effectLst/>
              </a:rPr>
              <a:t>the </a:t>
            </a:r>
            <a:r>
              <a:rPr kumimoji="0" lang="pl-PL" altLang="pl-PL" sz="1300" b="1" i="0" u="none" strike="noStrike" cap="none" normalizeH="0" baseline="0" dirty="0" err="1">
                <a:ln>
                  <a:noFill/>
                </a:ln>
                <a:solidFill>
                  <a:schemeClr val="bg1"/>
                </a:solidFill>
                <a:effectLst/>
              </a:rPr>
              <a:t>lengths</a:t>
            </a:r>
            <a:r>
              <a:rPr kumimoji="0" lang="pl-PL" altLang="pl-PL" sz="1300" b="1" i="0" u="none" strike="noStrike" cap="none" normalizeH="0" baseline="0" dirty="0">
                <a:ln>
                  <a:noFill/>
                </a:ln>
                <a:solidFill>
                  <a:schemeClr val="bg1"/>
                </a:solidFill>
                <a:effectLst/>
              </a:rPr>
              <a:t> of the </a:t>
            </a:r>
            <a:r>
              <a:rPr kumimoji="0" lang="pl-PL" altLang="pl-PL" sz="1300" b="1" i="0" u="none" strike="noStrike" cap="none" normalizeH="0" baseline="0" dirty="0" err="1">
                <a:ln>
                  <a:noFill/>
                </a:ln>
                <a:solidFill>
                  <a:schemeClr val="bg1"/>
                </a:solidFill>
                <a:effectLst/>
              </a:rPr>
              <a:t>titles</a:t>
            </a:r>
            <a:r>
              <a:rPr kumimoji="0" lang="pl-PL" altLang="pl-PL" sz="1300" b="0" i="0" u="none" strike="noStrike" cap="none" normalizeH="0" baseline="0" dirty="0">
                <a:ln>
                  <a:noFill/>
                </a:ln>
                <a:solidFill>
                  <a:schemeClr val="tx1"/>
                </a:solidFill>
                <a:effectLst/>
              </a:rPr>
              <a:t> and </a:t>
            </a:r>
            <a:r>
              <a:rPr kumimoji="0" lang="pl-PL" altLang="pl-PL" sz="1300" b="0" i="0" u="none" strike="noStrike" cap="none" normalizeH="0" baseline="0" dirty="0" err="1">
                <a:ln>
                  <a:noFill/>
                </a:ln>
                <a:solidFill>
                  <a:schemeClr val="tx1"/>
                </a:solidFill>
                <a:effectLst/>
              </a:rPr>
              <a:t>filters</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DataFrame</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based</a:t>
            </a:r>
            <a:r>
              <a:rPr kumimoji="0" lang="pl-PL" altLang="pl-PL" sz="1300" b="0" i="0" u="none" strike="noStrike" cap="none" normalizeH="0" baseline="0" dirty="0">
                <a:ln>
                  <a:noFill/>
                </a:ln>
                <a:solidFill>
                  <a:schemeClr val="tx1"/>
                </a:solidFill>
                <a:effectLst/>
              </a:rPr>
              <a:t> on the </a:t>
            </a:r>
            <a:r>
              <a:rPr kumimoji="0" lang="pl-PL" altLang="pl-PL" sz="1300" b="0" i="0" u="none" strike="noStrike" cap="none" normalizeH="0" baseline="0" dirty="0" err="1">
                <a:ln>
                  <a:noFill/>
                </a:ln>
                <a:solidFill>
                  <a:schemeClr val="tx1"/>
                </a:solidFill>
                <a:effectLst/>
              </a:rPr>
              <a:t>specified</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range</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err="1">
                <a:ln>
                  <a:noFill/>
                </a:ln>
                <a:solidFill>
                  <a:schemeClr val="tx1"/>
                </a:solidFill>
                <a:effectLst/>
              </a:rPr>
              <a:t>Titles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that</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fall</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within</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defined</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length</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are</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displayed</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b="1"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1" i="0" u="none" strike="noStrike" cap="none" normalizeH="0" baseline="0" dirty="0" err="1">
                <a:ln>
                  <a:noFill/>
                </a:ln>
                <a:solidFill>
                  <a:schemeClr val="bg1"/>
                </a:solidFill>
                <a:effectLst/>
              </a:rPr>
              <a:t>Rows</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matching</a:t>
            </a:r>
            <a:r>
              <a:rPr kumimoji="0" lang="pl-PL" altLang="pl-PL" sz="1300" b="1" i="0" u="none" strike="noStrike" cap="none" normalizeH="0" baseline="0" dirty="0">
                <a:ln>
                  <a:noFill/>
                </a:ln>
                <a:solidFill>
                  <a:schemeClr val="bg1"/>
                </a:solidFill>
                <a:effectLst/>
              </a:rPr>
              <a:t> the </a:t>
            </a:r>
            <a:r>
              <a:rPr kumimoji="0" lang="pl-PL" altLang="pl-PL" sz="1300" b="1" i="0" u="none" strike="noStrike" cap="none" normalizeH="0" baseline="0" dirty="0" err="1">
                <a:ln>
                  <a:noFill/>
                </a:ln>
                <a:solidFill>
                  <a:schemeClr val="bg1"/>
                </a:solidFill>
                <a:effectLst/>
              </a:rPr>
              <a:t>criteria</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are</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highlighted</a:t>
            </a:r>
            <a:r>
              <a:rPr kumimoji="0" lang="pl-PL" altLang="pl-PL" sz="1300" b="1" i="0" u="none" strike="noStrike" cap="none" normalizeH="0" baseline="0" dirty="0">
                <a:ln>
                  <a:noFill/>
                </a:ln>
                <a:solidFill>
                  <a:schemeClr val="bg1"/>
                </a:solidFill>
                <a:effectLst/>
              </a:rPr>
              <a:t> </a:t>
            </a:r>
            <a:r>
              <a:rPr kumimoji="0" lang="pl-PL" altLang="pl-PL" sz="1300" b="0" i="0" u="none" strike="noStrike" cap="none" normalizeH="0" baseline="0" dirty="0" err="1">
                <a:ln>
                  <a:noFill/>
                </a:ln>
                <a:solidFill>
                  <a:schemeClr val="tx1"/>
                </a:solidFill>
                <a:effectLst/>
              </a:rPr>
              <a:t>using</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latin typeface="Arial Unicode MS"/>
              </a:rPr>
              <a:t>highlight_rows_local</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The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counts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occurrences</a:t>
            </a:r>
            <a:r>
              <a:rPr kumimoji="0" lang="pl-PL" altLang="pl-PL" sz="1300" b="0" i="0" u="none" strike="noStrike" cap="none" normalizeH="0" baseline="0" dirty="0">
                <a:ln>
                  <a:noFill/>
                </a:ln>
                <a:solidFill>
                  <a:schemeClr val="tx1"/>
                </a:solidFill>
                <a:effectLst/>
              </a:rPr>
              <a:t> of </a:t>
            </a:r>
            <a:r>
              <a:rPr kumimoji="0" lang="pl-PL" altLang="pl-PL" sz="1300" b="0" i="0" u="none" strike="noStrike" cap="none" normalizeH="0" baseline="0" dirty="0" err="1">
                <a:ln>
                  <a:noFill/>
                </a:ln>
                <a:solidFill>
                  <a:schemeClr val="tx1"/>
                </a:solidFill>
                <a:effectLst/>
              </a:rPr>
              <a:t>each</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title</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length</a:t>
            </a:r>
            <a:r>
              <a:rPr kumimoji="0" lang="pl-PL" altLang="pl-PL" sz="1300" b="0" i="0" u="none" strike="noStrike" cap="none" normalizeH="0" baseline="0" dirty="0">
                <a:ln>
                  <a:noFill/>
                </a:ln>
                <a:solidFill>
                  <a:schemeClr val="tx1"/>
                </a:solidFill>
                <a:effectLst/>
              </a:rPr>
              <a:t> in the </a:t>
            </a:r>
            <a:r>
              <a:rPr kumimoji="0" lang="pl-PL" altLang="pl-PL" sz="1300" b="0" i="0" u="none" strike="noStrike" cap="none" normalizeH="0" baseline="0" dirty="0" err="1">
                <a:ln>
                  <a:noFill/>
                </a:ln>
                <a:solidFill>
                  <a:schemeClr val="tx1"/>
                </a:solidFill>
                <a:effectLst/>
              </a:rPr>
              <a:t>filtered</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DataFrame</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and </a:t>
            </a:r>
            <a:r>
              <a:rPr kumimoji="0" lang="pl-PL" altLang="pl-PL" sz="1300" b="0" i="0" u="none" strike="noStrike" cap="none" normalizeH="0" baseline="0" dirty="0" err="1">
                <a:ln>
                  <a:noFill/>
                </a:ln>
                <a:solidFill>
                  <a:schemeClr val="tx1"/>
                </a:solidFill>
                <a:effectLst/>
              </a:rPr>
              <a:t>creates</a:t>
            </a:r>
            <a:r>
              <a:rPr kumimoji="0" lang="pl-PL" altLang="pl-PL" sz="1300" b="0" i="0" u="none" strike="noStrike" cap="none" normalizeH="0" baseline="0" dirty="0">
                <a:ln>
                  <a:noFill/>
                </a:ln>
                <a:solidFill>
                  <a:schemeClr val="tx1"/>
                </a:solidFill>
                <a:effectLst/>
              </a:rPr>
              <a:t> </a:t>
            </a:r>
            <a:r>
              <a:rPr kumimoji="0" lang="pl-PL" altLang="pl-PL" sz="1300" b="1" i="0" u="none" strike="noStrike" cap="none" normalizeH="0" baseline="0" dirty="0">
                <a:ln>
                  <a:noFill/>
                </a:ln>
                <a:solidFill>
                  <a:schemeClr val="bg1"/>
                </a:solidFill>
                <a:effectLst/>
              </a:rPr>
              <a:t>a histogram</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where</a:t>
            </a:r>
            <a:r>
              <a:rPr kumimoji="0" lang="pl-PL" altLang="pl-PL" sz="1300" b="0" i="0" u="none" strike="noStrike" cap="none" normalizeH="0" baseline="0" dirty="0">
                <a:ln>
                  <a:noFill/>
                </a:ln>
                <a:solidFill>
                  <a:schemeClr val="tx1"/>
                </a:solidFill>
                <a:effectLst/>
              </a:rPr>
              <a:t> the bar </a:t>
            </a:r>
            <a:r>
              <a:rPr kumimoji="0" lang="pl-PL" altLang="pl-PL" sz="1300" b="0" i="0" u="none" strike="noStrike" cap="none" normalizeH="0" baseline="0" dirty="0" err="1">
                <a:ln>
                  <a:noFill/>
                </a:ln>
                <a:solidFill>
                  <a:schemeClr val="tx1"/>
                </a:solidFill>
                <a:effectLst/>
              </a:rPr>
              <a:t>colors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indicate</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presence</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err="1">
                <a:ln>
                  <a:noFill/>
                </a:ln>
                <a:solidFill>
                  <a:schemeClr val="tx1"/>
                </a:solidFill>
                <a:effectLst/>
              </a:rPr>
              <a:t>or</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absence</a:t>
            </a:r>
            <a:r>
              <a:rPr kumimoji="0" lang="pl-PL" altLang="pl-PL" sz="1300" b="0" i="0" u="none" strike="noStrike" cap="none" normalizeH="0" baseline="0" dirty="0">
                <a:ln>
                  <a:noFill/>
                </a:ln>
                <a:solidFill>
                  <a:schemeClr val="tx1"/>
                </a:solidFill>
                <a:effectLst/>
              </a:rPr>
              <a:t> of </a:t>
            </a:r>
            <a:r>
              <a:rPr kumimoji="0" lang="pl-PL" altLang="pl-PL" sz="1300" b="0" i="0" u="none" strike="noStrike" cap="none" normalizeH="0" baseline="0" dirty="0" err="1">
                <a:ln>
                  <a:noFill/>
                </a:ln>
                <a:solidFill>
                  <a:schemeClr val="tx1"/>
                </a:solidFill>
                <a:effectLst/>
              </a:rPr>
              <a:t>occurrences</a:t>
            </a:r>
            <a:r>
              <a:rPr kumimoji="0" lang="pl-PL" altLang="pl-PL" sz="1300" b="0" i="0" u="none" strike="noStrike" cap="none" normalizeH="0" baseline="0" dirty="0">
                <a:ln>
                  <a:noFill/>
                </a:ln>
                <a:solidFill>
                  <a:schemeClr val="tx1"/>
                </a:solidFill>
                <a:effectLst/>
              </a:rPr>
              <a:t>. The x-</a:t>
            </a:r>
            <a:r>
              <a:rPr kumimoji="0" lang="pl-PL" altLang="pl-PL" sz="1300" b="0" i="0" u="none" strike="noStrike" cap="none" normalizeH="0" baseline="0" dirty="0" err="1">
                <a:ln>
                  <a:noFill/>
                </a:ln>
                <a:solidFill>
                  <a:schemeClr val="tx1"/>
                </a:solidFill>
                <a:effectLst/>
              </a:rPr>
              <a:t>axis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represents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title</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lengths</a:t>
            </a:r>
            <a:r>
              <a:rPr kumimoji="0" lang="pl-PL" altLang="pl-PL" sz="1300" b="0" i="0" u="none" strike="noStrike" cap="none" normalizeH="0" baseline="0" dirty="0">
                <a:ln>
                  <a:noFill/>
                </a:ln>
                <a:solidFill>
                  <a:schemeClr val="tx1"/>
                </a:solidFill>
                <a:effectLst/>
              </a:rPr>
              <a:t>, and the y-</a:t>
            </a:r>
            <a:r>
              <a:rPr kumimoji="0" lang="pl-PL" altLang="pl-PL" sz="1300" b="0" i="0" u="none" strike="noStrike" cap="none" normalizeH="0" baseline="0" dirty="0" err="1">
                <a:ln>
                  <a:noFill/>
                </a:ln>
                <a:solidFill>
                  <a:schemeClr val="tx1"/>
                </a:solidFill>
                <a:effectLst/>
              </a:rPr>
              <a:t>axis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shows</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number</a:t>
            </a:r>
            <a:r>
              <a:rPr kumimoji="0" lang="pl-PL" altLang="pl-PL" sz="1300" b="0" i="0" u="none" strike="noStrike" cap="none" normalizeH="0" baseline="0" dirty="0">
                <a:ln>
                  <a:noFill/>
                </a:ln>
                <a:solidFill>
                  <a:schemeClr val="tx1"/>
                </a:solidFill>
                <a:effectLst/>
              </a:rPr>
              <a:t> of </a:t>
            </a:r>
            <a:r>
              <a:rPr kumimoji="0" lang="pl-PL" altLang="pl-PL" sz="1300" b="0" i="0" u="none" strike="noStrike" cap="none" normalizeH="0" baseline="0" dirty="0" err="1">
                <a:ln>
                  <a:noFill/>
                </a:ln>
                <a:solidFill>
                  <a:schemeClr val="tx1"/>
                </a:solidFill>
                <a:effectLst/>
              </a:rPr>
              <a:t>titles</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err="1">
                <a:ln>
                  <a:noFill/>
                </a:ln>
                <a:solidFill>
                  <a:schemeClr val="tx1"/>
                </a:solidFill>
                <a:effectLst/>
              </a:rPr>
              <a:t>Finally</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user</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prompted</a:t>
            </a:r>
            <a:r>
              <a:rPr kumimoji="0" lang="pl-PL" altLang="pl-PL" sz="1300" b="0" i="0" u="none" strike="noStrike" cap="none" normalizeH="0" baseline="0" dirty="0">
                <a:ln>
                  <a:noFill/>
                </a:ln>
                <a:solidFill>
                  <a:schemeClr val="tx1"/>
                </a:solidFill>
                <a:effectLst/>
              </a:rPr>
              <a:t> to </a:t>
            </a:r>
            <a:r>
              <a:rPr kumimoji="0" lang="pl-PL" altLang="pl-PL" sz="1300" b="0" i="0" u="none" strike="noStrike" cap="none" normalizeH="0" baseline="0" dirty="0" err="1">
                <a:ln>
                  <a:noFill/>
                </a:ln>
                <a:solidFill>
                  <a:schemeClr val="tx1"/>
                </a:solidFill>
                <a:effectLst/>
              </a:rPr>
              <a:t>press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Enter</a:t>
            </a:r>
            <a:r>
              <a:rPr kumimoji="0" lang="pl-PL" altLang="pl-PL" sz="1300" b="0" i="0" u="none" strike="noStrike" cap="none" normalizeH="0" baseline="0" dirty="0">
                <a:ln>
                  <a:noFill/>
                </a:ln>
                <a:solidFill>
                  <a:schemeClr val="tx1"/>
                </a:solidFill>
                <a:effectLst/>
              </a:rPr>
              <a:t> to return to the menu. </a:t>
            </a:r>
            <a:endParaRPr kumimoji="0" lang="pl-PL" altLang="pl-PL" sz="1300" b="0" i="0" u="none" strike="noStrike" cap="none" normalizeH="0" baseline="0" dirty="0">
              <a:ln>
                <a:noFill/>
              </a:ln>
              <a:solidFill>
                <a:schemeClr val="tx1"/>
              </a:solidFill>
              <a:effectLst/>
              <a:latin typeface="Arial" panose="020B0604020202020204" pitchFamily="34" charset="0"/>
            </a:endParaRPr>
          </a:p>
        </p:txBody>
      </p:sp>
      <p:sp>
        <p:nvSpPr>
          <p:cNvPr id="5" name="pole tekstowe 4">
            <a:extLst>
              <a:ext uri="{FF2B5EF4-FFF2-40B4-BE49-F238E27FC236}">
                <a16:creationId xmlns:a16="http://schemas.microsoft.com/office/drawing/2014/main" id="{FFBC0088-2744-CB64-1406-86DE0B55BC7D}"/>
              </a:ext>
            </a:extLst>
          </p:cNvPr>
          <p:cNvSpPr txBox="1"/>
          <p:nvPr/>
        </p:nvSpPr>
        <p:spPr>
          <a:xfrm>
            <a:off x="7838661" y="397565"/>
            <a:ext cx="502061" cy="369332"/>
          </a:xfrm>
          <a:prstGeom prst="rect">
            <a:avLst/>
          </a:prstGeom>
          <a:noFill/>
        </p:spPr>
        <p:txBody>
          <a:bodyPr wrap="none" rtlCol="0">
            <a:spAutoFit/>
          </a:bodyPr>
          <a:lstStyle/>
          <a:p>
            <a:r>
              <a:rPr lang="pl-PL" dirty="0">
                <a:hlinkClick r:id="rId2" action="ppaction://hlinksldjump"/>
              </a:rPr>
              <a:t>🏠</a:t>
            </a:r>
            <a:endParaRPr lang="pl-PL" dirty="0"/>
          </a:p>
        </p:txBody>
      </p:sp>
    </p:spTree>
    <p:extLst>
      <p:ext uri="{BB962C8B-B14F-4D97-AF65-F5344CB8AC3E}">
        <p14:creationId xmlns:p14="http://schemas.microsoft.com/office/powerpoint/2010/main" val="3080307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96426E5-48BD-F242-2591-9E13BC1CBDB6}"/>
              </a:ext>
            </a:extLst>
          </p:cNvPr>
          <p:cNvSpPr>
            <a:spLocks noGrp="1"/>
          </p:cNvSpPr>
          <p:nvPr>
            <p:ph type="title"/>
          </p:nvPr>
        </p:nvSpPr>
        <p:spPr/>
        <p:txBody>
          <a:bodyPr>
            <a:normAutofit fontScale="90000"/>
          </a:bodyPr>
          <a:lstStyle/>
          <a:p>
            <a:endParaRPr lang="pl-PL"/>
          </a:p>
        </p:txBody>
      </p:sp>
      <p:sp>
        <p:nvSpPr>
          <p:cNvPr id="3" name="Symbol zastępczy tekstu 2">
            <a:extLst>
              <a:ext uri="{FF2B5EF4-FFF2-40B4-BE49-F238E27FC236}">
                <a16:creationId xmlns:a16="http://schemas.microsoft.com/office/drawing/2014/main" id="{9B233EC9-A233-26E6-9D5D-12E7B16C69CC}"/>
              </a:ext>
            </a:extLst>
          </p:cNvPr>
          <p:cNvSpPr>
            <a:spLocks noGrp="1"/>
          </p:cNvSpPr>
          <p:nvPr>
            <p:ph type="body" idx="1"/>
          </p:nvPr>
        </p:nvSpPr>
        <p:spPr/>
        <p:txBody>
          <a:bodyPr/>
          <a:lstStyle/>
          <a:p>
            <a:endParaRPr lang="pl-PL"/>
          </a:p>
        </p:txBody>
      </p:sp>
      <p:pic>
        <p:nvPicPr>
          <p:cNvPr id="5" name="Obraz 4">
            <a:extLst>
              <a:ext uri="{FF2B5EF4-FFF2-40B4-BE49-F238E27FC236}">
                <a16:creationId xmlns:a16="http://schemas.microsoft.com/office/drawing/2014/main" id="{D6AD2B06-D93B-26EB-AF6B-E342C9A53D24}"/>
              </a:ext>
            </a:extLst>
          </p:cNvPr>
          <p:cNvPicPr>
            <a:picLocks noChangeAspect="1"/>
          </p:cNvPicPr>
          <p:nvPr/>
        </p:nvPicPr>
        <p:blipFill>
          <a:blip r:embed="rId2"/>
          <a:stretch>
            <a:fillRect/>
          </a:stretch>
        </p:blipFill>
        <p:spPr>
          <a:xfrm>
            <a:off x="1616996" y="1152475"/>
            <a:ext cx="5910007" cy="3363418"/>
          </a:xfrm>
          <a:prstGeom prst="rect">
            <a:avLst/>
          </a:prstGeom>
        </p:spPr>
      </p:pic>
      <p:sp>
        <p:nvSpPr>
          <p:cNvPr id="6" name="pole tekstowe 5">
            <a:extLst>
              <a:ext uri="{FF2B5EF4-FFF2-40B4-BE49-F238E27FC236}">
                <a16:creationId xmlns:a16="http://schemas.microsoft.com/office/drawing/2014/main" id="{C867616E-4062-C0E3-DECE-E07127F01C2D}"/>
              </a:ext>
            </a:extLst>
          </p:cNvPr>
          <p:cNvSpPr txBox="1"/>
          <p:nvPr/>
        </p:nvSpPr>
        <p:spPr>
          <a:xfrm>
            <a:off x="7838661" y="397565"/>
            <a:ext cx="502061" cy="369332"/>
          </a:xfrm>
          <a:prstGeom prst="rect">
            <a:avLst/>
          </a:prstGeom>
          <a:noFill/>
        </p:spPr>
        <p:txBody>
          <a:bodyPr wrap="none" rtlCol="0">
            <a:spAutoFit/>
          </a:bodyPr>
          <a:lstStyle/>
          <a:p>
            <a:r>
              <a:rPr lang="pl-PL" dirty="0">
                <a:hlinkClick r:id="rId3" action="ppaction://hlinksldjump"/>
              </a:rPr>
              <a:t>🏠</a:t>
            </a:r>
            <a:endParaRPr lang="pl-PL" dirty="0"/>
          </a:p>
        </p:txBody>
      </p:sp>
    </p:spTree>
    <p:extLst>
      <p:ext uri="{BB962C8B-B14F-4D97-AF65-F5344CB8AC3E}">
        <p14:creationId xmlns:p14="http://schemas.microsoft.com/office/powerpoint/2010/main" val="42690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CF0379C-2E6A-E2D2-5BCD-6BBDADB282BE}"/>
              </a:ext>
            </a:extLst>
          </p:cNvPr>
          <p:cNvSpPr>
            <a:spLocks noGrp="1"/>
          </p:cNvSpPr>
          <p:nvPr>
            <p:ph type="title"/>
          </p:nvPr>
        </p:nvSpPr>
        <p:spPr>
          <a:xfrm>
            <a:off x="311700" y="308798"/>
            <a:ext cx="8520600" cy="841800"/>
          </a:xfrm>
        </p:spPr>
        <p:txBody>
          <a:bodyPr/>
          <a:lstStyle/>
          <a:p>
            <a:r>
              <a:rPr lang="pl-PL" dirty="0" err="1"/>
              <a:t>Table</a:t>
            </a:r>
            <a:r>
              <a:rPr lang="pl-PL" dirty="0"/>
              <a:t> of </a:t>
            </a:r>
            <a:r>
              <a:rPr lang="pl-PL" dirty="0" err="1"/>
              <a:t>contents</a:t>
            </a:r>
            <a:endParaRPr lang="pl-PL" dirty="0"/>
          </a:p>
        </p:txBody>
      </p:sp>
      <p:sp>
        <p:nvSpPr>
          <p:cNvPr id="3" name="pole tekstowe 2">
            <a:extLst>
              <a:ext uri="{FF2B5EF4-FFF2-40B4-BE49-F238E27FC236}">
                <a16:creationId xmlns:a16="http://schemas.microsoft.com/office/drawing/2014/main" id="{8D944DA7-ABA9-B34B-C8DF-0BCD7AEC6F27}"/>
              </a:ext>
            </a:extLst>
          </p:cNvPr>
          <p:cNvSpPr txBox="1"/>
          <p:nvPr/>
        </p:nvSpPr>
        <p:spPr>
          <a:xfrm>
            <a:off x="457864" y="1160229"/>
            <a:ext cx="6154971" cy="3970318"/>
          </a:xfrm>
          <a:prstGeom prst="rect">
            <a:avLst/>
          </a:prstGeom>
          <a:noFill/>
        </p:spPr>
        <p:txBody>
          <a:bodyPr wrap="square" rtlCol="0">
            <a:spAutoFit/>
          </a:bodyPr>
          <a:lstStyle/>
          <a:p>
            <a:pPr marL="342900" indent="-342900">
              <a:buAutoNum type="arabicPeriod"/>
            </a:pPr>
            <a:r>
              <a:rPr lang="pl-PL" dirty="0">
                <a:hlinkClick r:id="rId2" action="ppaction://hlinksldjump"/>
              </a:rPr>
              <a:t>Obtaining the </a:t>
            </a:r>
            <a:r>
              <a:rPr lang="pl-PL" dirty="0" err="1">
                <a:hlinkClick r:id="rId2" action="ppaction://hlinksldjump"/>
              </a:rPr>
              <a:t>SerpAPI</a:t>
            </a:r>
            <a:r>
              <a:rPr lang="pl-PL" dirty="0">
                <a:hlinkClick r:id="rId2" action="ppaction://hlinksldjump"/>
              </a:rPr>
              <a:t> </a:t>
            </a:r>
            <a:r>
              <a:rPr lang="pl-PL" dirty="0" err="1">
                <a:hlinkClick r:id="rId2" action="ppaction://hlinksldjump"/>
              </a:rPr>
              <a:t>Key</a:t>
            </a:r>
            <a:endParaRPr lang="pl-PL" dirty="0"/>
          </a:p>
          <a:p>
            <a:pPr marL="342900" indent="-342900">
              <a:buAutoNum type="arabicPeriod"/>
            </a:pPr>
            <a:r>
              <a:rPr lang="pl-PL" dirty="0">
                <a:hlinkClick r:id="rId3" action="ppaction://hlinksldjump"/>
              </a:rPr>
              <a:t>Obtaining the </a:t>
            </a:r>
            <a:r>
              <a:rPr lang="pl-PL" dirty="0" err="1">
                <a:hlinkClick r:id="rId3" action="ppaction://hlinksldjump"/>
              </a:rPr>
              <a:t>NomicAPI</a:t>
            </a:r>
            <a:r>
              <a:rPr lang="pl-PL" dirty="0">
                <a:hlinkClick r:id="rId3" action="ppaction://hlinksldjump"/>
              </a:rPr>
              <a:t> </a:t>
            </a:r>
            <a:r>
              <a:rPr lang="pl-PL" dirty="0" err="1">
                <a:hlinkClick r:id="rId3" action="ppaction://hlinksldjump"/>
              </a:rPr>
              <a:t>Key</a:t>
            </a:r>
            <a:endParaRPr lang="pl-PL" dirty="0"/>
          </a:p>
          <a:p>
            <a:pPr marL="342900" indent="-342900">
              <a:buAutoNum type="arabicPeriod"/>
            </a:pPr>
            <a:r>
              <a:rPr lang="pl-PL" dirty="0" err="1">
                <a:hlinkClick r:id="rId4" action="ppaction://hlinksldjump"/>
              </a:rPr>
              <a:t>Initial</a:t>
            </a:r>
            <a:r>
              <a:rPr lang="pl-PL" dirty="0">
                <a:hlinkClick r:id="rId4" action="ppaction://hlinksldjump"/>
              </a:rPr>
              <a:t> </a:t>
            </a:r>
            <a:r>
              <a:rPr lang="pl-PL" dirty="0" err="1">
                <a:hlinkClick r:id="rId4" action="ppaction://hlinksldjump"/>
              </a:rPr>
              <a:t>Configuration</a:t>
            </a:r>
            <a:endParaRPr lang="pl-PL" dirty="0"/>
          </a:p>
          <a:p>
            <a:pPr marL="342900" indent="-342900">
              <a:buAutoNum type="arabicPeriod"/>
            </a:pPr>
            <a:r>
              <a:rPr lang="pl-PL" dirty="0" err="1">
                <a:hlinkClick r:id="rId5" action="ppaction://hlinksldjump"/>
              </a:rPr>
              <a:t>Analyses</a:t>
            </a:r>
            <a:r>
              <a:rPr lang="pl-PL" dirty="0">
                <a:hlinkClick r:id="rId5" action="ppaction://hlinksldjump"/>
              </a:rPr>
              <a:t> in the </a:t>
            </a:r>
            <a:r>
              <a:rPr lang="pl-PL" dirty="0" err="1">
                <a:hlinkClick r:id="rId5" action="ppaction://hlinksldjump"/>
              </a:rPr>
              <a:t>project</a:t>
            </a:r>
            <a:endParaRPr lang="pl-PL" dirty="0"/>
          </a:p>
          <a:p>
            <a:r>
              <a:rPr lang="pl-PL" dirty="0"/>
              <a:t>4.1. </a:t>
            </a:r>
            <a:r>
              <a:rPr lang="pl-PL" dirty="0">
                <a:hlinkClick r:id="rId6" action="ppaction://hlinksldjump"/>
              </a:rPr>
              <a:t>Meta </a:t>
            </a:r>
            <a:r>
              <a:rPr lang="pl-PL" dirty="0" err="1">
                <a:hlinkClick r:id="rId6" action="ppaction://hlinksldjump"/>
              </a:rPr>
              <a:t>Description</a:t>
            </a:r>
            <a:r>
              <a:rPr lang="pl-PL" dirty="0">
                <a:hlinkClick r:id="rId6" action="ppaction://hlinksldjump"/>
              </a:rPr>
              <a:t> </a:t>
            </a:r>
            <a:r>
              <a:rPr lang="pl-PL" dirty="0" err="1">
                <a:hlinkClick r:id="rId6" action="ppaction://hlinksldjump"/>
              </a:rPr>
              <a:t>Length</a:t>
            </a:r>
            <a:r>
              <a:rPr lang="pl-PL" dirty="0">
                <a:hlinkClick r:id="rId6" action="ppaction://hlinksldjump"/>
              </a:rPr>
              <a:t> Analysis</a:t>
            </a:r>
            <a:endParaRPr lang="pl-PL" dirty="0"/>
          </a:p>
          <a:p>
            <a:r>
              <a:rPr lang="pl-PL" dirty="0"/>
              <a:t>4.2. </a:t>
            </a:r>
            <a:r>
              <a:rPr lang="pl-PL" dirty="0" err="1">
                <a:hlinkClick r:id="rId7" action="ppaction://hlinksldjump"/>
              </a:rPr>
              <a:t>Keyword</a:t>
            </a:r>
            <a:r>
              <a:rPr lang="pl-PL" dirty="0">
                <a:hlinkClick r:id="rId7" action="ppaction://hlinksldjump"/>
              </a:rPr>
              <a:t> in Meta </a:t>
            </a:r>
            <a:r>
              <a:rPr lang="pl-PL" dirty="0" err="1">
                <a:hlinkClick r:id="rId7" action="ppaction://hlinksldjump"/>
              </a:rPr>
              <a:t>Description</a:t>
            </a:r>
            <a:r>
              <a:rPr lang="pl-PL" dirty="0">
                <a:hlinkClick r:id="rId7" action="ppaction://hlinksldjump"/>
              </a:rPr>
              <a:t> Analysis</a:t>
            </a:r>
            <a:endParaRPr lang="pl-PL" dirty="0"/>
          </a:p>
          <a:p>
            <a:r>
              <a:rPr lang="pl-PL" dirty="0"/>
              <a:t>4.3. </a:t>
            </a:r>
            <a:r>
              <a:rPr lang="pl-PL" dirty="0" err="1">
                <a:hlinkClick r:id="rId8" action="ppaction://hlinksldjump"/>
              </a:rPr>
              <a:t>Keyword</a:t>
            </a:r>
            <a:r>
              <a:rPr lang="pl-PL" dirty="0">
                <a:hlinkClick r:id="rId8" action="ppaction://hlinksldjump"/>
              </a:rPr>
              <a:t> in </a:t>
            </a:r>
            <a:r>
              <a:rPr lang="pl-PL" dirty="0" err="1">
                <a:hlinkClick r:id="rId8" action="ppaction://hlinksldjump"/>
              </a:rPr>
              <a:t>Title</a:t>
            </a:r>
            <a:r>
              <a:rPr lang="pl-PL" dirty="0">
                <a:hlinkClick r:id="rId8" action="ppaction://hlinksldjump"/>
              </a:rPr>
              <a:t> Analysis</a:t>
            </a:r>
            <a:endParaRPr lang="pl-PL" dirty="0"/>
          </a:p>
          <a:p>
            <a:r>
              <a:rPr lang="pl-PL" dirty="0"/>
              <a:t>4.4. </a:t>
            </a:r>
            <a:r>
              <a:rPr lang="pl-PL" dirty="0" err="1">
                <a:hlinkClick r:id="rId9" action="ppaction://hlinksldjump"/>
              </a:rPr>
              <a:t>Title</a:t>
            </a:r>
            <a:r>
              <a:rPr lang="pl-PL" dirty="0">
                <a:hlinkClick r:id="rId9" action="ppaction://hlinksldjump"/>
              </a:rPr>
              <a:t> </a:t>
            </a:r>
            <a:r>
              <a:rPr lang="pl-PL" dirty="0" err="1">
                <a:hlinkClick r:id="rId9" action="ppaction://hlinksldjump"/>
              </a:rPr>
              <a:t>Length</a:t>
            </a:r>
            <a:r>
              <a:rPr lang="pl-PL" dirty="0">
                <a:hlinkClick r:id="rId9" action="ppaction://hlinksldjump"/>
              </a:rPr>
              <a:t> Analysis</a:t>
            </a:r>
            <a:endParaRPr lang="pl-PL" dirty="0"/>
          </a:p>
          <a:p>
            <a:r>
              <a:rPr lang="pl-PL" dirty="0"/>
              <a:t>4.5. </a:t>
            </a:r>
            <a:r>
              <a:rPr lang="pl-PL" dirty="0" err="1">
                <a:hlinkClick r:id="rId10" action="ppaction://hlinksldjump"/>
              </a:rPr>
              <a:t>Duplicate</a:t>
            </a:r>
            <a:r>
              <a:rPr lang="pl-PL" dirty="0">
                <a:hlinkClick r:id="rId10" action="ppaction://hlinksldjump"/>
              </a:rPr>
              <a:t> </a:t>
            </a:r>
            <a:r>
              <a:rPr lang="pl-PL" dirty="0" err="1">
                <a:hlinkClick r:id="rId10" action="ppaction://hlinksldjump"/>
              </a:rPr>
              <a:t>Title</a:t>
            </a:r>
            <a:r>
              <a:rPr lang="pl-PL" dirty="0">
                <a:hlinkClick r:id="rId10" action="ppaction://hlinksldjump"/>
              </a:rPr>
              <a:t> Analysis</a:t>
            </a:r>
            <a:endParaRPr lang="pl-PL" dirty="0"/>
          </a:p>
          <a:p>
            <a:r>
              <a:rPr lang="pl-PL" dirty="0"/>
              <a:t>4.6. </a:t>
            </a:r>
            <a:r>
              <a:rPr lang="pl-PL" dirty="0">
                <a:hlinkClick r:id="rId11" action="ppaction://hlinksldjump"/>
              </a:rPr>
              <a:t>URL </a:t>
            </a:r>
            <a:r>
              <a:rPr lang="pl-PL" dirty="0" err="1">
                <a:hlinkClick r:id="rId11" action="ppaction://hlinksldjump"/>
              </a:rPr>
              <a:t>Length</a:t>
            </a:r>
            <a:r>
              <a:rPr lang="pl-PL" dirty="0">
                <a:hlinkClick r:id="rId11" action="ppaction://hlinksldjump"/>
              </a:rPr>
              <a:t> Analysis</a:t>
            </a:r>
            <a:endParaRPr lang="pl-PL" dirty="0"/>
          </a:p>
          <a:p>
            <a:r>
              <a:rPr lang="pl-PL" dirty="0"/>
              <a:t>4.7</a:t>
            </a:r>
            <a:r>
              <a:rPr lang="pl-PL" dirty="0">
                <a:hlinkClick r:id="rId12" action="ppaction://hlinksldjump"/>
              </a:rPr>
              <a:t>. </a:t>
            </a:r>
            <a:r>
              <a:rPr lang="pl-PL" dirty="0" err="1">
                <a:hlinkClick r:id="rId12" action="ppaction://hlinksldjump"/>
              </a:rPr>
              <a:t>Parameteres</a:t>
            </a:r>
            <a:r>
              <a:rPr lang="pl-PL" dirty="0">
                <a:hlinkClick r:id="rId12" action="ppaction://hlinksldjump"/>
              </a:rPr>
              <a:t> in URL Analysis+</a:t>
            </a:r>
            <a:endParaRPr lang="pl-PL" dirty="0"/>
          </a:p>
          <a:p>
            <a:r>
              <a:rPr lang="pl-PL" dirty="0"/>
              <a:t>5. </a:t>
            </a:r>
            <a:r>
              <a:rPr lang="pl-PL" dirty="0">
                <a:hlinkClick r:id="rId13" action="ppaction://hlinksldjump"/>
              </a:rPr>
              <a:t>Project </a:t>
            </a:r>
            <a:r>
              <a:rPr lang="pl-PL" dirty="0" err="1">
                <a:hlinkClick r:id="rId13" action="ppaction://hlinksldjump"/>
              </a:rPr>
              <a:t>summary</a:t>
            </a:r>
            <a:endParaRPr lang="pl-PL" dirty="0"/>
          </a:p>
          <a:p>
            <a:r>
              <a:rPr lang="pl-PL" dirty="0"/>
              <a:t>6. </a:t>
            </a:r>
            <a:r>
              <a:rPr lang="pl-PL" dirty="0">
                <a:hlinkClick r:id="rId14" action="ppaction://hlinksldjump"/>
              </a:rPr>
              <a:t>Business </a:t>
            </a:r>
            <a:r>
              <a:rPr lang="pl-PL" dirty="0" err="1">
                <a:hlinkClick r:id="rId14" action="ppaction://hlinksldjump"/>
              </a:rPr>
              <a:t>conclusions</a:t>
            </a:r>
            <a:endParaRPr lang="pl-PL" dirty="0"/>
          </a:p>
          <a:p>
            <a:pPr marL="342900" indent="-342900">
              <a:buAutoNum type="arabicPeriod"/>
            </a:pPr>
            <a:endParaRPr lang="pl-PL" dirty="0"/>
          </a:p>
        </p:txBody>
      </p:sp>
    </p:spTree>
    <p:extLst>
      <p:ext uri="{BB962C8B-B14F-4D97-AF65-F5344CB8AC3E}">
        <p14:creationId xmlns:p14="http://schemas.microsoft.com/office/powerpoint/2010/main" val="4090798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BA08C8D-83CE-92F0-4B03-B448CDBFCF40}"/>
              </a:ext>
            </a:extLst>
          </p:cNvPr>
          <p:cNvSpPr>
            <a:spLocks noGrp="1"/>
          </p:cNvSpPr>
          <p:nvPr>
            <p:ph type="title"/>
          </p:nvPr>
        </p:nvSpPr>
        <p:spPr/>
        <p:txBody>
          <a:bodyPr>
            <a:normAutofit fontScale="90000"/>
          </a:bodyPr>
          <a:lstStyle/>
          <a:p>
            <a:endParaRPr lang="pl-PL"/>
          </a:p>
        </p:txBody>
      </p:sp>
      <p:sp>
        <p:nvSpPr>
          <p:cNvPr id="3" name="Symbol zastępczy tekstu 2">
            <a:extLst>
              <a:ext uri="{FF2B5EF4-FFF2-40B4-BE49-F238E27FC236}">
                <a16:creationId xmlns:a16="http://schemas.microsoft.com/office/drawing/2014/main" id="{04331011-FE37-0456-9976-46E330172A3F}"/>
              </a:ext>
            </a:extLst>
          </p:cNvPr>
          <p:cNvSpPr>
            <a:spLocks noGrp="1"/>
          </p:cNvSpPr>
          <p:nvPr>
            <p:ph type="body" idx="1"/>
          </p:nvPr>
        </p:nvSpPr>
        <p:spPr/>
        <p:txBody>
          <a:bodyPr/>
          <a:lstStyle/>
          <a:p>
            <a:endParaRPr lang="pl-PL"/>
          </a:p>
        </p:txBody>
      </p:sp>
      <p:pic>
        <p:nvPicPr>
          <p:cNvPr id="5" name="Obraz 4">
            <a:extLst>
              <a:ext uri="{FF2B5EF4-FFF2-40B4-BE49-F238E27FC236}">
                <a16:creationId xmlns:a16="http://schemas.microsoft.com/office/drawing/2014/main" id="{BB097C54-D4DA-EB14-B6D6-8A8FF7F94713}"/>
              </a:ext>
            </a:extLst>
          </p:cNvPr>
          <p:cNvPicPr>
            <a:picLocks noChangeAspect="1"/>
          </p:cNvPicPr>
          <p:nvPr/>
        </p:nvPicPr>
        <p:blipFill>
          <a:blip r:embed="rId2"/>
          <a:stretch>
            <a:fillRect/>
          </a:stretch>
        </p:blipFill>
        <p:spPr>
          <a:xfrm>
            <a:off x="2394759" y="862933"/>
            <a:ext cx="4354482" cy="3705942"/>
          </a:xfrm>
          <a:prstGeom prst="rect">
            <a:avLst/>
          </a:prstGeom>
          <a:ln>
            <a:noFill/>
          </a:ln>
          <a:effectLst>
            <a:softEdge rad="112500"/>
          </a:effectLst>
        </p:spPr>
      </p:pic>
      <p:sp>
        <p:nvSpPr>
          <p:cNvPr id="6" name="pole tekstowe 5">
            <a:extLst>
              <a:ext uri="{FF2B5EF4-FFF2-40B4-BE49-F238E27FC236}">
                <a16:creationId xmlns:a16="http://schemas.microsoft.com/office/drawing/2014/main" id="{05565CFB-7A98-9244-ED27-C2F754FEFF31}"/>
              </a:ext>
            </a:extLst>
          </p:cNvPr>
          <p:cNvSpPr txBox="1"/>
          <p:nvPr/>
        </p:nvSpPr>
        <p:spPr>
          <a:xfrm>
            <a:off x="7838661" y="397565"/>
            <a:ext cx="502061" cy="369332"/>
          </a:xfrm>
          <a:prstGeom prst="rect">
            <a:avLst/>
          </a:prstGeom>
          <a:noFill/>
        </p:spPr>
        <p:txBody>
          <a:bodyPr wrap="none" rtlCol="0">
            <a:spAutoFit/>
          </a:bodyPr>
          <a:lstStyle/>
          <a:p>
            <a:r>
              <a:rPr lang="pl-PL" dirty="0">
                <a:hlinkClick r:id="rId3" action="ppaction://hlinksldjump"/>
              </a:rPr>
              <a:t>🏠</a:t>
            </a:r>
            <a:endParaRPr lang="pl-PL" dirty="0"/>
          </a:p>
        </p:txBody>
      </p:sp>
    </p:spTree>
    <p:extLst>
      <p:ext uri="{BB962C8B-B14F-4D97-AF65-F5344CB8AC3E}">
        <p14:creationId xmlns:p14="http://schemas.microsoft.com/office/powerpoint/2010/main" val="2738025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F7E3542-9502-49C7-1A68-71FF28ED8BEC}"/>
              </a:ext>
            </a:extLst>
          </p:cNvPr>
          <p:cNvSpPr>
            <a:spLocks noGrp="1"/>
          </p:cNvSpPr>
          <p:nvPr>
            <p:ph type="title"/>
          </p:nvPr>
        </p:nvSpPr>
        <p:spPr/>
        <p:txBody>
          <a:bodyPr>
            <a:normAutofit fontScale="90000"/>
          </a:bodyPr>
          <a:lstStyle/>
          <a:p>
            <a:pPr algn="ctr"/>
            <a:r>
              <a:rPr lang="pl-PL" dirty="0" err="1"/>
              <a:t>Duplicate</a:t>
            </a:r>
            <a:r>
              <a:rPr lang="pl-PL" dirty="0"/>
              <a:t> </a:t>
            </a:r>
            <a:r>
              <a:rPr lang="pl-PL" dirty="0" err="1"/>
              <a:t>Title</a:t>
            </a:r>
            <a:r>
              <a:rPr lang="pl-PL" dirty="0"/>
              <a:t> Analysis</a:t>
            </a:r>
          </a:p>
        </p:txBody>
      </p:sp>
      <p:sp>
        <p:nvSpPr>
          <p:cNvPr id="4" name="Rectangle 1">
            <a:extLst>
              <a:ext uri="{FF2B5EF4-FFF2-40B4-BE49-F238E27FC236}">
                <a16:creationId xmlns:a16="http://schemas.microsoft.com/office/drawing/2014/main" id="{F60438AC-89EB-8B53-AB26-739803FF18A3}"/>
              </a:ext>
            </a:extLst>
          </p:cNvPr>
          <p:cNvSpPr>
            <a:spLocks noGrp="1" noChangeArrowheads="1"/>
          </p:cNvSpPr>
          <p:nvPr>
            <p:ph type="body" idx="1"/>
          </p:nvPr>
        </p:nvSpPr>
        <p:spPr bwMode="auto">
          <a:xfrm>
            <a:off x="311700" y="1414130"/>
            <a:ext cx="7611379"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latin typeface="Arial" panose="020B0604020202020204" pitchFamily="34" charset="0"/>
              </a:rPr>
              <a:t>The </a:t>
            </a:r>
            <a:r>
              <a:rPr kumimoji="0" lang="pl-PL" altLang="pl-PL" sz="1300" b="0" i="0" u="none" strike="noStrike" cap="none" normalizeH="0" baseline="0" dirty="0" err="1">
                <a:ln>
                  <a:noFill/>
                </a:ln>
                <a:solidFill>
                  <a:schemeClr val="tx1"/>
                </a:solidFill>
                <a:effectLst/>
                <a:latin typeface="Arial Unicode MS"/>
              </a:rPr>
              <a:t>duplicate_title_analysis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identifies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titles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that</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are</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duplicated</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within</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DataFrame</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1" i="0" u="none" strike="noStrike" cap="none" normalizeH="0" baseline="0" dirty="0">
                <a:ln>
                  <a:noFill/>
                </a:ln>
                <a:solidFill>
                  <a:schemeClr val="bg1"/>
                </a:solidFill>
                <a:effectLst/>
              </a:rPr>
              <a:t>It </a:t>
            </a:r>
            <a:r>
              <a:rPr kumimoji="0" lang="pl-PL" altLang="pl-PL" sz="1300" b="1" i="0" u="none" strike="noStrike" cap="none" normalizeH="0" baseline="0" dirty="0" err="1">
                <a:ln>
                  <a:noFill/>
                </a:ln>
                <a:solidFill>
                  <a:schemeClr val="bg1"/>
                </a:solidFill>
                <a:effectLst/>
              </a:rPr>
              <a:t>searches</a:t>
            </a:r>
            <a:r>
              <a:rPr kumimoji="0" lang="pl-PL" altLang="pl-PL" sz="1300" b="1" i="0" u="none" strike="noStrike" cap="none" normalizeH="0" baseline="0" dirty="0">
                <a:ln>
                  <a:noFill/>
                </a:ln>
                <a:solidFill>
                  <a:schemeClr val="bg1"/>
                </a:solidFill>
                <a:effectLst/>
              </a:rPr>
              <a:t> for </a:t>
            </a:r>
            <a:r>
              <a:rPr kumimoji="0" lang="pl-PL" altLang="pl-PL" sz="1300" b="1" i="0" u="none" strike="noStrike" cap="none" normalizeH="0" baseline="0" dirty="0" err="1">
                <a:ln>
                  <a:noFill/>
                </a:ln>
                <a:solidFill>
                  <a:schemeClr val="bg1"/>
                </a:solidFill>
                <a:effectLst/>
              </a:rPr>
              <a:t>duplicate</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titles</a:t>
            </a:r>
            <a:r>
              <a:rPr kumimoji="0" lang="pl-PL" altLang="pl-PL" sz="1300" b="1" i="0" u="none" strike="noStrike" cap="none" normalizeH="0" baseline="0" dirty="0">
                <a:ln>
                  <a:noFill/>
                </a:ln>
                <a:solidFill>
                  <a:schemeClr val="bg1"/>
                </a:solidFill>
                <a:effectLst/>
              </a:rPr>
              <a:t> and </a:t>
            </a:r>
            <a:r>
              <a:rPr kumimoji="0" lang="pl-PL" altLang="pl-PL" sz="1300" b="1" i="0" u="none" strike="noStrike" cap="none" normalizeH="0" baseline="0" dirty="0" err="1">
                <a:ln>
                  <a:noFill/>
                </a:ln>
                <a:solidFill>
                  <a:schemeClr val="bg1"/>
                </a:solidFill>
                <a:effectLst/>
              </a:rPr>
              <a:t>displays</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them</a:t>
            </a:r>
            <a:r>
              <a:rPr kumimoji="0" lang="pl-PL" altLang="pl-PL" sz="1300" b="1" i="0" u="none" strike="noStrike" cap="none" normalizeH="0" baseline="0" dirty="0">
                <a:ln>
                  <a:noFill/>
                </a:ln>
                <a:solidFill>
                  <a:schemeClr val="bg1"/>
                </a:solidFill>
                <a:effectLst/>
              </a:rPr>
              <a:t> </a:t>
            </a:r>
            <a:r>
              <a:rPr kumimoji="0" lang="pl-PL" altLang="pl-PL" sz="1300" b="0" i="0" u="none" strike="noStrike" cap="none" normalizeH="0" baseline="0" dirty="0" err="1">
                <a:ln>
                  <a:noFill/>
                </a:ln>
                <a:solidFill>
                  <a:schemeClr val="tx1"/>
                </a:solidFill>
                <a:effectLst/>
              </a:rPr>
              <a:t>along</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with </a:t>
            </a:r>
            <a:r>
              <a:rPr kumimoji="0" lang="pl-PL" altLang="pl-PL" sz="1300" b="0" i="0" u="none" strike="noStrike" cap="none" normalizeH="0" baseline="0" dirty="0" err="1">
                <a:ln>
                  <a:noFill/>
                </a:ln>
                <a:solidFill>
                  <a:schemeClr val="tx1"/>
                </a:solidFill>
                <a:effectLst/>
              </a:rPr>
              <a:t>their</a:t>
            </a:r>
            <a:r>
              <a:rPr kumimoji="0" lang="pl-PL" altLang="pl-PL" sz="1300" b="0" i="0" u="none" strike="noStrike" cap="none" normalizeH="0" baseline="0" dirty="0">
                <a:ln>
                  <a:noFill/>
                </a:ln>
                <a:solidFill>
                  <a:schemeClr val="tx1"/>
                </a:solidFill>
                <a:effectLst/>
              </a:rPr>
              <a:t> ID, link, and meta </a:t>
            </a:r>
            <a:r>
              <a:rPr kumimoji="0" lang="pl-PL" altLang="pl-PL" sz="1300" b="0" i="0" u="none" strike="noStrike" cap="none" normalizeH="0" baseline="0" dirty="0" err="1">
                <a:ln>
                  <a:noFill/>
                </a:ln>
                <a:solidFill>
                  <a:schemeClr val="tx1"/>
                </a:solidFill>
                <a:effectLst/>
              </a:rPr>
              <a:t>description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information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using</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latin typeface="Arial Unicode MS"/>
              </a:rPr>
              <a:t>highlight_rows_local</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The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then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counts</a:t>
            </a:r>
            <a:r>
              <a:rPr kumimoji="0" lang="pl-PL" altLang="pl-PL" sz="1300" b="0" i="0" u="none" strike="noStrike" cap="none" normalizeH="0" baseline="0" dirty="0">
                <a:ln>
                  <a:noFill/>
                </a:ln>
                <a:solidFill>
                  <a:schemeClr val="tx1"/>
                </a:solidFill>
                <a:effectLst/>
              </a:rPr>
              <a:t> </a:t>
            </a:r>
            <a:r>
              <a:rPr kumimoji="0" lang="pl-PL" altLang="pl-PL" sz="1300" b="1" i="0" u="none" strike="noStrike" cap="none" normalizeH="0" baseline="0" dirty="0" err="1">
                <a:ln>
                  <a:noFill/>
                </a:ln>
                <a:solidFill>
                  <a:schemeClr val="bg1"/>
                </a:solidFill>
                <a:effectLst/>
              </a:rPr>
              <a:t>occurrences</a:t>
            </a:r>
            <a:r>
              <a:rPr kumimoji="0" lang="pl-PL" altLang="pl-PL" sz="1300" b="1" i="0" u="none" strike="noStrike" cap="none" normalizeH="0" baseline="0" dirty="0">
                <a:ln>
                  <a:noFill/>
                </a:ln>
                <a:solidFill>
                  <a:schemeClr val="bg1"/>
                </a:solidFill>
                <a:effectLst/>
              </a:rPr>
              <a:t> of </a:t>
            </a:r>
            <a:r>
              <a:rPr kumimoji="0" lang="pl-PL" altLang="pl-PL" sz="1300" b="1" i="0" u="none" strike="noStrike" cap="none" normalizeH="0" baseline="0" dirty="0" err="1">
                <a:ln>
                  <a:noFill/>
                </a:ln>
                <a:solidFill>
                  <a:schemeClr val="bg1"/>
                </a:solidFill>
                <a:effectLst/>
              </a:rPr>
              <a:t>each</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title</a:t>
            </a:r>
            <a:r>
              <a:rPr kumimoji="0" lang="pl-PL" altLang="pl-PL" sz="1300" b="1" i="0" u="none" strike="noStrike" cap="none" normalizeH="0" baseline="0" dirty="0">
                <a:ln>
                  <a:noFill/>
                </a:ln>
                <a:solidFill>
                  <a:schemeClr val="bg1"/>
                </a:solidFill>
                <a:effectLst/>
              </a:rPr>
              <a:t> </a:t>
            </a:r>
            <a:r>
              <a:rPr kumimoji="0" lang="pl-PL" altLang="pl-PL" sz="1300" b="0" i="0" u="none" strike="noStrike" cap="none" normalizeH="0" baseline="0" dirty="0">
                <a:ln>
                  <a:noFill/>
                </a:ln>
                <a:solidFill>
                  <a:schemeClr val="tx1"/>
                </a:solidFill>
                <a:effectLst/>
              </a:rPr>
              <a:t>to </a:t>
            </a:r>
            <a:r>
              <a:rPr kumimoji="0" lang="pl-PL" altLang="pl-PL" sz="1300" b="0" i="0" u="none" strike="noStrike" cap="none" normalizeH="0" baseline="0" dirty="0" err="1">
                <a:ln>
                  <a:noFill/>
                </a:ln>
                <a:solidFill>
                  <a:schemeClr val="tx1"/>
                </a:solidFill>
                <a:effectLst/>
              </a:rPr>
              <a:t>identify</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those</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that</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appear</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err="1">
                <a:ln>
                  <a:noFill/>
                </a:ln>
                <a:solidFill>
                  <a:schemeClr val="tx1"/>
                </a:solidFill>
                <a:effectLst/>
              </a:rPr>
              <a:t>more</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than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once</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It </a:t>
            </a:r>
            <a:r>
              <a:rPr kumimoji="0" lang="pl-PL" altLang="pl-PL" sz="1300" b="0" i="0" u="none" strike="noStrike" cap="none" normalizeH="0" baseline="0" dirty="0" err="1">
                <a:ln>
                  <a:noFill/>
                </a:ln>
                <a:solidFill>
                  <a:schemeClr val="tx1"/>
                </a:solidFill>
                <a:effectLst/>
              </a:rPr>
              <a:t>generates</a:t>
            </a:r>
            <a:r>
              <a:rPr kumimoji="0" lang="pl-PL" altLang="pl-PL" sz="1300" b="0" i="0" u="none" strike="noStrike" cap="none" normalizeH="0" baseline="0" dirty="0">
                <a:ln>
                  <a:noFill/>
                </a:ln>
                <a:solidFill>
                  <a:schemeClr val="tx1"/>
                </a:solidFill>
                <a:effectLst/>
              </a:rPr>
              <a:t> a </a:t>
            </a:r>
            <a:r>
              <a:rPr kumimoji="0" lang="pl-PL" altLang="pl-PL" sz="1300" b="1" i="0" u="none" strike="noStrike" cap="none" normalizeH="0" baseline="0" dirty="0">
                <a:ln>
                  <a:noFill/>
                </a:ln>
                <a:solidFill>
                  <a:schemeClr val="bg1"/>
                </a:solidFill>
                <a:effectLst/>
              </a:rPr>
              <a:t>histogram</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showing</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number</a:t>
            </a:r>
            <a:r>
              <a:rPr kumimoji="0" lang="pl-PL" altLang="pl-PL" sz="1300" b="0" i="0" u="none" strike="noStrike" cap="none" normalizeH="0" baseline="0" dirty="0">
                <a:ln>
                  <a:noFill/>
                </a:ln>
                <a:solidFill>
                  <a:schemeClr val="tx1"/>
                </a:solidFill>
                <a:effectLst/>
              </a:rPr>
              <a:t> of </a:t>
            </a:r>
            <a:r>
              <a:rPr kumimoji="0" lang="pl-PL" altLang="pl-PL" sz="1300" b="0" i="0" u="none" strike="noStrike" cap="none" normalizeH="0" baseline="0" dirty="0" err="1">
                <a:ln>
                  <a:noFill/>
                </a:ln>
                <a:solidFill>
                  <a:schemeClr val="tx1"/>
                </a:solidFill>
                <a:effectLst/>
              </a:rPr>
              <a:t>titles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based</a:t>
            </a:r>
            <a:r>
              <a:rPr kumimoji="0" lang="pl-PL" altLang="pl-PL" sz="1300" b="0" i="0" u="none" strike="noStrike" cap="none" normalizeH="0" baseline="0" dirty="0">
                <a:ln>
                  <a:noFill/>
                </a:ln>
                <a:solidFill>
                  <a:schemeClr val="tx1"/>
                </a:solidFill>
                <a:effectLst/>
              </a:rPr>
              <a:t> on the </a:t>
            </a:r>
            <a:r>
              <a:rPr kumimoji="0" lang="pl-PL" altLang="pl-PL" sz="1300" b="0" i="0" u="none" strike="noStrike" cap="none" normalizeH="0" baseline="0" dirty="0" err="1">
                <a:ln>
                  <a:noFill/>
                </a:ln>
                <a:solidFill>
                  <a:schemeClr val="tx1"/>
                </a:solidFill>
                <a:effectLst/>
              </a:rPr>
              <a:t>number</a:t>
            </a:r>
            <a:r>
              <a:rPr kumimoji="0" lang="pl-PL" altLang="pl-PL" sz="1300" b="0" i="0" u="none" strike="noStrike" cap="none" normalizeH="0" baseline="0" dirty="0">
                <a:ln>
                  <a:noFill/>
                </a:ln>
                <a:solidFill>
                  <a:schemeClr val="tx1"/>
                </a:solidFill>
                <a:effectLst/>
              </a:rPr>
              <a:t> of </a:t>
            </a:r>
            <a:r>
              <a:rPr kumimoji="0" lang="pl-PL" altLang="pl-PL" sz="1300" b="0" i="0" u="none" strike="noStrike" cap="none" normalizeH="0" baseline="0" dirty="0" err="1">
                <a:ln>
                  <a:noFill/>
                </a:ln>
                <a:solidFill>
                  <a:schemeClr val="tx1"/>
                </a:solidFill>
                <a:effectLst/>
              </a:rPr>
              <a:t>their</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err="1">
                <a:ln>
                  <a:noFill/>
                </a:ln>
                <a:solidFill>
                  <a:schemeClr val="tx1"/>
                </a:solidFill>
                <a:effectLst/>
              </a:rPr>
              <a:t>duplicates</a:t>
            </a:r>
            <a:r>
              <a:rPr kumimoji="0" lang="pl-PL" altLang="pl-PL" sz="1300" b="0" i="0" u="none" strike="noStrike" cap="none" normalizeH="0" baseline="0" dirty="0">
                <a:ln>
                  <a:noFill/>
                </a:ln>
                <a:solidFill>
                  <a:schemeClr val="tx1"/>
                </a:solidFill>
                <a:effectLst/>
              </a:rPr>
              <a:t>. The x-</a:t>
            </a:r>
            <a:r>
              <a:rPr kumimoji="0" lang="pl-PL" altLang="pl-PL" sz="1300" b="0" i="0" u="none" strike="noStrike" cap="none" normalizeH="0" baseline="0" dirty="0" err="1">
                <a:ln>
                  <a:noFill/>
                </a:ln>
                <a:solidFill>
                  <a:schemeClr val="tx1"/>
                </a:solidFill>
                <a:effectLst/>
              </a:rPr>
              <a:t>axis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represents</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number</a:t>
            </a:r>
            <a:r>
              <a:rPr kumimoji="0" lang="pl-PL" altLang="pl-PL" sz="1300" b="0" i="0" u="none" strike="noStrike" cap="none" normalizeH="0" baseline="0" dirty="0">
                <a:ln>
                  <a:noFill/>
                </a:ln>
                <a:solidFill>
                  <a:schemeClr val="tx1"/>
                </a:solidFill>
                <a:effectLst/>
              </a:rPr>
              <a:t> of </a:t>
            </a:r>
            <a:r>
              <a:rPr kumimoji="0" lang="pl-PL" altLang="pl-PL" sz="1300" b="0" i="0" u="none" strike="noStrike" cap="none" normalizeH="0" baseline="0" dirty="0" err="1">
                <a:ln>
                  <a:noFill/>
                </a:ln>
                <a:solidFill>
                  <a:schemeClr val="tx1"/>
                </a:solidFill>
                <a:effectLst/>
              </a:rPr>
              <a:t>duplicates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while</a:t>
            </a:r>
            <a:r>
              <a:rPr kumimoji="0" lang="pl-PL" altLang="pl-PL" sz="1300" b="0" i="0" u="none" strike="noStrike" cap="none" normalizeH="0" baseline="0" dirty="0">
                <a:ln>
                  <a:noFill/>
                </a:ln>
                <a:solidFill>
                  <a:schemeClr val="tx1"/>
                </a:solidFill>
                <a:effectLst/>
              </a:rPr>
              <a:t> the y-</a:t>
            </a:r>
            <a:r>
              <a:rPr kumimoji="0" lang="pl-PL" altLang="pl-PL" sz="1300" b="0" i="0" u="none" strike="noStrike" cap="none" normalizeH="0" baseline="0" dirty="0" err="1">
                <a:ln>
                  <a:noFill/>
                </a:ln>
                <a:solidFill>
                  <a:schemeClr val="tx1"/>
                </a:solidFill>
                <a:effectLst/>
              </a:rPr>
              <a:t>axis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shows</a:t>
            </a:r>
            <a:r>
              <a:rPr kumimoji="0" lang="pl-PL" altLang="pl-PL" sz="1300" b="0" i="0" u="none" strike="noStrike" cap="none" normalizeH="0" baseline="0" dirty="0">
                <a:ln>
                  <a:noFill/>
                </a:ln>
                <a:solidFill>
                  <a:schemeClr val="tx1"/>
                </a:solidFill>
                <a:effectLst/>
              </a:rPr>
              <a:t>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err="1">
                <a:ln>
                  <a:noFill/>
                </a:ln>
                <a:solidFill>
                  <a:schemeClr val="tx1"/>
                </a:solidFill>
                <a:effectLst/>
              </a:rPr>
              <a:t>number</a:t>
            </a:r>
            <a:r>
              <a:rPr kumimoji="0" lang="pl-PL" altLang="pl-PL" sz="1300" b="0" i="0" u="none" strike="noStrike" cap="none" normalizeH="0" baseline="0" dirty="0">
                <a:ln>
                  <a:noFill/>
                </a:ln>
                <a:solidFill>
                  <a:schemeClr val="tx1"/>
                </a:solidFill>
                <a:effectLst/>
              </a:rPr>
              <a:t> of </a:t>
            </a:r>
            <a:r>
              <a:rPr kumimoji="0" lang="pl-PL" altLang="pl-PL" sz="1300" b="0" i="0" u="none" strike="noStrike" cap="none" normalizeH="0" baseline="0" dirty="0" err="1">
                <a:ln>
                  <a:noFill/>
                </a:ln>
                <a:solidFill>
                  <a:schemeClr val="tx1"/>
                </a:solidFill>
                <a:effectLst/>
              </a:rPr>
              <a:t>titles</a:t>
            </a:r>
            <a:r>
              <a:rPr kumimoji="0" lang="pl-PL" altLang="pl-PL" sz="1300" b="0" i="0" u="none" strike="noStrike" cap="none" normalizeH="0" baseline="0" dirty="0">
                <a:ln>
                  <a:noFill/>
                </a:ln>
                <a:solidFill>
                  <a:schemeClr val="tx1"/>
                </a:solidFill>
                <a:effectLst/>
              </a:rPr>
              <a:t>. The histogram </a:t>
            </a:r>
            <a:r>
              <a:rPr kumimoji="0" lang="pl-PL" altLang="pl-PL" sz="1300" b="0" i="0" u="none" strike="noStrike" cap="none" normalizeH="0" baseline="0" dirty="0" err="1">
                <a:ln>
                  <a:noFill/>
                </a:ln>
                <a:solidFill>
                  <a:schemeClr val="tx1"/>
                </a:solidFill>
                <a:effectLst/>
              </a:rPr>
              <a:t>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colored</a:t>
            </a:r>
            <a:r>
              <a:rPr kumimoji="0" lang="pl-PL" altLang="pl-PL" sz="1300" b="0" i="0" u="none" strike="noStrike" cap="none" normalizeH="0" baseline="0" dirty="0">
                <a:ln>
                  <a:noFill/>
                </a:ln>
                <a:solidFill>
                  <a:schemeClr val="tx1"/>
                </a:solidFill>
                <a:effectLst/>
              </a:rPr>
              <a:t> red with a </a:t>
            </a:r>
            <a:r>
              <a:rPr kumimoji="0" lang="pl-PL" altLang="pl-PL" sz="1300" b="0" i="0" u="none" strike="noStrike" cap="none" normalizeH="0" baseline="0" dirty="0" err="1">
                <a:ln>
                  <a:noFill/>
                </a:ln>
                <a:solidFill>
                  <a:schemeClr val="tx1"/>
                </a:solidFill>
                <a:effectLst/>
              </a:rPr>
              <a:t>black</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edge</a:t>
            </a:r>
            <a:r>
              <a:rPr kumimoji="0" lang="pl-PL" altLang="pl-PL" sz="1300" b="0" i="0" u="none" strike="noStrike" cap="none" normalizeH="0" baseline="0" dirty="0">
                <a:ln>
                  <a:noFill/>
                </a:ln>
                <a:solidFill>
                  <a:schemeClr val="tx1"/>
                </a:solidFill>
                <a:effectLst/>
              </a:rPr>
              <a:t> for </a:t>
            </a:r>
            <a:r>
              <a:rPr kumimoji="0" lang="pl-PL" altLang="pl-PL" sz="1300" b="0" i="0" u="none" strike="noStrike" cap="none" normalizeH="0" baseline="0" dirty="0" err="1">
                <a:ln>
                  <a:noFill/>
                </a:ln>
                <a:solidFill>
                  <a:schemeClr val="tx1"/>
                </a:solidFill>
                <a:effectLst/>
              </a:rPr>
              <a:t>better</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visualization</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err="1">
                <a:ln>
                  <a:noFill/>
                </a:ln>
                <a:solidFill>
                  <a:schemeClr val="tx1"/>
                </a:solidFill>
                <a:effectLst/>
              </a:rPr>
              <a:t>After</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displaying</a:t>
            </a:r>
            <a:r>
              <a:rPr kumimoji="0" lang="pl-PL" altLang="pl-PL" sz="1300" b="0" i="0" u="none" strike="noStrike" cap="none" normalizeH="0" baseline="0" dirty="0">
                <a:ln>
                  <a:noFill/>
                </a:ln>
                <a:solidFill>
                  <a:schemeClr val="tx1"/>
                </a:solidFill>
                <a:effectLst/>
              </a:rPr>
              <a:t> the histogram, the </a:t>
            </a:r>
            <a:r>
              <a:rPr kumimoji="0" lang="pl-PL" altLang="pl-PL" sz="1300" b="0" i="0" u="none" strike="noStrike" cap="none" normalizeH="0" baseline="0" dirty="0" err="1">
                <a:ln>
                  <a:noFill/>
                </a:ln>
                <a:solidFill>
                  <a:schemeClr val="tx1"/>
                </a:solidFill>
                <a:effectLst/>
              </a:rPr>
              <a:t>user</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prompted</a:t>
            </a:r>
            <a:r>
              <a:rPr kumimoji="0" lang="pl-PL" altLang="pl-PL" sz="1300" b="0" i="0" u="none" strike="noStrike" cap="none" normalizeH="0" baseline="0" dirty="0">
                <a:ln>
                  <a:noFill/>
                </a:ln>
                <a:solidFill>
                  <a:schemeClr val="tx1"/>
                </a:solidFill>
                <a:effectLst/>
              </a:rPr>
              <a:t> to </a:t>
            </a:r>
            <a:r>
              <a:rPr kumimoji="0" lang="pl-PL" altLang="pl-PL" sz="1300" b="0" i="0" u="none" strike="noStrike" cap="none" normalizeH="0" baseline="0" dirty="0" err="1">
                <a:ln>
                  <a:noFill/>
                </a:ln>
                <a:solidFill>
                  <a:schemeClr val="tx1"/>
                </a:solidFill>
                <a:effectLst/>
              </a:rPr>
              <a:t>press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Enter</a:t>
            </a:r>
            <a:r>
              <a:rPr kumimoji="0" lang="pl-PL" altLang="pl-PL" sz="1300" b="0" i="0" u="none" strike="noStrike" cap="none" normalizeH="0" baseline="0" dirty="0">
                <a:ln>
                  <a:noFill/>
                </a:ln>
                <a:solidFill>
                  <a:schemeClr val="tx1"/>
                </a:solidFill>
                <a:effectLst/>
              </a:rPr>
              <a:t> to </a:t>
            </a:r>
            <a:r>
              <a:rPr kumimoji="0" lang="pl-PL" altLang="pl-PL" sz="1300" b="1" i="0" u="none" strike="noStrike" cap="none" normalizeH="0" baseline="0" dirty="0">
                <a:ln>
                  <a:noFill/>
                </a:ln>
                <a:solidFill>
                  <a:schemeClr val="bg1"/>
                </a:solidFill>
                <a:effectLst/>
              </a:rPr>
              <a:t>return to the menu</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err="1">
                <a:ln>
                  <a:noFill/>
                </a:ln>
                <a:solidFill>
                  <a:schemeClr val="tx1"/>
                </a:solidFill>
                <a:effectLst/>
              </a:rPr>
              <a:t>This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provides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an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easy</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way</a:t>
            </a:r>
            <a:r>
              <a:rPr kumimoji="0" lang="pl-PL" altLang="pl-PL" sz="1300" b="0" i="0" u="none" strike="noStrike" cap="none" normalizeH="0" baseline="0" dirty="0">
                <a:ln>
                  <a:noFill/>
                </a:ln>
                <a:solidFill>
                  <a:schemeClr val="tx1"/>
                </a:solidFill>
                <a:effectLst/>
              </a:rPr>
              <a:t> to </a:t>
            </a:r>
            <a:r>
              <a:rPr kumimoji="0" lang="pl-PL" altLang="pl-PL" sz="1300" b="0" i="0" u="none" strike="noStrike" cap="none" normalizeH="0" baseline="0" dirty="0" err="1">
                <a:ln>
                  <a:noFill/>
                </a:ln>
                <a:solidFill>
                  <a:schemeClr val="tx1"/>
                </a:solidFill>
                <a:effectLst/>
              </a:rPr>
              <a:t>identify</a:t>
            </a:r>
            <a:r>
              <a:rPr kumimoji="0" lang="pl-PL" altLang="pl-PL" sz="1300" b="0" i="0" u="none" strike="noStrike" cap="none" normalizeH="0" baseline="0" dirty="0">
                <a:ln>
                  <a:noFill/>
                </a:ln>
                <a:solidFill>
                  <a:schemeClr val="tx1"/>
                </a:solidFill>
                <a:effectLst/>
              </a:rPr>
              <a:t> and </a:t>
            </a:r>
            <a:r>
              <a:rPr kumimoji="0" lang="pl-PL" altLang="pl-PL" sz="1300" b="0" i="0" u="none" strike="noStrike" cap="none" normalizeH="0" baseline="0" dirty="0" err="1">
                <a:ln>
                  <a:noFill/>
                </a:ln>
                <a:solidFill>
                  <a:schemeClr val="tx1"/>
                </a:solidFill>
                <a:effectLst/>
              </a:rPr>
              <a:t>analyze</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problematic</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titles</a:t>
            </a:r>
            <a:r>
              <a:rPr kumimoji="0" lang="pl-PL" altLang="pl-PL" sz="1300" b="0" i="0" u="none" strike="noStrike" cap="none" normalizeH="0" baseline="0" dirty="0">
                <a:ln>
                  <a:noFill/>
                </a:ln>
                <a:solidFill>
                  <a:schemeClr val="tx1"/>
                </a:solidFill>
                <a:effectLst/>
              </a:rPr>
              <a:t> in the </a:t>
            </a:r>
            <a:r>
              <a:rPr kumimoji="0" lang="pl-PL" altLang="pl-PL" sz="1300" b="0" i="0" u="none" strike="noStrike" cap="none" normalizeH="0" baseline="0" dirty="0" err="1">
                <a:ln>
                  <a:noFill/>
                </a:ln>
                <a:solidFill>
                  <a:schemeClr val="tx1"/>
                </a:solidFill>
                <a:effectLst/>
              </a:rPr>
              <a:t>dataset</a:t>
            </a:r>
            <a:r>
              <a:rPr kumimoji="0" lang="pl-PL" altLang="pl-PL" sz="1300" b="0" i="0" u="none" strike="noStrike" cap="none" normalizeH="0" baseline="0" dirty="0">
                <a:ln>
                  <a:noFill/>
                </a:ln>
                <a:solidFill>
                  <a:schemeClr val="tx1"/>
                </a:solidFill>
                <a:effectLst/>
              </a:rPr>
              <a:t>. </a:t>
            </a:r>
            <a:endParaRPr kumimoji="0" lang="pl-PL" altLang="pl-PL" sz="1300" b="0" i="0" u="none" strike="noStrike" cap="none" normalizeH="0" baseline="0" dirty="0">
              <a:ln>
                <a:noFill/>
              </a:ln>
              <a:solidFill>
                <a:schemeClr val="tx1"/>
              </a:solidFill>
              <a:effectLst/>
              <a:latin typeface="Arial" panose="020B0604020202020204" pitchFamily="34" charset="0"/>
            </a:endParaRPr>
          </a:p>
        </p:txBody>
      </p:sp>
      <p:sp>
        <p:nvSpPr>
          <p:cNvPr id="5" name="pole tekstowe 4">
            <a:extLst>
              <a:ext uri="{FF2B5EF4-FFF2-40B4-BE49-F238E27FC236}">
                <a16:creationId xmlns:a16="http://schemas.microsoft.com/office/drawing/2014/main" id="{0EAC12C8-252F-A0C5-87F5-D1BED2CCCE7A}"/>
              </a:ext>
            </a:extLst>
          </p:cNvPr>
          <p:cNvSpPr txBox="1"/>
          <p:nvPr/>
        </p:nvSpPr>
        <p:spPr>
          <a:xfrm>
            <a:off x="7838661" y="397565"/>
            <a:ext cx="502061" cy="369332"/>
          </a:xfrm>
          <a:prstGeom prst="rect">
            <a:avLst/>
          </a:prstGeom>
          <a:noFill/>
        </p:spPr>
        <p:txBody>
          <a:bodyPr wrap="none" rtlCol="0">
            <a:spAutoFit/>
          </a:bodyPr>
          <a:lstStyle/>
          <a:p>
            <a:r>
              <a:rPr lang="pl-PL" dirty="0">
                <a:hlinkClick r:id="rId2" action="ppaction://hlinksldjump"/>
              </a:rPr>
              <a:t>🏠</a:t>
            </a:r>
            <a:endParaRPr lang="pl-PL" dirty="0"/>
          </a:p>
        </p:txBody>
      </p:sp>
      <p:sp>
        <p:nvSpPr>
          <p:cNvPr id="6" name="pole tekstowe 5">
            <a:extLst>
              <a:ext uri="{FF2B5EF4-FFF2-40B4-BE49-F238E27FC236}">
                <a16:creationId xmlns:a16="http://schemas.microsoft.com/office/drawing/2014/main" id="{C21A7C5D-855A-C325-16BD-75A639D0AD82}"/>
              </a:ext>
            </a:extLst>
          </p:cNvPr>
          <p:cNvSpPr txBox="1"/>
          <p:nvPr/>
        </p:nvSpPr>
        <p:spPr>
          <a:xfrm>
            <a:off x="7991061" y="549965"/>
            <a:ext cx="502061" cy="369332"/>
          </a:xfrm>
          <a:prstGeom prst="rect">
            <a:avLst/>
          </a:prstGeom>
          <a:noFill/>
        </p:spPr>
        <p:txBody>
          <a:bodyPr wrap="none" rtlCol="0">
            <a:spAutoFit/>
          </a:bodyPr>
          <a:lstStyle/>
          <a:p>
            <a:r>
              <a:rPr lang="pl-PL" dirty="0">
                <a:hlinkClick r:id="rId2" action="ppaction://hlinksldjump"/>
              </a:rPr>
              <a:t>🏠</a:t>
            </a:r>
            <a:endParaRPr lang="pl-PL" dirty="0"/>
          </a:p>
        </p:txBody>
      </p:sp>
    </p:spTree>
    <p:extLst>
      <p:ext uri="{BB962C8B-B14F-4D97-AF65-F5344CB8AC3E}">
        <p14:creationId xmlns:p14="http://schemas.microsoft.com/office/powerpoint/2010/main" val="3967794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F99F3C5-A472-BBD5-A67C-B5A48DD3574F}"/>
              </a:ext>
            </a:extLst>
          </p:cNvPr>
          <p:cNvSpPr>
            <a:spLocks noGrp="1"/>
          </p:cNvSpPr>
          <p:nvPr>
            <p:ph type="title"/>
          </p:nvPr>
        </p:nvSpPr>
        <p:spPr/>
        <p:txBody>
          <a:bodyPr>
            <a:normAutofit fontScale="90000"/>
          </a:bodyPr>
          <a:lstStyle/>
          <a:p>
            <a:endParaRPr lang="pl-PL"/>
          </a:p>
        </p:txBody>
      </p:sp>
      <p:sp>
        <p:nvSpPr>
          <p:cNvPr id="3" name="Symbol zastępczy tekstu 2">
            <a:extLst>
              <a:ext uri="{FF2B5EF4-FFF2-40B4-BE49-F238E27FC236}">
                <a16:creationId xmlns:a16="http://schemas.microsoft.com/office/drawing/2014/main" id="{2293E75B-F7FE-B502-EB26-85DC0EAB225B}"/>
              </a:ext>
            </a:extLst>
          </p:cNvPr>
          <p:cNvSpPr>
            <a:spLocks noGrp="1"/>
          </p:cNvSpPr>
          <p:nvPr>
            <p:ph type="body" idx="1"/>
          </p:nvPr>
        </p:nvSpPr>
        <p:spPr/>
        <p:txBody>
          <a:bodyPr/>
          <a:lstStyle/>
          <a:p>
            <a:endParaRPr lang="pl-PL"/>
          </a:p>
        </p:txBody>
      </p:sp>
      <p:pic>
        <p:nvPicPr>
          <p:cNvPr id="5" name="Obraz 4">
            <a:extLst>
              <a:ext uri="{FF2B5EF4-FFF2-40B4-BE49-F238E27FC236}">
                <a16:creationId xmlns:a16="http://schemas.microsoft.com/office/drawing/2014/main" id="{B2A69071-3048-8FA7-9BA7-69C42D694B6A}"/>
              </a:ext>
            </a:extLst>
          </p:cNvPr>
          <p:cNvPicPr>
            <a:picLocks noChangeAspect="1"/>
          </p:cNvPicPr>
          <p:nvPr/>
        </p:nvPicPr>
        <p:blipFill>
          <a:blip r:embed="rId2"/>
          <a:stretch>
            <a:fillRect/>
          </a:stretch>
        </p:blipFill>
        <p:spPr>
          <a:xfrm>
            <a:off x="2829804" y="788780"/>
            <a:ext cx="3484391" cy="3565940"/>
          </a:xfrm>
          <a:prstGeom prst="rect">
            <a:avLst/>
          </a:prstGeom>
        </p:spPr>
      </p:pic>
      <p:sp>
        <p:nvSpPr>
          <p:cNvPr id="6" name="pole tekstowe 5">
            <a:extLst>
              <a:ext uri="{FF2B5EF4-FFF2-40B4-BE49-F238E27FC236}">
                <a16:creationId xmlns:a16="http://schemas.microsoft.com/office/drawing/2014/main" id="{78C693F7-4F23-7CB0-4E1F-CAA0EF02DE98}"/>
              </a:ext>
            </a:extLst>
          </p:cNvPr>
          <p:cNvSpPr txBox="1"/>
          <p:nvPr/>
        </p:nvSpPr>
        <p:spPr>
          <a:xfrm>
            <a:off x="7838661" y="397565"/>
            <a:ext cx="502061" cy="369332"/>
          </a:xfrm>
          <a:prstGeom prst="rect">
            <a:avLst/>
          </a:prstGeom>
          <a:noFill/>
        </p:spPr>
        <p:txBody>
          <a:bodyPr wrap="none" rtlCol="0">
            <a:spAutoFit/>
          </a:bodyPr>
          <a:lstStyle/>
          <a:p>
            <a:r>
              <a:rPr lang="pl-PL" dirty="0">
                <a:hlinkClick r:id="rId3" action="ppaction://hlinksldjump"/>
              </a:rPr>
              <a:t>🏠</a:t>
            </a:r>
            <a:endParaRPr lang="pl-PL" dirty="0"/>
          </a:p>
        </p:txBody>
      </p:sp>
    </p:spTree>
    <p:extLst>
      <p:ext uri="{BB962C8B-B14F-4D97-AF65-F5344CB8AC3E}">
        <p14:creationId xmlns:p14="http://schemas.microsoft.com/office/powerpoint/2010/main" val="1528835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726633-3400-5B4D-E4AA-D809BF18E975}"/>
              </a:ext>
            </a:extLst>
          </p:cNvPr>
          <p:cNvSpPr>
            <a:spLocks noGrp="1"/>
          </p:cNvSpPr>
          <p:nvPr>
            <p:ph type="title"/>
          </p:nvPr>
        </p:nvSpPr>
        <p:spPr/>
        <p:txBody>
          <a:bodyPr>
            <a:normAutofit fontScale="90000"/>
          </a:bodyPr>
          <a:lstStyle/>
          <a:p>
            <a:endParaRPr lang="pl-PL"/>
          </a:p>
        </p:txBody>
      </p:sp>
      <p:sp>
        <p:nvSpPr>
          <p:cNvPr id="3" name="Symbol zastępczy tekstu 2">
            <a:extLst>
              <a:ext uri="{FF2B5EF4-FFF2-40B4-BE49-F238E27FC236}">
                <a16:creationId xmlns:a16="http://schemas.microsoft.com/office/drawing/2014/main" id="{E9472429-7652-223B-F8AD-E6FFC92865EA}"/>
              </a:ext>
            </a:extLst>
          </p:cNvPr>
          <p:cNvSpPr>
            <a:spLocks noGrp="1"/>
          </p:cNvSpPr>
          <p:nvPr>
            <p:ph type="body" idx="1"/>
          </p:nvPr>
        </p:nvSpPr>
        <p:spPr/>
        <p:txBody>
          <a:bodyPr/>
          <a:lstStyle/>
          <a:p>
            <a:endParaRPr lang="pl-PL"/>
          </a:p>
        </p:txBody>
      </p:sp>
      <p:pic>
        <p:nvPicPr>
          <p:cNvPr id="5" name="Obraz 4">
            <a:extLst>
              <a:ext uri="{FF2B5EF4-FFF2-40B4-BE49-F238E27FC236}">
                <a16:creationId xmlns:a16="http://schemas.microsoft.com/office/drawing/2014/main" id="{05E017C4-D3A2-C2FC-5FF8-55FE063E050E}"/>
              </a:ext>
            </a:extLst>
          </p:cNvPr>
          <p:cNvPicPr>
            <a:picLocks noChangeAspect="1"/>
          </p:cNvPicPr>
          <p:nvPr/>
        </p:nvPicPr>
        <p:blipFill>
          <a:blip r:embed="rId2"/>
          <a:stretch>
            <a:fillRect/>
          </a:stretch>
        </p:blipFill>
        <p:spPr>
          <a:xfrm>
            <a:off x="2234817" y="594194"/>
            <a:ext cx="4674365" cy="3974681"/>
          </a:xfrm>
          <a:prstGeom prst="rect">
            <a:avLst/>
          </a:prstGeom>
          <a:ln>
            <a:noFill/>
          </a:ln>
          <a:effectLst>
            <a:softEdge rad="112500"/>
          </a:effectLst>
        </p:spPr>
      </p:pic>
      <p:sp>
        <p:nvSpPr>
          <p:cNvPr id="6" name="pole tekstowe 5">
            <a:extLst>
              <a:ext uri="{FF2B5EF4-FFF2-40B4-BE49-F238E27FC236}">
                <a16:creationId xmlns:a16="http://schemas.microsoft.com/office/drawing/2014/main" id="{A7667D51-ED52-2D76-F344-0CE98204ABAE}"/>
              </a:ext>
            </a:extLst>
          </p:cNvPr>
          <p:cNvSpPr txBox="1"/>
          <p:nvPr/>
        </p:nvSpPr>
        <p:spPr>
          <a:xfrm>
            <a:off x="7838661" y="397565"/>
            <a:ext cx="502061" cy="369332"/>
          </a:xfrm>
          <a:prstGeom prst="rect">
            <a:avLst/>
          </a:prstGeom>
          <a:noFill/>
        </p:spPr>
        <p:txBody>
          <a:bodyPr wrap="none" rtlCol="0">
            <a:spAutoFit/>
          </a:bodyPr>
          <a:lstStyle/>
          <a:p>
            <a:r>
              <a:rPr lang="pl-PL" dirty="0">
                <a:hlinkClick r:id="rId3" action="ppaction://hlinksldjump"/>
              </a:rPr>
              <a:t>🏠</a:t>
            </a:r>
            <a:endParaRPr lang="pl-PL" dirty="0"/>
          </a:p>
        </p:txBody>
      </p:sp>
    </p:spTree>
    <p:extLst>
      <p:ext uri="{BB962C8B-B14F-4D97-AF65-F5344CB8AC3E}">
        <p14:creationId xmlns:p14="http://schemas.microsoft.com/office/powerpoint/2010/main" val="960556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72013D8-71C4-8AEA-676E-D0A0947270D3}"/>
              </a:ext>
            </a:extLst>
          </p:cNvPr>
          <p:cNvSpPr>
            <a:spLocks noGrp="1"/>
          </p:cNvSpPr>
          <p:nvPr>
            <p:ph type="title"/>
          </p:nvPr>
        </p:nvSpPr>
        <p:spPr/>
        <p:txBody>
          <a:bodyPr>
            <a:normAutofit fontScale="90000"/>
          </a:bodyPr>
          <a:lstStyle/>
          <a:p>
            <a:pPr algn="ctr"/>
            <a:r>
              <a:rPr lang="pl-PL" dirty="0"/>
              <a:t>URL </a:t>
            </a:r>
            <a:r>
              <a:rPr lang="pl-PL" dirty="0" err="1"/>
              <a:t>Length</a:t>
            </a:r>
            <a:r>
              <a:rPr lang="pl-PL" dirty="0"/>
              <a:t> Analysis</a:t>
            </a:r>
          </a:p>
        </p:txBody>
      </p:sp>
      <p:sp>
        <p:nvSpPr>
          <p:cNvPr id="4" name="Rectangle 1">
            <a:extLst>
              <a:ext uri="{FF2B5EF4-FFF2-40B4-BE49-F238E27FC236}">
                <a16:creationId xmlns:a16="http://schemas.microsoft.com/office/drawing/2014/main" id="{CC6B53FF-3519-8E55-FFE3-E707052B172B}"/>
              </a:ext>
            </a:extLst>
          </p:cNvPr>
          <p:cNvSpPr>
            <a:spLocks noGrp="1" noChangeArrowheads="1"/>
          </p:cNvSpPr>
          <p:nvPr>
            <p:ph type="body" idx="1"/>
          </p:nvPr>
        </p:nvSpPr>
        <p:spPr bwMode="auto">
          <a:xfrm>
            <a:off x="311700" y="1314103"/>
            <a:ext cx="8148384"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latin typeface="Arial" panose="020B0604020202020204" pitchFamily="34" charset="0"/>
              </a:rPr>
              <a:t>The </a:t>
            </a:r>
            <a:r>
              <a:rPr kumimoji="0" lang="pl-PL" altLang="pl-PL" sz="1300" b="0" i="0" u="none" strike="noStrike" cap="none" normalizeH="0" baseline="0" dirty="0" err="1">
                <a:ln>
                  <a:noFill/>
                </a:ln>
                <a:solidFill>
                  <a:schemeClr val="tx1"/>
                </a:solidFill>
                <a:effectLst/>
                <a:latin typeface="Arial Unicode MS"/>
              </a:rPr>
              <a:t>url_length_analysis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analyzes</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lengths</a:t>
            </a:r>
            <a:r>
              <a:rPr kumimoji="0" lang="pl-PL" altLang="pl-PL" sz="1300" b="0" i="0" u="none" strike="noStrike" cap="none" normalizeH="0" baseline="0" dirty="0">
                <a:ln>
                  <a:noFill/>
                </a:ln>
                <a:solidFill>
                  <a:schemeClr val="tx1"/>
                </a:solidFill>
                <a:effectLst/>
              </a:rPr>
              <a:t> of </a:t>
            </a:r>
            <a:r>
              <a:rPr kumimoji="0" lang="pl-PL" altLang="pl-PL" sz="1300" b="0" i="0" u="none" strike="noStrike" cap="none" normalizeH="0" baseline="0" dirty="0" err="1">
                <a:ln>
                  <a:noFill/>
                </a:ln>
                <a:solidFill>
                  <a:schemeClr val="tx1"/>
                </a:solidFill>
                <a:effectLst/>
              </a:rPr>
              <a:t>URLs</a:t>
            </a:r>
            <a:r>
              <a:rPr kumimoji="0" lang="pl-PL" altLang="pl-PL" sz="1300" b="0" i="0" u="none" strike="noStrike" cap="none" normalizeH="0" baseline="0" dirty="0">
                <a:ln>
                  <a:noFill/>
                </a:ln>
                <a:solidFill>
                  <a:schemeClr val="tx1"/>
                </a:solidFill>
                <a:effectLst/>
              </a:rPr>
              <a:t> in a </a:t>
            </a:r>
            <a:r>
              <a:rPr kumimoji="0" lang="pl-PL" altLang="pl-PL" sz="1300" b="0" i="0" u="none" strike="noStrike" cap="none" normalizeH="0" baseline="0" dirty="0" err="1">
                <a:ln>
                  <a:noFill/>
                </a:ln>
                <a:solidFill>
                  <a:schemeClr val="tx1"/>
                </a:solidFill>
                <a:effectLst/>
              </a:rPr>
              <a:t>DataFrame</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It </a:t>
            </a:r>
            <a:r>
              <a:rPr kumimoji="0" lang="pl-PL" altLang="pl-PL" sz="1300" b="0" i="0" u="none" strike="noStrike" cap="none" normalizeH="0" baseline="0" dirty="0" err="1">
                <a:ln>
                  <a:noFill/>
                </a:ln>
                <a:solidFill>
                  <a:schemeClr val="tx1"/>
                </a:solidFill>
                <a:effectLst/>
              </a:rPr>
              <a:t>first</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prompts</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user</a:t>
            </a:r>
            <a:r>
              <a:rPr kumimoji="0" lang="pl-PL" altLang="pl-PL" sz="1300" b="0" i="0" u="none" strike="noStrike" cap="none" normalizeH="0" baseline="0" dirty="0">
                <a:ln>
                  <a:noFill/>
                </a:ln>
                <a:solidFill>
                  <a:schemeClr val="tx1"/>
                </a:solidFill>
                <a:effectLst/>
              </a:rPr>
              <a:t> to </a:t>
            </a:r>
            <a:r>
              <a:rPr kumimoji="0" lang="pl-PL" altLang="pl-PL" sz="1300" b="0" i="0" u="none" strike="noStrike" cap="none" normalizeH="0" baseline="0" dirty="0" err="1">
                <a:ln>
                  <a:noFill/>
                </a:ln>
                <a:solidFill>
                  <a:schemeClr val="tx1"/>
                </a:solidFill>
                <a:effectLst/>
              </a:rPr>
              <a:t>input</a:t>
            </a:r>
            <a:r>
              <a:rPr kumimoji="0" lang="pl-PL" altLang="pl-PL" sz="1300" b="0" i="0" u="none" strike="noStrike" cap="none" normalizeH="0" baseline="0" dirty="0">
                <a:ln>
                  <a:noFill/>
                </a:ln>
                <a:solidFill>
                  <a:schemeClr val="tx1"/>
                </a:solidFill>
                <a:effectLst/>
              </a:rPr>
              <a:t> </a:t>
            </a:r>
            <a:r>
              <a:rPr kumimoji="0" lang="pl-PL" altLang="pl-PL" sz="1300" b="1" i="0" u="none" strike="noStrike" cap="none" normalizeH="0" baseline="0" dirty="0">
                <a:ln>
                  <a:noFill/>
                </a:ln>
                <a:solidFill>
                  <a:schemeClr val="bg1"/>
                </a:solidFill>
                <a:effectLst/>
              </a:rPr>
              <a:t>the minimum and maximum URL </a:t>
            </a:r>
            <a:r>
              <a:rPr kumimoji="0" lang="pl-PL" altLang="pl-PL" sz="1300" b="1" i="0" u="none" strike="noStrike" cap="none" normalizeH="0" baseline="0" dirty="0" err="1">
                <a:ln>
                  <a:noFill/>
                </a:ln>
                <a:solidFill>
                  <a:schemeClr val="bg1"/>
                </a:solidFill>
                <a:effectLst/>
              </a:rPr>
              <a:t>lengths</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err="1">
                <a:ln>
                  <a:noFill/>
                </a:ln>
                <a:solidFill>
                  <a:schemeClr val="tx1"/>
                </a:solidFill>
                <a:effectLst/>
              </a:rPr>
              <a:t>providing</a:t>
            </a:r>
            <a:r>
              <a:rPr kumimoji="0" lang="pl-PL" altLang="pl-PL" sz="1300" b="0" i="0" u="none" strike="noStrike" cap="none" normalizeH="0" baseline="0" dirty="0">
                <a:ln>
                  <a:noFill/>
                </a:ln>
                <a:solidFill>
                  <a:schemeClr val="tx1"/>
                </a:solidFill>
                <a:effectLst/>
              </a:rPr>
              <a:t> error </a:t>
            </a:r>
            <a:r>
              <a:rPr kumimoji="0" lang="pl-PL" altLang="pl-PL" sz="1300" b="0" i="0" u="none" strike="noStrike" cap="none" normalizeH="0" baseline="0" dirty="0" err="1">
                <a:ln>
                  <a:noFill/>
                </a:ln>
                <a:solidFill>
                  <a:schemeClr val="tx1"/>
                </a:solidFill>
                <a:effectLst/>
              </a:rPr>
              <a:t>handling</a:t>
            </a:r>
            <a:r>
              <a:rPr kumimoji="0" lang="pl-PL" altLang="pl-PL" sz="1300" b="0" i="0" u="none" strike="noStrike" cap="none" normalizeH="0" baseline="0" dirty="0">
                <a:ln>
                  <a:noFill/>
                </a:ln>
                <a:solidFill>
                  <a:schemeClr val="tx1"/>
                </a:solidFill>
                <a:effectLst/>
              </a:rPr>
              <a:t> for </a:t>
            </a:r>
            <a:r>
              <a:rPr kumimoji="0" lang="pl-PL" altLang="pl-PL" sz="1300" b="0" i="0" u="none" strike="noStrike" cap="none" normalizeH="0" baseline="0" dirty="0" err="1">
                <a:ln>
                  <a:noFill/>
                </a:ln>
                <a:solidFill>
                  <a:schemeClr val="tx1"/>
                </a:solidFill>
                <a:effectLst/>
              </a:rPr>
              <a:t>invalid</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input</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The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then</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calculates</a:t>
            </a:r>
            <a:r>
              <a:rPr kumimoji="0" lang="pl-PL" altLang="pl-PL" sz="1300" b="1" i="0" u="none" strike="noStrike" cap="none" normalizeH="0" baseline="0" dirty="0">
                <a:ln>
                  <a:noFill/>
                </a:ln>
                <a:solidFill>
                  <a:schemeClr val="bg1"/>
                </a:solidFill>
                <a:effectLst/>
              </a:rPr>
              <a:t> the </a:t>
            </a:r>
            <a:r>
              <a:rPr kumimoji="0" lang="pl-PL" altLang="pl-PL" sz="1300" b="1" i="0" u="none" strike="noStrike" cap="none" normalizeH="0" baseline="0" dirty="0" err="1">
                <a:ln>
                  <a:noFill/>
                </a:ln>
                <a:solidFill>
                  <a:schemeClr val="bg1"/>
                </a:solidFill>
                <a:effectLst/>
              </a:rPr>
              <a:t>length</a:t>
            </a:r>
            <a:r>
              <a:rPr kumimoji="0" lang="pl-PL" altLang="pl-PL" sz="1300" b="1" i="0" u="none" strike="noStrike" cap="none" normalizeH="0" baseline="0" dirty="0">
                <a:ln>
                  <a:noFill/>
                </a:ln>
                <a:solidFill>
                  <a:schemeClr val="bg1"/>
                </a:solidFill>
                <a:effectLst/>
              </a:rPr>
              <a:t> of </a:t>
            </a:r>
            <a:r>
              <a:rPr kumimoji="0" lang="pl-PL" altLang="pl-PL" sz="1300" b="1" i="0" u="none" strike="noStrike" cap="none" normalizeH="0" baseline="0" dirty="0" err="1">
                <a:ln>
                  <a:noFill/>
                </a:ln>
                <a:solidFill>
                  <a:schemeClr val="bg1"/>
                </a:solidFill>
                <a:effectLst/>
              </a:rPr>
              <a:t>each</a:t>
            </a:r>
            <a:r>
              <a:rPr kumimoji="0" lang="pl-PL" altLang="pl-PL" sz="1300" b="1" i="0" u="none" strike="noStrike" cap="none" normalizeH="0" baseline="0" dirty="0">
                <a:ln>
                  <a:noFill/>
                </a:ln>
                <a:solidFill>
                  <a:schemeClr val="bg1"/>
                </a:solidFill>
                <a:effectLst/>
              </a:rPr>
              <a:t> URL </a:t>
            </a:r>
            <a:r>
              <a:rPr kumimoji="0" lang="pl-PL" altLang="pl-PL" sz="1300" b="0" i="0" u="none" strike="noStrike" cap="none" normalizeH="0" baseline="0" dirty="0">
                <a:ln>
                  <a:noFill/>
                </a:ln>
                <a:solidFill>
                  <a:schemeClr val="tx1"/>
                </a:solidFill>
                <a:effectLst/>
              </a:rPr>
              <a:t>by </a:t>
            </a:r>
            <a:r>
              <a:rPr kumimoji="0" lang="pl-PL" altLang="pl-PL" sz="1300" b="0" i="0" u="none" strike="noStrike" cap="none" normalizeH="0" baseline="0" dirty="0" err="1">
                <a:ln>
                  <a:noFill/>
                </a:ln>
                <a:solidFill>
                  <a:schemeClr val="tx1"/>
                </a:solidFill>
                <a:effectLst/>
              </a:rPr>
              <a:t>adding</a:t>
            </a:r>
            <a:r>
              <a:rPr kumimoji="0" lang="pl-PL" altLang="pl-PL" sz="1300" b="0" i="0" u="none" strike="noStrike" cap="none" normalizeH="0" baseline="0" dirty="0">
                <a:ln>
                  <a:noFill/>
                </a:ln>
                <a:solidFill>
                  <a:schemeClr val="tx1"/>
                </a:solidFill>
                <a:effectLst/>
              </a:rPr>
              <a:t> a </a:t>
            </a:r>
            <a:r>
              <a:rPr kumimoji="0" lang="pl-PL" altLang="pl-PL" sz="1300" b="0" i="0" u="none" strike="noStrike" cap="none" normalizeH="0" baseline="0" dirty="0" err="1">
                <a:ln>
                  <a:noFill/>
                </a:ln>
                <a:solidFill>
                  <a:schemeClr val="tx1"/>
                </a:solidFill>
                <a:effectLst/>
              </a:rPr>
              <a:t>new</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column</a:t>
            </a:r>
            <a:r>
              <a:rPr kumimoji="0" lang="pl-PL" altLang="pl-PL" sz="1300" b="0" i="0" u="none" strike="noStrike" cap="none" normalizeH="0" baseline="0" dirty="0">
                <a:ln>
                  <a:noFill/>
                </a:ln>
                <a:solidFill>
                  <a:schemeClr val="tx1"/>
                </a:solidFill>
                <a:effectLst/>
              </a:rPr>
              <a:t> to the </a:t>
            </a:r>
            <a:r>
              <a:rPr kumimoji="0" lang="pl-PL" altLang="pl-PL" sz="1300" b="0" i="0" u="none" strike="noStrike" cap="none" normalizeH="0" baseline="0" dirty="0" err="1">
                <a:ln>
                  <a:noFill/>
                </a:ln>
                <a:solidFill>
                  <a:schemeClr val="tx1"/>
                </a:solidFill>
                <a:effectLst/>
              </a:rPr>
              <a:t>DataFrame</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It </a:t>
            </a:r>
            <a:r>
              <a:rPr kumimoji="0" lang="pl-PL" altLang="pl-PL" sz="1300" b="0" i="0" u="none" strike="noStrike" cap="none" normalizeH="0" baseline="0" dirty="0" err="1">
                <a:ln>
                  <a:noFill/>
                </a:ln>
                <a:solidFill>
                  <a:schemeClr val="tx1"/>
                </a:solidFill>
                <a:effectLst/>
              </a:rPr>
              <a:t>filters</a:t>
            </a:r>
            <a:r>
              <a:rPr kumimoji="0" lang="pl-PL" altLang="pl-PL" sz="1300" b="0" i="0" u="none" strike="noStrike" cap="none" normalizeH="0" baseline="0" dirty="0">
                <a:ln>
                  <a:noFill/>
                </a:ln>
                <a:solidFill>
                  <a:schemeClr val="tx1"/>
                </a:solidFill>
                <a:effectLst/>
              </a:rPr>
              <a:t> the data to </a:t>
            </a:r>
            <a:r>
              <a:rPr kumimoji="0" lang="pl-PL" altLang="pl-PL" sz="1300" b="0" i="0" u="none" strike="noStrike" cap="none" normalizeH="0" baseline="0" dirty="0" err="1">
                <a:ln>
                  <a:noFill/>
                </a:ln>
                <a:solidFill>
                  <a:schemeClr val="tx1"/>
                </a:solidFill>
                <a:effectLst/>
              </a:rPr>
              <a:t>include</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only</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those</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URLs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whose</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lengths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fall</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within</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specified</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range</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1" i="0" u="none" strike="noStrike" cap="none" normalizeH="0" baseline="0" dirty="0">
                <a:ln>
                  <a:noFill/>
                </a:ln>
                <a:solidFill>
                  <a:schemeClr val="bg1"/>
                </a:solidFill>
                <a:effectLst/>
              </a:rPr>
              <a:t>The </a:t>
            </a:r>
            <a:r>
              <a:rPr kumimoji="0" lang="pl-PL" altLang="pl-PL" sz="1300" b="1" i="0" u="none" strike="noStrike" cap="none" normalizeH="0" baseline="0" dirty="0" err="1">
                <a:ln>
                  <a:noFill/>
                </a:ln>
                <a:solidFill>
                  <a:schemeClr val="bg1"/>
                </a:solidFill>
                <a:effectLst/>
              </a:rPr>
              <a:t>function</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displays</a:t>
            </a:r>
            <a:r>
              <a:rPr kumimoji="0" lang="pl-PL" altLang="pl-PL" sz="1300" b="1" i="0" u="none" strike="noStrike" cap="none" normalizeH="0" baseline="0" dirty="0">
                <a:ln>
                  <a:noFill/>
                </a:ln>
                <a:solidFill>
                  <a:schemeClr val="bg1"/>
                </a:solidFill>
                <a:effectLst/>
              </a:rPr>
              <a:t> the </a:t>
            </a:r>
            <a:r>
              <a:rPr kumimoji="0" lang="pl-PL" altLang="pl-PL" sz="1300" b="1" i="0" u="none" strike="noStrike" cap="none" normalizeH="0" baseline="0" dirty="0" err="1">
                <a:ln>
                  <a:noFill/>
                </a:ln>
                <a:solidFill>
                  <a:schemeClr val="bg1"/>
                </a:solidFill>
                <a:effectLst/>
              </a:rPr>
              <a:t>filtered</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URLs</a:t>
            </a:r>
            <a:r>
              <a:rPr kumimoji="0" lang="pl-PL" altLang="pl-PL" sz="1300" b="1" i="0" u="none" strike="noStrike" cap="none" normalizeH="0" baseline="0" dirty="0">
                <a:ln>
                  <a:noFill/>
                </a:ln>
                <a:solidFill>
                  <a:schemeClr val="bg1"/>
                </a:solidFill>
                <a:effectLst/>
              </a:rPr>
              <a:t> </a:t>
            </a:r>
            <a:r>
              <a:rPr kumimoji="0" lang="pl-PL" altLang="pl-PL" sz="1300" b="0" i="0" u="none" strike="noStrike" cap="none" normalizeH="0" baseline="0" dirty="0" err="1">
                <a:ln>
                  <a:noFill/>
                </a:ln>
                <a:solidFill>
                  <a:schemeClr val="tx1"/>
                </a:solidFill>
                <a:effectLst/>
              </a:rPr>
              <a:t>along</a:t>
            </a:r>
            <a:r>
              <a:rPr kumimoji="0" lang="pl-PL" altLang="pl-PL" sz="1300" b="0" i="0" u="none" strike="noStrike" cap="none" normalizeH="0" baseline="0" dirty="0">
                <a:ln>
                  <a:noFill/>
                </a:ln>
                <a:solidFill>
                  <a:schemeClr val="tx1"/>
                </a:solidFill>
                <a:effectLst/>
              </a:rPr>
              <a:t> with </a:t>
            </a:r>
            <a:r>
              <a:rPr kumimoji="0" lang="pl-PL" altLang="pl-PL" sz="1300" b="0" i="0" u="none" strike="noStrike" cap="none" normalizeH="0" baseline="0" dirty="0" err="1">
                <a:ln>
                  <a:noFill/>
                </a:ln>
                <a:solidFill>
                  <a:schemeClr val="tx1"/>
                </a:solidFill>
                <a:effectLst/>
              </a:rPr>
              <a:t>their</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lengths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using</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latin typeface="Arial Unicode MS"/>
              </a:rPr>
              <a:t>highlight_rows_local</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It </a:t>
            </a:r>
            <a:r>
              <a:rPr kumimoji="0" lang="pl-PL" altLang="pl-PL" sz="1300" b="0" i="0" u="none" strike="noStrike" cap="none" normalizeH="0" baseline="0" dirty="0" err="1">
                <a:ln>
                  <a:noFill/>
                </a:ln>
                <a:solidFill>
                  <a:schemeClr val="tx1"/>
                </a:solidFill>
                <a:effectLst/>
              </a:rPr>
              <a:t>creates</a:t>
            </a:r>
            <a:r>
              <a:rPr kumimoji="0" lang="pl-PL" altLang="pl-PL" sz="1300" b="0" i="0" u="none" strike="noStrike" cap="none" normalizeH="0" baseline="0" dirty="0">
                <a:ln>
                  <a:noFill/>
                </a:ln>
                <a:solidFill>
                  <a:schemeClr val="tx1"/>
                </a:solidFill>
                <a:effectLst/>
              </a:rPr>
              <a:t> </a:t>
            </a:r>
            <a:r>
              <a:rPr kumimoji="0" lang="pl-PL" altLang="pl-PL" sz="1300" b="1" i="0" u="none" strike="noStrike" cap="none" normalizeH="0" baseline="0" dirty="0">
                <a:ln>
                  <a:noFill/>
                </a:ln>
                <a:solidFill>
                  <a:schemeClr val="bg1"/>
                </a:solidFill>
                <a:effectLst/>
              </a:rPr>
              <a:t>a histogram </a:t>
            </a:r>
            <a:r>
              <a:rPr kumimoji="0" lang="pl-PL" altLang="pl-PL" sz="1300" b="0" i="0" u="none" strike="noStrike" cap="none" normalizeH="0" baseline="0" dirty="0">
                <a:ln>
                  <a:noFill/>
                </a:ln>
                <a:solidFill>
                  <a:schemeClr val="tx1"/>
                </a:solidFill>
                <a:effectLst/>
              </a:rPr>
              <a:t>of URL </a:t>
            </a:r>
            <a:r>
              <a:rPr kumimoji="0" lang="pl-PL" altLang="pl-PL" sz="1300" b="0" i="0" u="none" strike="noStrike" cap="none" normalizeH="0" baseline="0" dirty="0" err="1">
                <a:ln>
                  <a:noFill/>
                </a:ln>
                <a:solidFill>
                  <a:schemeClr val="tx1"/>
                </a:solidFill>
                <a:effectLst/>
              </a:rPr>
              <a:t>lengths</a:t>
            </a:r>
            <a:r>
              <a:rPr kumimoji="0" lang="pl-PL" altLang="pl-PL" sz="1300" b="0" i="0" u="none" strike="noStrike" cap="none" normalizeH="0" baseline="0" dirty="0">
                <a:ln>
                  <a:noFill/>
                </a:ln>
                <a:solidFill>
                  <a:schemeClr val="tx1"/>
                </a:solidFill>
                <a:effectLst/>
              </a:rPr>
              <a:t>, with the x-</a:t>
            </a:r>
            <a:r>
              <a:rPr kumimoji="0" lang="pl-PL" altLang="pl-PL" sz="1300" b="0" i="0" u="none" strike="noStrike" cap="none" normalizeH="0" baseline="0" dirty="0" err="1">
                <a:ln>
                  <a:noFill/>
                </a:ln>
                <a:solidFill>
                  <a:schemeClr val="tx1"/>
                </a:solidFill>
                <a:effectLst/>
              </a:rPr>
              <a:t>axis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representing</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lengths</a:t>
            </a:r>
            <a:r>
              <a:rPr kumimoji="0" lang="pl-PL" altLang="pl-PL" sz="1300" b="0" i="0" u="none" strike="noStrike" cap="none" normalizeH="0" baseline="0" dirty="0">
                <a:ln>
                  <a:noFill/>
                </a:ln>
                <a:solidFill>
                  <a:schemeClr val="tx1"/>
                </a:solidFill>
                <a:effectLst/>
              </a:rPr>
              <a:t>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the y-</a:t>
            </a:r>
            <a:r>
              <a:rPr kumimoji="0" lang="pl-PL" altLang="pl-PL" sz="1300" b="0" i="0" u="none" strike="noStrike" cap="none" normalizeH="0" baseline="0" dirty="0" err="1">
                <a:ln>
                  <a:noFill/>
                </a:ln>
                <a:solidFill>
                  <a:schemeClr val="tx1"/>
                </a:solidFill>
                <a:effectLst/>
              </a:rPr>
              <a:t>axis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showing</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number</a:t>
            </a:r>
            <a:r>
              <a:rPr kumimoji="0" lang="pl-PL" altLang="pl-PL" sz="1300" b="0" i="0" u="none" strike="noStrike" cap="none" normalizeH="0" baseline="0" dirty="0">
                <a:ln>
                  <a:noFill/>
                </a:ln>
                <a:solidFill>
                  <a:schemeClr val="tx1"/>
                </a:solidFill>
                <a:effectLst/>
              </a:rPr>
              <a:t> of </a:t>
            </a:r>
            <a:r>
              <a:rPr kumimoji="0" lang="pl-PL" altLang="pl-PL" sz="1300" b="0" i="0" u="none" strike="noStrike" cap="none" normalizeH="0" baseline="0" dirty="0" err="1">
                <a:ln>
                  <a:noFill/>
                </a:ln>
                <a:solidFill>
                  <a:schemeClr val="tx1"/>
                </a:solidFill>
                <a:effectLst/>
              </a:rPr>
              <a:t>URLs</a:t>
            </a:r>
            <a:r>
              <a:rPr kumimoji="0" lang="pl-PL" altLang="pl-PL" sz="1300" b="0" i="0" u="none" strike="noStrike" cap="none" normalizeH="0" baseline="0" dirty="0">
                <a:ln>
                  <a:noFill/>
                </a:ln>
                <a:solidFill>
                  <a:schemeClr val="tx1"/>
                </a:solidFill>
                <a:effectLst/>
              </a:rPr>
              <a:t>. The x-</a:t>
            </a:r>
            <a:r>
              <a:rPr kumimoji="0" lang="pl-PL" altLang="pl-PL" sz="1300" b="0" i="0" u="none" strike="noStrike" cap="none" normalizeH="0" baseline="0" dirty="0" err="1">
                <a:ln>
                  <a:noFill/>
                </a:ln>
                <a:solidFill>
                  <a:schemeClr val="tx1"/>
                </a:solidFill>
                <a:effectLst/>
              </a:rPr>
              <a:t>axis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ticks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are</a:t>
            </a:r>
            <a:r>
              <a:rPr kumimoji="0" lang="pl-PL" altLang="pl-PL" sz="1300" b="0" i="0" u="none" strike="noStrike" cap="none" normalizeH="0" baseline="0" dirty="0">
                <a:ln>
                  <a:noFill/>
                </a:ln>
                <a:solidFill>
                  <a:schemeClr val="tx1"/>
                </a:solidFill>
                <a:effectLst/>
              </a:rPr>
              <a:t> set to </a:t>
            </a:r>
            <a:r>
              <a:rPr kumimoji="0" lang="pl-PL" altLang="pl-PL" sz="1300" b="0" i="0" u="none" strike="noStrike" cap="none" normalizeH="0" baseline="0" dirty="0" err="1">
                <a:ln>
                  <a:noFill/>
                </a:ln>
                <a:solidFill>
                  <a:schemeClr val="tx1"/>
                </a:solidFill>
                <a:effectLst/>
              </a:rPr>
              <a:t>increment</a:t>
            </a:r>
            <a:r>
              <a:rPr kumimoji="0" lang="pl-PL" altLang="pl-PL" sz="1300" b="0" i="0" u="none" strike="noStrike" cap="none" normalizeH="0" baseline="0" dirty="0">
                <a:ln>
                  <a:noFill/>
                </a:ln>
                <a:solidFill>
                  <a:schemeClr val="tx1"/>
                </a:solidFill>
                <a:effectLst/>
              </a:rPr>
              <a:t> by 5, </a:t>
            </a:r>
            <a:r>
              <a:rPr kumimoji="0" lang="pl-PL" altLang="pl-PL" sz="1300" b="0" i="0" u="none" strike="noStrike" cap="none" normalizeH="0" baseline="0" dirty="0" err="1">
                <a:ln>
                  <a:noFill/>
                </a:ln>
                <a:solidFill>
                  <a:schemeClr val="tx1"/>
                </a:solidFill>
                <a:effectLst/>
              </a:rPr>
              <a:t>while</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the y-</a:t>
            </a:r>
            <a:r>
              <a:rPr kumimoji="0" lang="pl-PL" altLang="pl-PL" sz="1300" b="0" i="0" u="none" strike="noStrike" cap="none" normalizeH="0" baseline="0" dirty="0" err="1">
                <a:ln>
                  <a:noFill/>
                </a:ln>
                <a:solidFill>
                  <a:schemeClr val="tx1"/>
                </a:solidFill>
                <a:effectLst/>
              </a:rPr>
              <a:t>axis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shows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whole</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numbers</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err="1">
                <a:ln>
                  <a:noFill/>
                </a:ln>
                <a:solidFill>
                  <a:schemeClr val="tx1"/>
                </a:solidFill>
                <a:effectLst/>
              </a:rPr>
              <a:t>After</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completion</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user</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prompted</a:t>
            </a:r>
            <a:r>
              <a:rPr kumimoji="0" lang="pl-PL" altLang="pl-PL" sz="1300" b="0" i="0" u="none" strike="noStrike" cap="none" normalizeH="0" baseline="0" dirty="0">
                <a:ln>
                  <a:noFill/>
                </a:ln>
                <a:solidFill>
                  <a:schemeClr val="tx1"/>
                </a:solidFill>
                <a:effectLst/>
              </a:rPr>
              <a:t> to </a:t>
            </a:r>
            <a:r>
              <a:rPr kumimoji="0" lang="pl-PL" altLang="pl-PL" sz="1300" b="0" i="0" u="none" strike="noStrike" cap="none" normalizeH="0" baseline="0" dirty="0" err="1">
                <a:ln>
                  <a:noFill/>
                </a:ln>
                <a:solidFill>
                  <a:schemeClr val="tx1"/>
                </a:solidFill>
                <a:effectLst/>
              </a:rPr>
              <a:t>press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Enter</a:t>
            </a:r>
            <a:r>
              <a:rPr kumimoji="0" lang="pl-PL" altLang="pl-PL" sz="1300" b="0" i="0" u="none" strike="noStrike" cap="none" normalizeH="0" baseline="0" dirty="0">
                <a:ln>
                  <a:noFill/>
                </a:ln>
                <a:solidFill>
                  <a:schemeClr val="tx1"/>
                </a:solidFill>
                <a:effectLst/>
              </a:rPr>
              <a:t> to </a:t>
            </a:r>
            <a:r>
              <a:rPr kumimoji="0" lang="pl-PL" altLang="pl-PL" sz="1300" b="1" i="0" u="none" strike="noStrike" cap="none" normalizeH="0" baseline="0" dirty="0">
                <a:ln>
                  <a:noFill/>
                </a:ln>
                <a:solidFill>
                  <a:schemeClr val="bg1"/>
                </a:solidFill>
                <a:effectLst/>
              </a:rPr>
              <a:t>return to the menu</a:t>
            </a:r>
            <a:r>
              <a:rPr kumimoji="0" lang="pl-PL" altLang="pl-PL" sz="1300" b="0" i="0" u="none" strike="noStrike" cap="none" normalizeH="0" baseline="0" dirty="0">
                <a:ln>
                  <a:noFill/>
                </a:ln>
                <a:solidFill>
                  <a:schemeClr val="tx1"/>
                </a:solidFill>
                <a:effectLst/>
              </a:rPr>
              <a:t>. </a:t>
            </a:r>
            <a:endParaRPr kumimoji="0" lang="pl-PL" altLang="pl-PL" sz="1300" b="0" i="0" u="none" strike="noStrike" cap="none" normalizeH="0" baseline="0" dirty="0">
              <a:ln>
                <a:noFill/>
              </a:ln>
              <a:solidFill>
                <a:schemeClr val="tx1"/>
              </a:solidFill>
              <a:effectLst/>
              <a:latin typeface="Arial" panose="020B0604020202020204" pitchFamily="34" charset="0"/>
            </a:endParaRPr>
          </a:p>
        </p:txBody>
      </p:sp>
      <p:sp>
        <p:nvSpPr>
          <p:cNvPr id="5" name="pole tekstowe 4">
            <a:extLst>
              <a:ext uri="{FF2B5EF4-FFF2-40B4-BE49-F238E27FC236}">
                <a16:creationId xmlns:a16="http://schemas.microsoft.com/office/drawing/2014/main" id="{8A1D8538-C678-F7A6-8922-FEDCB3A3793A}"/>
              </a:ext>
            </a:extLst>
          </p:cNvPr>
          <p:cNvSpPr txBox="1"/>
          <p:nvPr/>
        </p:nvSpPr>
        <p:spPr>
          <a:xfrm>
            <a:off x="7838661" y="397565"/>
            <a:ext cx="502061" cy="369332"/>
          </a:xfrm>
          <a:prstGeom prst="rect">
            <a:avLst/>
          </a:prstGeom>
          <a:noFill/>
        </p:spPr>
        <p:txBody>
          <a:bodyPr wrap="none" rtlCol="0">
            <a:spAutoFit/>
          </a:bodyPr>
          <a:lstStyle/>
          <a:p>
            <a:r>
              <a:rPr lang="pl-PL" dirty="0">
                <a:hlinkClick r:id="rId2" action="ppaction://hlinksldjump"/>
              </a:rPr>
              <a:t>🏠</a:t>
            </a:r>
            <a:endParaRPr lang="pl-PL" dirty="0"/>
          </a:p>
        </p:txBody>
      </p:sp>
    </p:spTree>
    <p:extLst>
      <p:ext uri="{BB962C8B-B14F-4D97-AF65-F5344CB8AC3E}">
        <p14:creationId xmlns:p14="http://schemas.microsoft.com/office/powerpoint/2010/main" val="1365477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1791AC-82D0-5697-68F8-6EE3F3D4988D}"/>
              </a:ext>
            </a:extLst>
          </p:cNvPr>
          <p:cNvSpPr>
            <a:spLocks noGrp="1"/>
          </p:cNvSpPr>
          <p:nvPr>
            <p:ph type="title"/>
          </p:nvPr>
        </p:nvSpPr>
        <p:spPr/>
        <p:txBody>
          <a:bodyPr>
            <a:normAutofit fontScale="90000"/>
          </a:bodyPr>
          <a:lstStyle/>
          <a:p>
            <a:endParaRPr lang="pl-PL"/>
          </a:p>
        </p:txBody>
      </p:sp>
      <p:sp>
        <p:nvSpPr>
          <p:cNvPr id="3" name="Symbol zastępczy tekstu 2">
            <a:extLst>
              <a:ext uri="{FF2B5EF4-FFF2-40B4-BE49-F238E27FC236}">
                <a16:creationId xmlns:a16="http://schemas.microsoft.com/office/drawing/2014/main" id="{306BE7FC-6595-7521-7DCB-E78A9A1C0294}"/>
              </a:ext>
            </a:extLst>
          </p:cNvPr>
          <p:cNvSpPr>
            <a:spLocks noGrp="1"/>
          </p:cNvSpPr>
          <p:nvPr>
            <p:ph type="body" idx="1"/>
          </p:nvPr>
        </p:nvSpPr>
        <p:spPr/>
        <p:txBody>
          <a:bodyPr/>
          <a:lstStyle/>
          <a:p>
            <a:endParaRPr lang="pl-PL"/>
          </a:p>
        </p:txBody>
      </p:sp>
      <p:pic>
        <p:nvPicPr>
          <p:cNvPr id="5" name="Obraz 4">
            <a:extLst>
              <a:ext uri="{FF2B5EF4-FFF2-40B4-BE49-F238E27FC236}">
                <a16:creationId xmlns:a16="http://schemas.microsoft.com/office/drawing/2014/main" id="{A5CD99CB-4E2F-C9D6-22A5-7C22230F5CA1}"/>
              </a:ext>
            </a:extLst>
          </p:cNvPr>
          <p:cNvPicPr>
            <a:picLocks noChangeAspect="1"/>
          </p:cNvPicPr>
          <p:nvPr/>
        </p:nvPicPr>
        <p:blipFill>
          <a:blip r:embed="rId2"/>
          <a:stretch>
            <a:fillRect/>
          </a:stretch>
        </p:blipFill>
        <p:spPr>
          <a:xfrm>
            <a:off x="1870386" y="679874"/>
            <a:ext cx="5403227" cy="3783751"/>
          </a:xfrm>
          <a:prstGeom prst="rect">
            <a:avLst/>
          </a:prstGeom>
        </p:spPr>
      </p:pic>
      <p:sp>
        <p:nvSpPr>
          <p:cNvPr id="6" name="pole tekstowe 5">
            <a:extLst>
              <a:ext uri="{FF2B5EF4-FFF2-40B4-BE49-F238E27FC236}">
                <a16:creationId xmlns:a16="http://schemas.microsoft.com/office/drawing/2014/main" id="{69F7FBAF-2CE5-FE87-1678-C6E5716EB262}"/>
              </a:ext>
            </a:extLst>
          </p:cNvPr>
          <p:cNvSpPr txBox="1"/>
          <p:nvPr/>
        </p:nvSpPr>
        <p:spPr>
          <a:xfrm>
            <a:off x="7838661" y="397565"/>
            <a:ext cx="502061" cy="369332"/>
          </a:xfrm>
          <a:prstGeom prst="rect">
            <a:avLst/>
          </a:prstGeom>
          <a:noFill/>
        </p:spPr>
        <p:txBody>
          <a:bodyPr wrap="none" rtlCol="0">
            <a:spAutoFit/>
          </a:bodyPr>
          <a:lstStyle/>
          <a:p>
            <a:r>
              <a:rPr lang="pl-PL" dirty="0">
                <a:hlinkClick r:id="rId3" action="ppaction://hlinksldjump"/>
              </a:rPr>
              <a:t>🏠</a:t>
            </a:r>
            <a:endParaRPr lang="pl-PL" dirty="0"/>
          </a:p>
        </p:txBody>
      </p:sp>
    </p:spTree>
    <p:extLst>
      <p:ext uri="{BB962C8B-B14F-4D97-AF65-F5344CB8AC3E}">
        <p14:creationId xmlns:p14="http://schemas.microsoft.com/office/powerpoint/2010/main" val="683073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AC519A0-3FC0-1265-7D1A-030EDD66B7B4}"/>
              </a:ext>
            </a:extLst>
          </p:cNvPr>
          <p:cNvSpPr>
            <a:spLocks noGrp="1"/>
          </p:cNvSpPr>
          <p:nvPr>
            <p:ph type="title"/>
          </p:nvPr>
        </p:nvSpPr>
        <p:spPr/>
        <p:txBody>
          <a:bodyPr>
            <a:normAutofit fontScale="90000"/>
          </a:bodyPr>
          <a:lstStyle/>
          <a:p>
            <a:endParaRPr lang="pl-PL"/>
          </a:p>
        </p:txBody>
      </p:sp>
      <p:sp>
        <p:nvSpPr>
          <p:cNvPr id="3" name="Symbol zastępczy tekstu 2">
            <a:extLst>
              <a:ext uri="{FF2B5EF4-FFF2-40B4-BE49-F238E27FC236}">
                <a16:creationId xmlns:a16="http://schemas.microsoft.com/office/drawing/2014/main" id="{86AF88B6-82D5-8E93-8465-FB5FD9D68A4E}"/>
              </a:ext>
            </a:extLst>
          </p:cNvPr>
          <p:cNvSpPr>
            <a:spLocks noGrp="1"/>
          </p:cNvSpPr>
          <p:nvPr>
            <p:ph type="body" idx="1"/>
          </p:nvPr>
        </p:nvSpPr>
        <p:spPr/>
        <p:txBody>
          <a:bodyPr/>
          <a:lstStyle/>
          <a:p>
            <a:endParaRPr lang="pl-PL"/>
          </a:p>
        </p:txBody>
      </p:sp>
      <p:pic>
        <p:nvPicPr>
          <p:cNvPr id="5" name="Obraz 4">
            <a:extLst>
              <a:ext uri="{FF2B5EF4-FFF2-40B4-BE49-F238E27FC236}">
                <a16:creationId xmlns:a16="http://schemas.microsoft.com/office/drawing/2014/main" id="{CE37C5F0-4315-5752-3376-1EA7E3540661}"/>
              </a:ext>
            </a:extLst>
          </p:cNvPr>
          <p:cNvPicPr>
            <a:picLocks noChangeAspect="1"/>
          </p:cNvPicPr>
          <p:nvPr/>
        </p:nvPicPr>
        <p:blipFill>
          <a:blip r:embed="rId2"/>
          <a:stretch>
            <a:fillRect/>
          </a:stretch>
        </p:blipFill>
        <p:spPr>
          <a:xfrm>
            <a:off x="2318912" y="628746"/>
            <a:ext cx="4506175" cy="3886007"/>
          </a:xfrm>
          <a:prstGeom prst="rect">
            <a:avLst/>
          </a:prstGeom>
          <a:ln>
            <a:noFill/>
          </a:ln>
          <a:effectLst>
            <a:softEdge rad="112500"/>
          </a:effectLst>
        </p:spPr>
      </p:pic>
      <p:sp>
        <p:nvSpPr>
          <p:cNvPr id="6" name="pole tekstowe 5">
            <a:extLst>
              <a:ext uri="{FF2B5EF4-FFF2-40B4-BE49-F238E27FC236}">
                <a16:creationId xmlns:a16="http://schemas.microsoft.com/office/drawing/2014/main" id="{A52B0394-5DA8-F1E3-C761-C596C6BCD79A}"/>
              </a:ext>
            </a:extLst>
          </p:cNvPr>
          <p:cNvSpPr txBox="1"/>
          <p:nvPr/>
        </p:nvSpPr>
        <p:spPr>
          <a:xfrm>
            <a:off x="7838661" y="397565"/>
            <a:ext cx="502061" cy="369332"/>
          </a:xfrm>
          <a:prstGeom prst="rect">
            <a:avLst/>
          </a:prstGeom>
          <a:noFill/>
        </p:spPr>
        <p:txBody>
          <a:bodyPr wrap="none" rtlCol="0">
            <a:spAutoFit/>
          </a:bodyPr>
          <a:lstStyle/>
          <a:p>
            <a:r>
              <a:rPr lang="pl-PL" dirty="0">
                <a:hlinkClick r:id="rId3" action="ppaction://hlinksldjump"/>
              </a:rPr>
              <a:t>🏠</a:t>
            </a:r>
            <a:endParaRPr lang="pl-PL" dirty="0"/>
          </a:p>
        </p:txBody>
      </p:sp>
    </p:spTree>
    <p:extLst>
      <p:ext uri="{BB962C8B-B14F-4D97-AF65-F5344CB8AC3E}">
        <p14:creationId xmlns:p14="http://schemas.microsoft.com/office/powerpoint/2010/main" val="3966113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88FAD9B-DDC6-B75F-0EEB-D873F333DFC9}"/>
              </a:ext>
            </a:extLst>
          </p:cNvPr>
          <p:cNvSpPr>
            <a:spLocks noGrp="1"/>
          </p:cNvSpPr>
          <p:nvPr>
            <p:ph type="title"/>
          </p:nvPr>
        </p:nvSpPr>
        <p:spPr/>
        <p:txBody>
          <a:bodyPr>
            <a:normAutofit fontScale="90000"/>
          </a:bodyPr>
          <a:lstStyle/>
          <a:p>
            <a:pPr algn="ctr"/>
            <a:r>
              <a:rPr lang="pl-PL" dirty="0" err="1"/>
              <a:t>Parameters</a:t>
            </a:r>
            <a:r>
              <a:rPr lang="pl-PL" dirty="0"/>
              <a:t> in URL Analysis</a:t>
            </a:r>
          </a:p>
        </p:txBody>
      </p:sp>
      <p:sp>
        <p:nvSpPr>
          <p:cNvPr id="4" name="Rectangle 1">
            <a:extLst>
              <a:ext uri="{FF2B5EF4-FFF2-40B4-BE49-F238E27FC236}">
                <a16:creationId xmlns:a16="http://schemas.microsoft.com/office/drawing/2014/main" id="{2E40F4F8-E3C0-DC09-79A4-9CAA5E52BAAC}"/>
              </a:ext>
            </a:extLst>
          </p:cNvPr>
          <p:cNvSpPr>
            <a:spLocks noGrp="1" noChangeArrowheads="1"/>
          </p:cNvSpPr>
          <p:nvPr>
            <p:ph type="body" idx="1"/>
          </p:nvPr>
        </p:nvSpPr>
        <p:spPr bwMode="auto">
          <a:xfrm>
            <a:off x="311700" y="1414130"/>
            <a:ext cx="7726795"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latin typeface="Arial" panose="020B0604020202020204" pitchFamily="34" charset="0"/>
              </a:rPr>
              <a:t>The </a:t>
            </a:r>
            <a:r>
              <a:rPr kumimoji="0" lang="pl-PL" altLang="pl-PL" sz="1300" b="0" i="0" u="none" strike="noStrike" cap="none" normalizeH="0" baseline="0" dirty="0" err="1">
                <a:ln>
                  <a:noFill/>
                </a:ln>
                <a:solidFill>
                  <a:schemeClr val="tx1"/>
                </a:solidFill>
                <a:effectLst/>
                <a:latin typeface="Arial Unicode MS"/>
              </a:rPr>
              <a:t>params_in_url_analysis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analyzes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URLs</a:t>
            </a:r>
            <a:r>
              <a:rPr kumimoji="0" lang="pl-PL" altLang="pl-PL" sz="1300" b="0" i="0" u="none" strike="noStrike" cap="none" normalizeH="0" baseline="0" dirty="0">
                <a:ln>
                  <a:noFill/>
                </a:ln>
                <a:solidFill>
                  <a:schemeClr val="tx1"/>
                </a:solidFill>
                <a:effectLst/>
              </a:rPr>
              <a:t> in a </a:t>
            </a:r>
            <a:r>
              <a:rPr kumimoji="0" lang="pl-PL" altLang="pl-PL" sz="1300" b="0" i="0" u="none" strike="noStrike" cap="none" normalizeH="0" baseline="0" dirty="0" err="1">
                <a:ln>
                  <a:noFill/>
                </a:ln>
                <a:solidFill>
                  <a:schemeClr val="tx1"/>
                </a:solidFill>
                <a:effectLst/>
              </a:rPr>
              <a:t>DataFrame</a:t>
            </a:r>
            <a:r>
              <a:rPr kumimoji="0" lang="pl-PL" altLang="pl-PL" sz="1300" b="0" i="0" u="none" strike="noStrike" cap="none" normalizeH="0" baseline="0" dirty="0">
                <a:ln>
                  <a:noFill/>
                </a:ln>
                <a:solidFill>
                  <a:schemeClr val="tx1"/>
                </a:solidFill>
                <a:effectLst/>
              </a:rPr>
              <a:t> for </a:t>
            </a:r>
            <a:r>
              <a:rPr kumimoji="0" lang="pl-PL" altLang="pl-PL" sz="1300" b="0" i="0" u="none" strike="noStrike" cap="none" normalizeH="0" baseline="0" dirty="0" err="1">
                <a:ln>
                  <a:noFill/>
                </a:ln>
                <a:solidFill>
                  <a:schemeClr val="tx1"/>
                </a:solidFill>
                <a:effectLst/>
              </a:rPr>
              <a:t>parameters</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It </a:t>
            </a:r>
            <a:r>
              <a:rPr kumimoji="0" lang="pl-PL" altLang="pl-PL" sz="1300" b="0" i="0" u="none" strike="noStrike" cap="none" normalizeH="0" baseline="0" dirty="0" err="1">
                <a:ln>
                  <a:noFill/>
                </a:ln>
                <a:solidFill>
                  <a:schemeClr val="tx1"/>
                </a:solidFill>
                <a:effectLst/>
              </a:rPr>
              <a:t>begins</a:t>
            </a:r>
            <a:r>
              <a:rPr kumimoji="0" lang="pl-PL" altLang="pl-PL" sz="1300" b="0" i="0" u="none" strike="noStrike" cap="none" normalizeH="0" baseline="0" dirty="0">
                <a:ln>
                  <a:noFill/>
                </a:ln>
                <a:solidFill>
                  <a:schemeClr val="tx1"/>
                </a:solidFill>
                <a:effectLst/>
              </a:rPr>
              <a:t> by </a:t>
            </a:r>
            <a:r>
              <a:rPr kumimoji="0" lang="pl-PL" altLang="pl-PL" sz="1300" b="1" i="0" u="none" strike="noStrike" cap="none" normalizeH="0" baseline="0" dirty="0" err="1">
                <a:ln>
                  <a:noFill/>
                </a:ln>
                <a:solidFill>
                  <a:schemeClr val="bg1"/>
                </a:solidFill>
                <a:effectLst/>
              </a:rPr>
              <a:t>checking</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if</a:t>
            </a:r>
            <a:r>
              <a:rPr kumimoji="0" lang="pl-PL" altLang="pl-PL" sz="1300" b="1" i="0" u="none" strike="noStrike" cap="none" normalizeH="0" baseline="0" dirty="0">
                <a:ln>
                  <a:noFill/>
                </a:ln>
                <a:solidFill>
                  <a:schemeClr val="bg1"/>
                </a:solidFill>
                <a:effectLst/>
              </a:rPr>
              <a:t> a URL </a:t>
            </a:r>
            <a:r>
              <a:rPr kumimoji="0" lang="pl-PL" altLang="pl-PL" sz="1300" b="1" i="0" u="none" strike="noStrike" cap="none" normalizeH="0" baseline="0" dirty="0" err="1">
                <a:ln>
                  <a:noFill/>
                </a:ln>
                <a:solidFill>
                  <a:schemeClr val="bg1"/>
                </a:solidFill>
                <a:effectLst/>
              </a:rPr>
              <a:t>contains</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parameters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adding</a:t>
            </a:r>
            <a:r>
              <a:rPr kumimoji="0" lang="pl-PL" altLang="pl-PL" sz="1300" b="0" i="0" u="none" strike="noStrike" cap="none" normalizeH="0" baseline="0" dirty="0">
                <a:ln>
                  <a:noFill/>
                </a:ln>
                <a:solidFill>
                  <a:schemeClr val="tx1"/>
                </a:solidFill>
                <a:effectLst/>
              </a:rPr>
              <a:t> a </a:t>
            </a:r>
            <a:r>
              <a:rPr kumimoji="0" lang="pl-PL" altLang="pl-PL" sz="1300" b="0" i="0" u="none" strike="noStrike" cap="none" normalizeH="0" baseline="0" dirty="0" err="1">
                <a:ln>
                  <a:noFill/>
                </a:ln>
                <a:solidFill>
                  <a:schemeClr val="tx1"/>
                </a:solidFill>
                <a:effectLst/>
              </a:rPr>
              <a:t>new</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column</a:t>
            </a:r>
            <a:r>
              <a:rPr kumimoji="0" lang="pl-PL" altLang="pl-PL" sz="1300" b="0" i="0" u="none" strike="noStrike" cap="none" normalizeH="0" baseline="0" dirty="0">
                <a:ln>
                  <a:noFill/>
                </a:ln>
                <a:solidFill>
                  <a:schemeClr val="tx1"/>
                </a:solidFill>
                <a:effectLst/>
              </a:rPr>
              <a:t> to </a:t>
            </a:r>
            <a:r>
              <a:rPr kumimoji="0" lang="pl-PL" altLang="pl-PL" sz="1300" b="0" i="0" u="none" strike="noStrike" cap="none" normalizeH="0" baseline="0" dirty="0" err="1">
                <a:ln>
                  <a:noFill/>
                </a:ln>
                <a:solidFill>
                  <a:schemeClr val="tx1"/>
                </a:solidFill>
                <a:effectLst/>
              </a:rPr>
              <a:t>indicate</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this</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err="1">
                <a:ln>
                  <a:noFill/>
                </a:ln>
                <a:solidFill>
                  <a:schemeClr val="tx1"/>
                </a:solidFill>
                <a:effectLst/>
              </a:rPr>
              <a:t>Next</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it</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counts</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number</a:t>
            </a:r>
            <a:r>
              <a:rPr kumimoji="0" lang="pl-PL" altLang="pl-PL" sz="1300" b="0" i="0" u="none" strike="noStrike" cap="none" normalizeH="0" baseline="0" dirty="0">
                <a:ln>
                  <a:noFill/>
                </a:ln>
                <a:solidFill>
                  <a:schemeClr val="tx1"/>
                </a:solidFill>
                <a:effectLst/>
              </a:rPr>
              <a:t> of </a:t>
            </a:r>
            <a:r>
              <a:rPr kumimoji="0" lang="pl-PL" altLang="pl-PL" sz="1300" b="0" i="0" u="none" strike="noStrike" cap="none" normalizeH="0" baseline="0" dirty="0" err="1">
                <a:ln>
                  <a:noFill/>
                </a:ln>
                <a:solidFill>
                  <a:schemeClr val="tx1"/>
                </a:solidFill>
                <a:effectLst/>
              </a:rPr>
              <a:t>parameters</a:t>
            </a:r>
            <a:r>
              <a:rPr kumimoji="0" lang="pl-PL" altLang="pl-PL" sz="1300" b="0" i="0" u="none" strike="noStrike" cap="none" normalizeH="0" baseline="0" dirty="0">
                <a:ln>
                  <a:noFill/>
                </a:ln>
                <a:solidFill>
                  <a:schemeClr val="tx1"/>
                </a:solidFill>
                <a:effectLst/>
              </a:rPr>
              <a:t> in </a:t>
            </a:r>
            <a:r>
              <a:rPr kumimoji="0" lang="pl-PL" altLang="pl-PL" sz="1300" b="0" i="0" u="none" strike="noStrike" cap="none" normalizeH="0" baseline="0" dirty="0" err="1">
                <a:ln>
                  <a:noFill/>
                </a:ln>
                <a:solidFill>
                  <a:schemeClr val="tx1"/>
                </a:solidFill>
                <a:effectLst/>
              </a:rPr>
              <a:t>each</a:t>
            </a:r>
            <a:r>
              <a:rPr kumimoji="0" lang="pl-PL" altLang="pl-PL" sz="1300" b="0" i="0" u="none" strike="noStrike" cap="none" normalizeH="0" baseline="0" dirty="0">
                <a:ln>
                  <a:noFill/>
                </a:ln>
                <a:solidFill>
                  <a:schemeClr val="tx1"/>
                </a:solidFill>
                <a:effectLst/>
              </a:rPr>
              <a:t> URL by </a:t>
            </a:r>
            <a:r>
              <a:rPr kumimoji="0" lang="pl-PL" altLang="pl-PL" sz="1300" b="0" i="0" u="none" strike="noStrike" cap="none" normalizeH="0" baseline="0" dirty="0" err="1">
                <a:ln>
                  <a:noFill/>
                </a:ln>
                <a:solidFill>
                  <a:schemeClr val="tx1"/>
                </a:solidFill>
                <a:effectLst/>
              </a:rPr>
              <a:t>splitting</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at</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question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mark</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a:ln>
                  <a:noFill/>
                </a:ln>
                <a:solidFill>
                  <a:schemeClr val="tx1"/>
                </a:solidFill>
                <a:effectLst/>
                <a:latin typeface="Arial Unicode MS"/>
              </a:rPr>
              <a:t>?</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The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extracts</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query</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parameters</a:t>
            </a:r>
            <a:r>
              <a:rPr kumimoji="0" lang="pl-PL" altLang="pl-PL" sz="1300" b="0" i="0" u="none" strike="noStrike" cap="none" normalizeH="0" baseline="0" dirty="0">
                <a:ln>
                  <a:noFill/>
                </a:ln>
                <a:solidFill>
                  <a:schemeClr val="tx1"/>
                </a:solidFill>
                <a:effectLst/>
              </a:rPr>
              <a:t> for </a:t>
            </a:r>
            <a:r>
              <a:rPr kumimoji="0" lang="pl-PL" altLang="pl-PL" sz="1300" b="1" i="0" u="none" strike="noStrike" cap="none" normalizeH="0" baseline="0" dirty="0">
                <a:ln>
                  <a:noFill/>
                </a:ln>
                <a:solidFill>
                  <a:schemeClr val="bg1"/>
                </a:solidFill>
                <a:effectLst/>
              </a:rPr>
              <a:t>display and </a:t>
            </a:r>
            <a:r>
              <a:rPr kumimoji="0" lang="pl-PL" altLang="pl-PL" sz="1300" b="1" i="0" u="none" strike="noStrike" cap="none" normalizeH="0" baseline="0" dirty="0" err="1">
                <a:ln>
                  <a:noFill/>
                </a:ln>
                <a:solidFill>
                  <a:schemeClr val="bg1"/>
                </a:solidFill>
                <a:effectLst/>
              </a:rPr>
              <a:t>presents</a:t>
            </a:r>
            <a:r>
              <a:rPr kumimoji="0" lang="pl-PL" altLang="pl-PL" sz="1300" b="1" i="0" u="none" strike="noStrike" cap="none" normalizeH="0" baseline="0" dirty="0">
                <a:ln>
                  <a:noFill/>
                </a:ln>
                <a:solidFill>
                  <a:schemeClr val="bg1"/>
                </a:solidFill>
                <a:effectLst/>
              </a:rPr>
              <a:t> the </a:t>
            </a:r>
            <a:r>
              <a:rPr kumimoji="0" lang="pl-PL" altLang="pl-PL" sz="1300" b="1" i="0" u="none" strike="noStrike" cap="none" normalizeH="0" baseline="0" dirty="0" err="1">
                <a:ln>
                  <a:noFill/>
                </a:ln>
                <a:solidFill>
                  <a:schemeClr val="bg1"/>
                </a:solidFill>
                <a:effectLst/>
              </a:rPr>
              <a:t>URLs</a:t>
            </a:r>
            <a:r>
              <a:rPr kumimoji="0" lang="pl-PL" altLang="pl-PL" sz="1300" b="1" i="0" u="none" strike="noStrike" cap="none" normalizeH="0" baseline="0" dirty="0">
                <a:ln>
                  <a:noFill/>
                </a:ln>
                <a:solidFill>
                  <a:schemeClr val="bg1"/>
                </a:solidFill>
                <a:effectLst/>
              </a:rPr>
              <a:t> with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1" i="0" u="none" strike="noStrike" cap="none" normalizeH="0" baseline="0" dirty="0" err="1">
                <a:ln>
                  <a:noFill/>
                </a:ln>
                <a:solidFill>
                  <a:schemeClr val="bg1"/>
                </a:solidFill>
                <a:effectLst/>
              </a:rPr>
              <a:t>parameters</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showing</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their</a:t>
            </a:r>
            <a:r>
              <a:rPr kumimoji="0" lang="pl-PL" altLang="pl-PL" sz="1300" b="1" i="0" u="none" strike="noStrike" cap="none" normalizeH="0" baseline="0" dirty="0">
                <a:ln>
                  <a:noFill/>
                </a:ln>
                <a:solidFill>
                  <a:schemeClr val="bg1"/>
                </a:solidFill>
                <a:effectLst/>
              </a:rPr>
              <a:t> </a:t>
            </a:r>
            <a:r>
              <a:rPr kumimoji="0" lang="pl-PL" altLang="pl-PL" sz="1300" b="1" i="0" u="none" strike="noStrike" cap="none" normalizeH="0" baseline="0" dirty="0" err="1">
                <a:ln>
                  <a:noFill/>
                </a:ln>
                <a:solidFill>
                  <a:schemeClr val="bg1"/>
                </a:solidFill>
                <a:effectLst/>
              </a:rPr>
              <a:t>IDs</a:t>
            </a:r>
            <a:r>
              <a:rPr kumimoji="0" lang="pl-PL" altLang="pl-PL" sz="1300" b="1" i="0" u="none" strike="noStrike" cap="none" normalizeH="0" baseline="0" dirty="0">
                <a:ln>
                  <a:noFill/>
                </a:ln>
                <a:solidFill>
                  <a:schemeClr val="bg1"/>
                </a:solidFill>
                <a:effectLst/>
              </a:rPr>
              <a:t> and </a:t>
            </a:r>
            <a:r>
              <a:rPr kumimoji="0" lang="pl-PL" altLang="pl-PL" sz="1300" b="1" i="0" u="none" strike="noStrike" cap="none" normalizeH="0" baseline="0" dirty="0" err="1">
                <a:ln>
                  <a:noFill/>
                </a:ln>
                <a:solidFill>
                  <a:schemeClr val="bg1"/>
                </a:solidFill>
                <a:effectLst/>
              </a:rPr>
              <a:t>values</a:t>
            </a:r>
            <a:r>
              <a:rPr kumimoji="0" lang="pl-PL" altLang="pl-PL" sz="1300" b="0" i="0" u="none" strike="noStrike" cap="none" normalizeH="0" baseline="0" dirty="0">
                <a:ln>
                  <a:noFill/>
                </a:ln>
                <a:solidFill>
                  <a:schemeClr val="tx1"/>
                </a:solidFill>
                <a:effectLst/>
              </a:rPr>
              <a:t>. It </a:t>
            </a:r>
            <a:r>
              <a:rPr kumimoji="0" lang="pl-PL" altLang="pl-PL" sz="1300" b="0" i="0" u="none" strike="noStrike" cap="none" normalizeH="0" baseline="0" dirty="0" err="1">
                <a:ln>
                  <a:noFill/>
                </a:ln>
                <a:solidFill>
                  <a:schemeClr val="tx1"/>
                </a:solidFill>
                <a:effectLst/>
              </a:rPr>
              <a:t>uses</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latin typeface="Arial Unicode MS"/>
              </a:rPr>
              <a:t>highlight_rows_local</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to </a:t>
            </a:r>
            <a:r>
              <a:rPr kumimoji="0" lang="pl-PL" altLang="pl-PL" sz="1300" b="0" i="0" u="none" strike="noStrike" cap="none" normalizeH="0" baseline="0" dirty="0" err="1">
                <a:ln>
                  <a:noFill/>
                </a:ln>
                <a:solidFill>
                  <a:schemeClr val="tx1"/>
                </a:solidFill>
                <a:effectLst/>
              </a:rPr>
              <a:t>highlight</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relevant</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rows</a:t>
            </a:r>
            <a:r>
              <a:rPr kumimoji="0" lang="pl-PL" altLang="pl-PL" sz="1300" b="0" i="0" u="none" strike="noStrike" cap="none" normalizeH="0" baseline="0" dirty="0">
                <a:ln>
                  <a:noFill/>
                </a:ln>
                <a:solidFill>
                  <a:schemeClr val="tx1"/>
                </a:solidFill>
                <a:effectLst/>
              </a:rPr>
              <a:t> in the </a:t>
            </a:r>
            <a:r>
              <a:rPr kumimoji="0" lang="pl-PL" altLang="pl-PL" sz="1300" b="0" i="0" u="none" strike="noStrike" cap="none" normalizeH="0" baseline="0" dirty="0" err="1">
                <a:ln>
                  <a:noFill/>
                </a:ln>
                <a:solidFill>
                  <a:schemeClr val="tx1"/>
                </a:solidFill>
                <a:effectLst/>
              </a:rPr>
              <a:t>DataFrame</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displaying</a:t>
            </a:r>
            <a:r>
              <a:rPr kumimoji="0" lang="pl-PL" altLang="pl-PL" sz="1300" b="0" i="0" u="none" strike="noStrike" cap="none" normalizeH="0" baseline="0" dirty="0">
                <a:ln>
                  <a:noFill/>
                </a:ln>
                <a:solidFill>
                  <a:schemeClr val="tx1"/>
                </a:solidFill>
                <a:effectLst/>
              </a:rPr>
              <a:t> the ID, URL, and </a:t>
            </a:r>
            <a:r>
              <a:rPr kumimoji="0" lang="pl-PL" altLang="pl-PL" sz="1300" b="0" i="0" u="none" strike="noStrike" cap="none" normalizeH="0" baseline="0" dirty="0" err="1">
                <a:ln>
                  <a:noFill/>
                </a:ln>
                <a:solidFill>
                  <a:schemeClr val="tx1"/>
                </a:solidFill>
                <a:effectLst/>
              </a:rPr>
              <a:t>parameter</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count</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The </a:t>
            </a:r>
            <a:r>
              <a:rPr kumimoji="0" lang="pl-PL" altLang="pl-PL" sz="1300" b="0" i="0" u="none" strike="noStrike" cap="none" normalizeH="0" baseline="0" dirty="0" err="1">
                <a:ln>
                  <a:noFill/>
                </a:ln>
                <a:solidFill>
                  <a:schemeClr val="tx1"/>
                </a:solidFill>
                <a:effectLst/>
              </a:rPr>
              <a:t>function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then</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creates</a:t>
            </a:r>
            <a:r>
              <a:rPr kumimoji="0" lang="pl-PL" altLang="pl-PL" sz="1300" b="0" i="0" u="none" strike="noStrike" cap="none" normalizeH="0" baseline="0" dirty="0">
                <a:ln>
                  <a:noFill/>
                </a:ln>
                <a:solidFill>
                  <a:schemeClr val="tx1"/>
                </a:solidFill>
                <a:effectLst/>
              </a:rPr>
              <a:t> </a:t>
            </a:r>
            <a:r>
              <a:rPr kumimoji="0" lang="pl-PL" altLang="pl-PL" sz="1300" b="1" i="0" u="none" strike="noStrike" cap="none" normalizeH="0" baseline="0" dirty="0">
                <a:ln>
                  <a:noFill/>
                </a:ln>
                <a:solidFill>
                  <a:schemeClr val="bg1"/>
                </a:solidFill>
                <a:effectLst/>
              </a:rPr>
              <a:t>a histogram </a:t>
            </a:r>
            <a:r>
              <a:rPr kumimoji="0" lang="pl-PL" altLang="pl-PL" sz="1300" b="0" i="0" u="none" strike="noStrike" cap="none" normalizeH="0" baseline="0" dirty="0">
                <a:ln>
                  <a:noFill/>
                </a:ln>
                <a:solidFill>
                  <a:schemeClr val="tx1"/>
                </a:solidFill>
                <a:effectLst/>
              </a:rPr>
              <a:t>of the </a:t>
            </a:r>
            <a:r>
              <a:rPr kumimoji="0" lang="pl-PL" altLang="pl-PL" sz="1300" b="0" i="0" u="none" strike="noStrike" cap="none" normalizeH="0" baseline="0" dirty="0" err="1">
                <a:ln>
                  <a:noFill/>
                </a:ln>
                <a:solidFill>
                  <a:schemeClr val="tx1"/>
                </a:solidFill>
                <a:effectLst/>
              </a:rPr>
              <a:t>number</a:t>
            </a:r>
            <a:r>
              <a:rPr kumimoji="0" lang="pl-PL" altLang="pl-PL" sz="1300" b="0" i="0" u="none" strike="noStrike" cap="none" normalizeH="0" baseline="0" dirty="0">
                <a:ln>
                  <a:noFill/>
                </a:ln>
                <a:solidFill>
                  <a:schemeClr val="tx1"/>
                </a:solidFill>
                <a:effectLst/>
              </a:rPr>
              <a:t> of </a:t>
            </a:r>
            <a:r>
              <a:rPr kumimoji="0" lang="pl-PL" altLang="pl-PL" sz="1300" b="0" i="0" u="none" strike="noStrike" cap="none" normalizeH="0" baseline="0" dirty="0" err="1">
                <a:ln>
                  <a:noFill/>
                </a:ln>
                <a:solidFill>
                  <a:schemeClr val="tx1"/>
                </a:solidFill>
                <a:effectLst/>
              </a:rPr>
              <a:t>parameters</a:t>
            </a:r>
            <a:r>
              <a:rPr kumimoji="0" lang="pl-PL" altLang="pl-PL" sz="1300" b="0" i="0" u="none" strike="noStrike" cap="none" normalizeH="0" baseline="0" dirty="0">
                <a:ln>
                  <a:noFill/>
                </a:ln>
                <a:solidFill>
                  <a:schemeClr val="tx1"/>
                </a:solidFill>
                <a:effectLst/>
              </a:rPr>
              <a:t> in the </a:t>
            </a:r>
            <a:r>
              <a:rPr kumimoji="0" lang="pl-PL" altLang="pl-PL" sz="1300" b="0" i="0" u="none" strike="noStrike" cap="none" normalizeH="0" baseline="0" dirty="0" err="1">
                <a:ln>
                  <a:noFill/>
                </a:ln>
                <a:solidFill>
                  <a:schemeClr val="tx1"/>
                </a:solidFill>
                <a:effectLst/>
              </a:rPr>
              <a:t>URLs</a:t>
            </a:r>
            <a:r>
              <a:rPr kumimoji="0" lang="pl-PL" altLang="pl-PL" sz="1300" b="0" i="0" u="none" strike="noStrike" cap="none" normalizeH="0" baseline="0" dirty="0">
                <a:ln>
                  <a:noFill/>
                </a:ln>
                <a:solidFill>
                  <a:schemeClr val="tx1"/>
                </a:solidFill>
                <a:effectLst/>
              </a:rPr>
              <a:t>, with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the x-</a:t>
            </a:r>
            <a:r>
              <a:rPr kumimoji="0" lang="pl-PL" altLang="pl-PL" sz="1300" b="0" i="0" u="none" strike="noStrike" cap="none" normalizeH="0" baseline="0" dirty="0" err="1">
                <a:ln>
                  <a:noFill/>
                </a:ln>
                <a:solidFill>
                  <a:schemeClr val="tx1"/>
                </a:solidFill>
                <a:effectLst/>
              </a:rPr>
              <a:t>axis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representing</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number</a:t>
            </a:r>
            <a:r>
              <a:rPr kumimoji="0" lang="pl-PL" altLang="pl-PL" sz="1300" b="0" i="0" u="none" strike="noStrike" cap="none" normalizeH="0" baseline="0" dirty="0">
                <a:ln>
                  <a:noFill/>
                </a:ln>
                <a:solidFill>
                  <a:schemeClr val="tx1"/>
                </a:solidFill>
                <a:effectLst/>
              </a:rPr>
              <a:t> of </a:t>
            </a:r>
            <a:r>
              <a:rPr kumimoji="0" lang="pl-PL" altLang="pl-PL" sz="1300" b="0" i="0" u="none" strike="noStrike" cap="none" normalizeH="0" baseline="0" dirty="0" err="1">
                <a:ln>
                  <a:noFill/>
                </a:ln>
                <a:solidFill>
                  <a:schemeClr val="tx1"/>
                </a:solidFill>
                <a:effectLst/>
              </a:rPr>
              <a:t>parameters</a:t>
            </a:r>
            <a:r>
              <a:rPr kumimoji="0" lang="pl-PL" altLang="pl-PL" sz="1300" b="0" i="0" u="none" strike="noStrike" cap="none" normalizeH="0" baseline="0" dirty="0">
                <a:ln>
                  <a:noFill/>
                </a:ln>
                <a:solidFill>
                  <a:schemeClr val="tx1"/>
                </a:solidFill>
                <a:effectLst/>
              </a:rPr>
              <a:t> and the y-</a:t>
            </a:r>
            <a:r>
              <a:rPr kumimoji="0" lang="pl-PL" altLang="pl-PL" sz="1300" b="0" i="0" u="none" strike="noStrike" cap="none" normalizeH="0" baseline="0" dirty="0" err="1">
                <a:ln>
                  <a:noFill/>
                </a:ln>
                <a:solidFill>
                  <a:schemeClr val="tx1"/>
                </a:solidFill>
                <a:effectLst/>
              </a:rPr>
              <a:t>axis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showing</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number</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a:ln>
                  <a:noFill/>
                </a:ln>
                <a:solidFill>
                  <a:schemeClr val="tx1"/>
                </a:solidFill>
                <a:effectLst/>
              </a:rPr>
              <a:t>of </a:t>
            </a:r>
            <a:r>
              <a:rPr kumimoji="0" lang="pl-PL" altLang="pl-PL" sz="1300" b="0" i="0" u="none" strike="noStrike" cap="none" normalizeH="0" baseline="0" dirty="0" err="1">
                <a:ln>
                  <a:noFill/>
                </a:ln>
                <a:solidFill>
                  <a:schemeClr val="tx1"/>
                </a:solidFill>
                <a:effectLst/>
              </a:rPr>
              <a:t>URLs</a:t>
            </a:r>
            <a:r>
              <a:rPr kumimoji="0" lang="pl-PL" altLang="pl-PL" sz="1300" b="0" i="0" u="none" strike="noStrike" cap="none" normalizeH="0" baseline="0" dirty="0">
                <a:ln>
                  <a:noFill/>
                </a:ln>
                <a:solidFill>
                  <a:schemeClr val="tx1"/>
                </a:solidFill>
                <a:effectLst/>
              </a:rPr>
              <a:t>. Both </a:t>
            </a:r>
            <a:r>
              <a:rPr kumimoji="0" lang="pl-PL" altLang="pl-PL" sz="1300" b="0" i="0" u="none" strike="noStrike" cap="none" normalizeH="0" baseline="0" dirty="0" err="1">
                <a:ln>
                  <a:noFill/>
                </a:ln>
                <a:solidFill>
                  <a:schemeClr val="tx1"/>
                </a:solidFill>
                <a:effectLst/>
              </a:rPr>
              <a:t>axes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are</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configured</a:t>
            </a:r>
            <a:r>
              <a:rPr kumimoji="0" lang="pl-PL" altLang="pl-PL" sz="1300" b="0" i="0" u="none" strike="noStrike" cap="none" normalizeH="0" baseline="0" dirty="0">
                <a:ln>
                  <a:noFill/>
                </a:ln>
                <a:solidFill>
                  <a:schemeClr val="tx1"/>
                </a:solidFill>
                <a:effectLst/>
              </a:rPr>
              <a:t> to show </a:t>
            </a:r>
            <a:r>
              <a:rPr kumimoji="0" lang="pl-PL" altLang="pl-PL" sz="1300" b="0" i="0" u="none" strike="noStrike" cap="none" normalizeH="0" baseline="0" dirty="0" err="1">
                <a:ln>
                  <a:noFill/>
                </a:ln>
                <a:solidFill>
                  <a:schemeClr val="tx1"/>
                </a:solidFill>
                <a:effectLst/>
              </a:rPr>
              <a:t>whole</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numbers</a:t>
            </a:r>
            <a:r>
              <a:rPr kumimoji="0" lang="pl-PL" altLang="pl-PL" sz="13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3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300" b="0" i="0" u="none" strike="noStrike" cap="none" normalizeH="0" baseline="0" dirty="0" err="1">
                <a:ln>
                  <a:noFill/>
                </a:ln>
                <a:solidFill>
                  <a:schemeClr val="tx1"/>
                </a:solidFill>
                <a:effectLst/>
              </a:rPr>
              <a:t>After</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completion</a:t>
            </a:r>
            <a:r>
              <a:rPr kumimoji="0" lang="pl-PL" altLang="pl-PL" sz="1300" b="0" i="0" u="none" strike="noStrike" cap="none" normalizeH="0" baseline="0" dirty="0">
                <a:ln>
                  <a:noFill/>
                </a:ln>
                <a:solidFill>
                  <a:schemeClr val="tx1"/>
                </a:solidFill>
                <a:effectLst/>
              </a:rPr>
              <a:t>, the </a:t>
            </a:r>
            <a:r>
              <a:rPr kumimoji="0" lang="pl-PL" altLang="pl-PL" sz="1300" b="0" i="0" u="none" strike="noStrike" cap="none" normalizeH="0" baseline="0" dirty="0" err="1">
                <a:ln>
                  <a:noFill/>
                </a:ln>
                <a:solidFill>
                  <a:schemeClr val="tx1"/>
                </a:solidFill>
                <a:effectLst/>
              </a:rPr>
              <a:t>user</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is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prompted</a:t>
            </a:r>
            <a:r>
              <a:rPr kumimoji="0" lang="pl-PL" altLang="pl-PL" sz="1300" b="0" i="0" u="none" strike="noStrike" cap="none" normalizeH="0" baseline="0" dirty="0">
                <a:ln>
                  <a:noFill/>
                </a:ln>
                <a:solidFill>
                  <a:schemeClr val="tx1"/>
                </a:solidFill>
                <a:effectLst/>
              </a:rPr>
              <a:t> to </a:t>
            </a:r>
            <a:r>
              <a:rPr kumimoji="0" lang="pl-PL" altLang="pl-PL" sz="1300" b="0" i="0" u="none" strike="noStrike" cap="none" normalizeH="0" baseline="0" dirty="0" err="1">
                <a:ln>
                  <a:noFill/>
                </a:ln>
                <a:solidFill>
                  <a:schemeClr val="tx1"/>
                </a:solidFill>
                <a:effectLst/>
              </a:rPr>
              <a:t>press</a:t>
            </a:r>
            <a:r>
              <a:rPr kumimoji="0" lang="pl-PL" altLang="pl-PL" sz="1300" b="0" i="0" u="none" strike="noStrike" cap="none" normalizeH="0" baseline="0" dirty="0">
                <a:ln>
                  <a:noFill/>
                </a:ln>
                <a:solidFill>
                  <a:schemeClr val="tx1"/>
                </a:solidFill>
                <a:effectLst/>
              </a:rPr>
              <a:t> </a:t>
            </a:r>
            <a:r>
              <a:rPr kumimoji="0" lang="pl-PL" altLang="pl-PL" sz="1300" b="0" i="0" u="none" strike="noStrike" cap="none" normalizeH="0" baseline="0" dirty="0" err="1">
                <a:ln>
                  <a:noFill/>
                </a:ln>
                <a:solidFill>
                  <a:schemeClr val="tx1"/>
                </a:solidFill>
                <a:effectLst/>
              </a:rPr>
              <a:t>Enter</a:t>
            </a:r>
            <a:r>
              <a:rPr kumimoji="0" lang="pl-PL" altLang="pl-PL" sz="1300" b="0" i="0" u="none" strike="noStrike" cap="none" normalizeH="0" baseline="0" dirty="0">
                <a:ln>
                  <a:noFill/>
                </a:ln>
                <a:solidFill>
                  <a:schemeClr val="tx1"/>
                </a:solidFill>
                <a:effectLst/>
              </a:rPr>
              <a:t> to </a:t>
            </a:r>
            <a:r>
              <a:rPr kumimoji="0" lang="pl-PL" altLang="pl-PL" sz="1300" b="1" i="0" u="none" strike="noStrike" cap="none" normalizeH="0" baseline="0" dirty="0">
                <a:ln>
                  <a:noFill/>
                </a:ln>
                <a:solidFill>
                  <a:schemeClr val="bg1"/>
                </a:solidFill>
                <a:effectLst/>
              </a:rPr>
              <a:t>return to the menu</a:t>
            </a:r>
            <a:r>
              <a:rPr kumimoji="0" lang="pl-PL" altLang="pl-PL" sz="1300" b="0" i="0" u="none" strike="noStrike" cap="none" normalizeH="0" baseline="0" dirty="0">
                <a:ln>
                  <a:noFill/>
                </a:ln>
                <a:solidFill>
                  <a:schemeClr val="tx1"/>
                </a:solidFill>
                <a:effectLst/>
              </a:rPr>
              <a:t>. </a:t>
            </a:r>
            <a:endParaRPr kumimoji="0" lang="pl-PL" altLang="pl-PL" sz="1300" b="0" i="0" u="none" strike="noStrike" cap="none" normalizeH="0" baseline="0" dirty="0">
              <a:ln>
                <a:noFill/>
              </a:ln>
              <a:solidFill>
                <a:schemeClr val="tx1"/>
              </a:solidFill>
              <a:effectLst/>
              <a:latin typeface="Arial" panose="020B0604020202020204" pitchFamily="34" charset="0"/>
            </a:endParaRPr>
          </a:p>
        </p:txBody>
      </p:sp>
      <p:sp>
        <p:nvSpPr>
          <p:cNvPr id="5" name="pole tekstowe 4">
            <a:extLst>
              <a:ext uri="{FF2B5EF4-FFF2-40B4-BE49-F238E27FC236}">
                <a16:creationId xmlns:a16="http://schemas.microsoft.com/office/drawing/2014/main" id="{F35C51BB-0BE8-4E47-6C45-B2BC75584AED}"/>
              </a:ext>
            </a:extLst>
          </p:cNvPr>
          <p:cNvSpPr txBox="1"/>
          <p:nvPr/>
        </p:nvSpPr>
        <p:spPr>
          <a:xfrm>
            <a:off x="7838661" y="397565"/>
            <a:ext cx="502061" cy="369332"/>
          </a:xfrm>
          <a:prstGeom prst="rect">
            <a:avLst/>
          </a:prstGeom>
          <a:noFill/>
        </p:spPr>
        <p:txBody>
          <a:bodyPr wrap="none" rtlCol="0">
            <a:spAutoFit/>
          </a:bodyPr>
          <a:lstStyle/>
          <a:p>
            <a:r>
              <a:rPr lang="pl-PL" dirty="0">
                <a:hlinkClick r:id="rId2" action="ppaction://hlinksldjump"/>
              </a:rPr>
              <a:t>🏠</a:t>
            </a:r>
            <a:endParaRPr lang="pl-PL" dirty="0"/>
          </a:p>
        </p:txBody>
      </p:sp>
    </p:spTree>
    <p:extLst>
      <p:ext uri="{BB962C8B-B14F-4D97-AF65-F5344CB8AC3E}">
        <p14:creationId xmlns:p14="http://schemas.microsoft.com/office/powerpoint/2010/main" val="1203447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11D95DE-CF2E-764D-C5F2-E3FA8C8E9627}"/>
              </a:ext>
            </a:extLst>
          </p:cNvPr>
          <p:cNvSpPr>
            <a:spLocks noGrp="1"/>
          </p:cNvSpPr>
          <p:nvPr>
            <p:ph type="title"/>
          </p:nvPr>
        </p:nvSpPr>
        <p:spPr/>
        <p:txBody>
          <a:bodyPr>
            <a:normAutofit fontScale="90000"/>
          </a:bodyPr>
          <a:lstStyle/>
          <a:p>
            <a:endParaRPr lang="pl-PL"/>
          </a:p>
        </p:txBody>
      </p:sp>
      <p:sp>
        <p:nvSpPr>
          <p:cNvPr id="3" name="Symbol zastępczy tekstu 2">
            <a:extLst>
              <a:ext uri="{FF2B5EF4-FFF2-40B4-BE49-F238E27FC236}">
                <a16:creationId xmlns:a16="http://schemas.microsoft.com/office/drawing/2014/main" id="{58FC193B-B3D4-2F97-FB83-B30B088B9B80}"/>
              </a:ext>
            </a:extLst>
          </p:cNvPr>
          <p:cNvSpPr>
            <a:spLocks noGrp="1"/>
          </p:cNvSpPr>
          <p:nvPr>
            <p:ph type="body" idx="1"/>
          </p:nvPr>
        </p:nvSpPr>
        <p:spPr/>
        <p:txBody>
          <a:bodyPr/>
          <a:lstStyle/>
          <a:p>
            <a:endParaRPr lang="pl-PL" dirty="0"/>
          </a:p>
        </p:txBody>
      </p:sp>
      <p:pic>
        <p:nvPicPr>
          <p:cNvPr id="5" name="Obraz 4">
            <a:extLst>
              <a:ext uri="{FF2B5EF4-FFF2-40B4-BE49-F238E27FC236}">
                <a16:creationId xmlns:a16="http://schemas.microsoft.com/office/drawing/2014/main" id="{E213D85D-02DC-4EBF-43FD-67754ACAFA7B}"/>
              </a:ext>
            </a:extLst>
          </p:cNvPr>
          <p:cNvPicPr>
            <a:picLocks noChangeAspect="1"/>
          </p:cNvPicPr>
          <p:nvPr/>
        </p:nvPicPr>
        <p:blipFill>
          <a:blip r:embed="rId2"/>
          <a:stretch>
            <a:fillRect/>
          </a:stretch>
        </p:blipFill>
        <p:spPr>
          <a:xfrm>
            <a:off x="811695" y="1732583"/>
            <a:ext cx="7520609" cy="2256183"/>
          </a:xfrm>
          <a:prstGeom prst="rect">
            <a:avLst/>
          </a:prstGeom>
        </p:spPr>
      </p:pic>
      <p:sp>
        <p:nvSpPr>
          <p:cNvPr id="6" name="pole tekstowe 5">
            <a:extLst>
              <a:ext uri="{FF2B5EF4-FFF2-40B4-BE49-F238E27FC236}">
                <a16:creationId xmlns:a16="http://schemas.microsoft.com/office/drawing/2014/main" id="{399216BE-C93F-451F-44D8-E86728F04F8F}"/>
              </a:ext>
            </a:extLst>
          </p:cNvPr>
          <p:cNvSpPr txBox="1"/>
          <p:nvPr/>
        </p:nvSpPr>
        <p:spPr>
          <a:xfrm>
            <a:off x="7838661" y="397565"/>
            <a:ext cx="502061" cy="369332"/>
          </a:xfrm>
          <a:prstGeom prst="rect">
            <a:avLst/>
          </a:prstGeom>
          <a:noFill/>
        </p:spPr>
        <p:txBody>
          <a:bodyPr wrap="none" rtlCol="0">
            <a:spAutoFit/>
          </a:bodyPr>
          <a:lstStyle/>
          <a:p>
            <a:r>
              <a:rPr lang="pl-PL" dirty="0">
                <a:hlinkClick r:id="rId3" action="ppaction://hlinksldjump"/>
              </a:rPr>
              <a:t>🏠</a:t>
            </a:r>
            <a:endParaRPr lang="pl-PL" dirty="0"/>
          </a:p>
        </p:txBody>
      </p:sp>
    </p:spTree>
    <p:extLst>
      <p:ext uri="{BB962C8B-B14F-4D97-AF65-F5344CB8AC3E}">
        <p14:creationId xmlns:p14="http://schemas.microsoft.com/office/powerpoint/2010/main" val="2689981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404F520-2FC9-50CC-6649-89F9AC6383A1}"/>
              </a:ext>
            </a:extLst>
          </p:cNvPr>
          <p:cNvSpPr>
            <a:spLocks noGrp="1"/>
          </p:cNvSpPr>
          <p:nvPr>
            <p:ph type="title"/>
          </p:nvPr>
        </p:nvSpPr>
        <p:spPr/>
        <p:txBody>
          <a:bodyPr>
            <a:normAutofit fontScale="90000"/>
          </a:bodyPr>
          <a:lstStyle/>
          <a:p>
            <a:endParaRPr lang="pl-PL"/>
          </a:p>
        </p:txBody>
      </p:sp>
      <p:sp>
        <p:nvSpPr>
          <p:cNvPr id="3" name="Symbol zastępczy tekstu 2">
            <a:extLst>
              <a:ext uri="{FF2B5EF4-FFF2-40B4-BE49-F238E27FC236}">
                <a16:creationId xmlns:a16="http://schemas.microsoft.com/office/drawing/2014/main" id="{28974DBD-E755-1643-72F6-475AFE5810DD}"/>
              </a:ext>
            </a:extLst>
          </p:cNvPr>
          <p:cNvSpPr>
            <a:spLocks noGrp="1"/>
          </p:cNvSpPr>
          <p:nvPr>
            <p:ph type="body" idx="1"/>
          </p:nvPr>
        </p:nvSpPr>
        <p:spPr/>
        <p:txBody>
          <a:bodyPr/>
          <a:lstStyle/>
          <a:p>
            <a:endParaRPr lang="pl-PL"/>
          </a:p>
        </p:txBody>
      </p:sp>
      <p:pic>
        <p:nvPicPr>
          <p:cNvPr id="5" name="Obraz 4">
            <a:extLst>
              <a:ext uri="{FF2B5EF4-FFF2-40B4-BE49-F238E27FC236}">
                <a16:creationId xmlns:a16="http://schemas.microsoft.com/office/drawing/2014/main" id="{294B9CB0-7C44-3A81-771F-6EE6DD75DD0F}"/>
              </a:ext>
            </a:extLst>
          </p:cNvPr>
          <p:cNvPicPr>
            <a:picLocks noChangeAspect="1"/>
          </p:cNvPicPr>
          <p:nvPr/>
        </p:nvPicPr>
        <p:blipFill>
          <a:blip r:embed="rId2"/>
          <a:stretch>
            <a:fillRect/>
          </a:stretch>
        </p:blipFill>
        <p:spPr>
          <a:xfrm>
            <a:off x="2328899" y="632989"/>
            <a:ext cx="4486202" cy="3877522"/>
          </a:xfrm>
          <a:prstGeom prst="rect">
            <a:avLst/>
          </a:prstGeom>
          <a:ln>
            <a:noFill/>
          </a:ln>
          <a:effectLst>
            <a:softEdge rad="112500"/>
          </a:effectLst>
        </p:spPr>
      </p:pic>
      <p:sp>
        <p:nvSpPr>
          <p:cNvPr id="6" name="pole tekstowe 5">
            <a:extLst>
              <a:ext uri="{FF2B5EF4-FFF2-40B4-BE49-F238E27FC236}">
                <a16:creationId xmlns:a16="http://schemas.microsoft.com/office/drawing/2014/main" id="{C6603A45-8AA7-383C-348D-06E068991980}"/>
              </a:ext>
            </a:extLst>
          </p:cNvPr>
          <p:cNvSpPr txBox="1"/>
          <p:nvPr/>
        </p:nvSpPr>
        <p:spPr>
          <a:xfrm>
            <a:off x="7838661" y="397565"/>
            <a:ext cx="502061" cy="369332"/>
          </a:xfrm>
          <a:prstGeom prst="rect">
            <a:avLst/>
          </a:prstGeom>
          <a:noFill/>
        </p:spPr>
        <p:txBody>
          <a:bodyPr wrap="none" rtlCol="0">
            <a:spAutoFit/>
          </a:bodyPr>
          <a:lstStyle/>
          <a:p>
            <a:r>
              <a:rPr lang="pl-PL" dirty="0">
                <a:hlinkClick r:id="rId3" action="ppaction://hlinksldjump"/>
              </a:rPr>
              <a:t>🏠</a:t>
            </a:r>
            <a:endParaRPr lang="pl-PL" dirty="0"/>
          </a:p>
        </p:txBody>
      </p:sp>
    </p:spTree>
    <p:extLst>
      <p:ext uri="{BB962C8B-B14F-4D97-AF65-F5344CB8AC3E}">
        <p14:creationId xmlns:p14="http://schemas.microsoft.com/office/powerpoint/2010/main" val="184750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39756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pl" dirty="0"/>
              <a:t>To get started, you need two things: </a:t>
            </a:r>
            <a:endParaRPr dirty="0"/>
          </a:p>
          <a:p>
            <a:pPr marL="0" lvl="0" indent="0" algn="l" rtl="0">
              <a:spcBef>
                <a:spcPts val="1200"/>
              </a:spcBef>
              <a:spcAft>
                <a:spcPts val="0"/>
              </a:spcAft>
              <a:buNone/>
            </a:pPr>
            <a:r>
              <a:rPr lang="pl" dirty="0"/>
              <a:t>1) the SerpAPI key</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pl" dirty="0"/>
              <a:t>2)the NomicAPI key</a:t>
            </a:r>
            <a:endParaRPr dirty="0"/>
          </a:p>
          <a:p>
            <a:pPr marL="0" lvl="0" indent="0" algn="l" rtl="0">
              <a:spcBef>
                <a:spcPts val="1200"/>
              </a:spcBef>
              <a:spcAft>
                <a:spcPts val="1200"/>
              </a:spcAft>
              <a:buNone/>
            </a:pPr>
            <a:endParaRPr dirty="0"/>
          </a:p>
        </p:txBody>
      </p:sp>
      <p:pic>
        <p:nvPicPr>
          <p:cNvPr id="61" name="Google Shape;61;p14"/>
          <p:cNvPicPr preferRelativeResize="0"/>
          <p:nvPr/>
        </p:nvPicPr>
        <p:blipFill>
          <a:blip r:embed="rId3">
            <a:alphaModFix/>
          </a:blip>
          <a:stretch>
            <a:fillRect/>
          </a:stretch>
        </p:blipFill>
        <p:spPr>
          <a:xfrm>
            <a:off x="434875" y="1228635"/>
            <a:ext cx="1436800" cy="1343125"/>
          </a:xfrm>
          <a:prstGeom prst="rect">
            <a:avLst/>
          </a:prstGeom>
          <a:noFill/>
          <a:ln>
            <a:noFill/>
          </a:ln>
        </p:spPr>
      </p:pic>
      <p:pic>
        <p:nvPicPr>
          <p:cNvPr id="63" name="Google Shape;63;p14"/>
          <p:cNvPicPr preferRelativeResize="0"/>
          <p:nvPr/>
        </p:nvPicPr>
        <p:blipFill>
          <a:blip r:embed="rId4">
            <a:alphaModFix/>
          </a:blip>
          <a:stretch>
            <a:fillRect/>
          </a:stretch>
        </p:blipFill>
        <p:spPr>
          <a:xfrm>
            <a:off x="311700" y="3139759"/>
            <a:ext cx="2039650" cy="1505276"/>
          </a:xfrm>
          <a:prstGeom prst="rect">
            <a:avLst/>
          </a:prstGeom>
          <a:noFill/>
          <a:ln>
            <a:noFill/>
          </a:ln>
        </p:spPr>
      </p:pic>
      <p:sp>
        <p:nvSpPr>
          <p:cNvPr id="3" name="pole tekstowe 2">
            <a:extLst>
              <a:ext uri="{FF2B5EF4-FFF2-40B4-BE49-F238E27FC236}">
                <a16:creationId xmlns:a16="http://schemas.microsoft.com/office/drawing/2014/main" id="{B43158C5-EEC9-01E5-78A6-FFA331881137}"/>
              </a:ext>
            </a:extLst>
          </p:cNvPr>
          <p:cNvSpPr txBox="1"/>
          <p:nvPr/>
        </p:nvSpPr>
        <p:spPr>
          <a:xfrm>
            <a:off x="7838661" y="397565"/>
            <a:ext cx="502061" cy="369332"/>
          </a:xfrm>
          <a:prstGeom prst="rect">
            <a:avLst/>
          </a:prstGeom>
          <a:noFill/>
        </p:spPr>
        <p:txBody>
          <a:bodyPr wrap="none" rtlCol="0">
            <a:spAutoFit/>
          </a:bodyPr>
          <a:lstStyle/>
          <a:p>
            <a:r>
              <a:rPr lang="pl-PL" dirty="0">
                <a:hlinkClick r:id="rId5" action="ppaction://hlinksldjump"/>
              </a:rPr>
              <a:t>🏠</a:t>
            </a:r>
            <a:endParaRPr lang="pl-PL"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251DDC0-86E3-05FF-932E-A2447BAB8C8A}"/>
              </a:ext>
            </a:extLst>
          </p:cNvPr>
          <p:cNvSpPr>
            <a:spLocks noGrp="1"/>
          </p:cNvSpPr>
          <p:nvPr>
            <p:ph type="title"/>
          </p:nvPr>
        </p:nvSpPr>
        <p:spPr/>
        <p:txBody>
          <a:bodyPr>
            <a:normAutofit fontScale="90000"/>
          </a:bodyPr>
          <a:lstStyle/>
          <a:p>
            <a:pPr algn="ctr"/>
            <a:r>
              <a:rPr lang="pl-PL" dirty="0"/>
              <a:t>Project </a:t>
            </a:r>
            <a:r>
              <a:rPr lang="pl-PL" dirty="0" err="1"/>
              <a:t>summary</a:t>
            </a:r>
            <a:endParaRPr lang="pl-PL" dirty="0"/>
          </a:p>
        </p:txBody>
      </p:sp>
      <p:sp>
        <p:nvSpPr>
          <p:cNvPr id="3" name="Symbol zastępczy tekstu 2">
            <a:extLst>
              <a:ext uri="{FF2B5EF4-FFF2-40B4-BE49-F238E27FC236}">
                <a16:creationId xmlns:a16="http://schemas.microsoft.com/office/drawing/2014/main" id="{B548A378-C81C-E19E-8CE6-0E776F448A7A}"/>
              </a:ext>
            </a:extLst>
          </p:cNvPr>
          <p:cNvSpPr>
            <a:spLocks noGrp="1"/>
          </p:cNvSpPr>
          <p:nvPr>
            <p:ph type="body" idx="1"/>
          </p:nvPr>
        </p:nvSpPr>
        <p:spPr/>
        <p:txBody>
          <a:bodyPr>
            <a:normAutofit fontScale="77500" lnSpcReduction="20000"/>
          </a:bodyPr>
          <a:lstStyle/>
          <a:p>
            <a:pPr>
              <a:buFont typeface="Wingdings" panose="05000000000000000000" pitchFamily="2" charset="2"/>
              <a:buChar char="v"/>
            </a:pPr>
            <a:endParaRPr lang="pl-PL"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pl-PL" altLang="pl-PL" sz="1600" b="0" i="0" u="none" strike="noStrike" cap="none" normalizeH="0" baseline="0" dirty="0">
                <a:ln>
                  <a:noFill/>
                </a:ln>
                <a:solidFill>
                  <a:schemeClr val="tx1"/>
                </a:solidFill>
                <a:effectLst/>
                <a:latin typeface="Arial" panose="020B0604020202020204" pitchFamily="34" charset="0"/>
              </a:rPr>
              <a:t>Many meta </a:t>
            </a:r>
            <a:r>
              <a:rPr kumimoji="0" lang="pl-PL" altLang="pl-PL" sz="1600" b="0" i="0" u="none" strike="noStrike" cap="none" normalizeH="0" baseline="0" dirty="0" err="1">
                <a:ln>
                  <a:noFill/>
                </a:ln>
                <a:solidFill>
                  <a:schemeClr val="tx1"/>
                </a:solidFill>
                <a:effectLst/>
                <a:latin typeface="Arial" panose="020B0604020202020204" pitchFamily="34" charset="0"/>
              </a:rPr>
              <a:t>descriptions</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are</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either</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too</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short</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or</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too</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long</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which</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can</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impact</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visibility</a:t>
            </a:r>
            <a:r>
              <a:rPr kumimoji="0" lang="pl-PL" altLang="pl-PL" sz="1600" b="0" i="0" u="none" strike="noStrike" cap="none" normalizeH="0" baseline="0" dirty="0">
                <a:ln>
                  <a:noFill/>
                </a:ln>
                <a:solidFill>
                  <a:schemeClr val="tx1"/>
                </a:solidFill>
                <a:effectLst/>
                <a:latin typeface="Arial" panose="020B0604020202020204" pitchFamily="34" charset="0"/>
              </a:rPr>
              <a:t> in </a:t>
            </a:r>
            <a:r>
              <a:rPr kumimoji="0" lang="pl-PL" altLang="pl-PL" sz="1600" b="0" i="0" u="none" strike="noStrike" cap="none" normalizeH="0" baseline="0" dirty="0" err="1">
                <a:ln>
                  <a:noFill/>
                </a:ln>
                <a:solidFill>
                  <a:schemeClr val="tx1"/>
                </a:solidFill>
                <a:effectLst/>
                <a:latin typeface="Arial" panose="020B0604020202020204" pitchFamily="34" charset="0"/>
              </a:rPr>
              <a:t>search</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engines</a:t>
            </a:r>
            <a:r>
              <a:rPr kumimoji="0" lang="pl-PL" altLang="pl-PL" sz="1600" b="0" i="0" u="none" strike="noStrike" cap="none" normalizeH="0" baseline="0" dirty="0">
                <a:ln>
                  <a:noFill/>
                </a:ln>
                <a:solidFill>
                  <a:schemeClr val="tx1"/>
                </a:solidFill>
                <a:effectLst/>
                <a:latin typeface="Arial" panose="020B0604020202020204" pitchFamily="34" charset="0"/>
              </a:rPr>
              <a:t>. The </a:t>
            </a:r>
            <a:r>
              <a:rPr kumimoji="0" lang="pl-PL" altLang="pl-PL" sz="1600" b="0" i="0" u="none" strike="noStrike" cap="none" normalizeH="0" baseline="0" dirty="0" err="1">
                <a:ln>
                  <a:noFill/>
                </a:ln>
                <a:solidFill>
                  <a:schemeClr val="tx1"/>
                </a:solidFill>
                <a:effectLst/>
                <a:latin typeface="Arial" panose="020B0604020202020204" pitchFamily="34" charset="0"/>
              </a:rPr>
              <a:t>ideal</a:t>
            </a:r>
            <a:r>
              <a:rPr kumimoji="0" lang="pl-PL" altLang="pl-PL" sz="1600" b="0" i="0" u="none" strike="noStrike" cap="none" normalizeH="0" baseline="0" dirty="0">
                <a:ln>
                  <a:noFill/>
                </a:ln>
                <a:solidFill>
                  <a:schemeClr val="tx1"/>
                </a:solidFill>
                <a:effectLst/>
                <a:latin typeface="Arial" panose="020B0604020202020204" pitchFamily="34" charset="0"/>
              </a:rPr>
              <a:t> meta </a:t>
            </a:r>
            <a:r>
              <a:rPr kumimoji="0" lang="pl-PL" altLang="pl-PL" sz="1600" b="0" i="0" u="none" strike="noStrike" cap="none" normalizeH="0" baseline="0" dirty="0" err="1">
                <a:ln>
                  <a:noFill/>
                </a:ln>
                <a:solidFill>
                  <a:schemeClr val="tx1"/>
                </a:solidFill>
                <a:effectLst/>
                <a:latin typeface="Arial" panose="020B0604020202020204" pitchFamily="34" charset="0"/>
              </a:rPr>
              <a:t>description</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length</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is</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typically</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between</a:t>
            </a:r>
            <a:r>
              <a:rPr kumimoji="0" lang="pl-PL" altLang="pl-PL" sz="1600" b="0" i="0" u="none" strike="noStrike" cap="none" normalizeH="0" baseline="0" dirty="0">
                <a:ln>
                  <a:noFill/>
                </a:ln>
                <a:solidFill>
                  <a:schemeClr val="tx1"/>
                </a:solidFill>
                <a:effectLst/>
                <a:latin typeface="Arial" panose="020B0604020202020204" pitchFamily="34" charset="0"/>
              </a:rPr>
              <a:t> 150 and 160 </a:t>
            </a:r>
            <a:r>
              <a:rPr kumimoji="0" lang="pl-PL" altLang="pl-PL" sz="1600" b="0" i="0" u="none" strike="noStrike" cap="none" normalizeH="0" baseline="0" dirty="0" err="1">
                <a:ln>
                  <a:noFill/>
                </a:ln>
                <a:solidFill>
                  <a:schemeClr val="tx1"/>
                </a:solidFill>
                <a:effectLst/>
                <a:latin typeface="Arial" panose="020B0604020202020204" pitchFamily="34" charset="0"/>
              </a:rPr>
              <a:t>characters</a:t>
            </a:r>
            <a:r>
              <a:rPr kumimoji="0" lang="pl-PL" altLang="pl-PL" sz="1600" b="0" i="0" u="none" strike="noStrike" cap="none" normalizeH="0" baseline="0" dirty="0">
                <a:ln>
                  <a:noFill/>
                </a:ln>
                <a:solidFill>
                  <a:schemeClr val="tx1"/>
                </a:solidFill>
                <a:effectLst/>
                <a:latin typeface="Arial" panose="020B0604020202020204" pitchFamily="34" charset="0"/>
              </a:rPr>
              <a:t>, and </a:t>
            </a:r>
            <a:r>
              <a:rPr kumimoji="0" lang="pl-PL" altLang="pl-PL" sz="1600" b="0" i="0" u="none" strike="noStrike" cap="none" normalizeH="0" baseline="0" dirty="0" err="1">
                <a:ln>
                  <a:noFill/>
                </a:ln>
                <a:solidFill>
                  <a:schemeClr val="tx1"/>
                </a:solidFill>
                <a:effectLst/>
                <a:latin typeface="Arial" panose="020B0604020202020204" pitchFamily="34" charset="0"/>
              </a:rPr>
              <a:t>analyses</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can</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indicate</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which</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entries</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require</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optimization</a:t>
            </a:r>
            <a:r>
              <a:rPr kumimoji="0" lang="pl-PL" altLang="pl-PL" sz="16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pl-PL" altLang="pl-PL" sz="1600" b="0" i="0" u="none" strike="noStrike" cap="none" normalizeH="0" baseline="0" dirty="0" err="1">
                <a:ln>
                  <a:noFill/>
                </a:ln>
                <a:solidFill>
                  <a:schemeClr val="tx1"/>
                </a:solidFill>
                <a:effectLst/>
                <a:latin typeface="Arial" panose="020B0604020202020204" pitchFamily="34" charset="0"/>
              </a:rPr>
              <a:t>Analyses</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reveal</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which</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keywords</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are</a:t>
            </a:r>
            <a:r>
              <a:rPr kumimoji="0" lang="pl-PL" altLang="pl-PL" sz="1600" b="0" i="0" u="none" strike="noStrike" cap="none" normalizeH="0" baseline="0" dirty="0">
                <a:ln>
                  <a:noFill/>
                </a:ln>
                <a:solidFill>
                  <a:schemeClr val="tx1"/>
                </a:solidFill>
                <a:effectLst/>
                <a:latin typeface="Arial" panose="020B0604020202020204" pitchFamily="34" charset="0"/>
              </a:rPr>
              <a:t> most </a:t>
            </a:r>
            <a:r>
              <a:rPr kumimoji="0" lang="pl-PL" altLang="pl-PL" sz="1600" b="0" i="0" u="none" strike="noStrike" cap="none" normalizeH="0" baseline="0" dirty="0" err="1">
                <a:ln>
                  <a:noFill/>
                </a:ln>
                <a:solidFill>
                  <a:schemeClr val="tx1"/>
                </a:solidFill>
                <a:effectLst/>
                <a:latin typeface="Arial" panose="020B0604020202020204" pitchFamily="34" charset="0"/>
              </a:rPr>
              <a:t>frequently</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used</a:t>
            </a:r>
            <a:r>
              <a:rPr kumimoji="0" lang="pl-PL" altLang="pl-PL" sz="1600" b="0" i="0" u="none" strike="noStrike" cap="none" normalizeH="0" baseline="0" dirty="0">
                <a:ln>
                  <a:noFill/>
                </a:ln>
                <a:solidFill>
                  <a:schemeClr val="tx1"/>
                </a:solidFill>
                <a:effectLst/>
                <a:latin typeface="Arial" panose="020B0604020202020204" pitchFamily="34" charset="0"/>
              </a:rPr>
              <a:t> in meta </a:t>
            </a:r>
            <a:r>
              <a:rPr kumimoji="0" lang="pl-PL" altLang="pl-PL" sz="1600" b="0" i="0" u="none" strike="noStrike" cap="none" normalizeH="0" baseline="0" dirty="0" err="1">
                <a:ln>
                  <a:noFill/>
                </a:ln>
                <a:solidFill>
                  <a:schemeClr val="tx1"/>
                </a:solidFill>
                <a:effectLst/>
                <a:latin typeface="Arial" panose="020B0604020202020204" pitchFamily="34" charset="0"/>
              </a:rPr>
              <a:t>descriptions</a:t>
            </a:r>
            <a:r>
              <a:rPr kumimoji="0" lang="pl-PL" altLang="pl-PL" sz="1600" b="0" i="0" u="none" strike="noStrike" cap="none" normalizeH="0" baseline="0" dirty="0">
                <a:ln>
                  <a:noFill/>
                </a:ln>
                <a:solidFill>
                  <a:schemeClr val="tx1"/>
                </a:solidFill>
                <a:effectLst/>
                <a:latin typeface="Arial" panose="020B0604020202020204" pitchFamily="34" charset="0"/>
              </a:rPr>
              <a:t> and </a:t>
            </a:r>
            <a:r>
              <a:rPr kumimoji="0" lang="pl-PL" altLang="pl-PL" sz="1600" b="0" i="0" u="none" strike="noStrike" cap="none" normalizeH="0" baseline="0" dirty="0" err="1">
                <a:ln>
                  <a:noFill/>
                </a:ln>
                <a:solidFill>
                  <a:schemeClr val="tx1"/>
                </a:solidFill>
                <a:effectLst/>
                <a:latin typeface="Arial" panose="020B0604020202020204" pitchFamily="34" charset="0"/>
              </a:rPr>
              <a:t>titles</a:t>
            </a:r>
            <a:r>
              <a:rPr kumimoji="0" lang="pl-PL" altLang="pl-PL" sz="1600" b="0" i="0" u="none" strike="noStrike" cap="none" normalizeH="0" baseline="0" dirty="0">
                <a:ln>
                  <a:noFill/>
                </a:ln>
                <a:solidFill>
                  <a:schemeClr val="tx1"/>
                </a:solidFill>
                <a:effectLst/>
                <a:latin typeface="Arial" panose="020B0604020202020204" pitchFamily="34" charset="0"/>
              </a:rPr>
              <a:t>. A high </a:t>
            </a:r>
            <a:r>
              <a:rPr kumimoji="0" lang="pl-PL" altLang="pl-PL" sz="1600" b="0" i="0" u="none" strike="noStrike" cap="none" normalizeH="0" baseline="0" dirty="0" err="1">
                <a:ln>
                  <a:noFill/>
                </a:ln>
                <a:solidFill>
                  <a:schemeClr val="tx1"/>
                </a:solidFill>
                <a:effectLst/>
                <a:latin typeface="Arial" panose="020B0604020202020204" pitchFamily="34" charset="0"/>
              </a:rPr>
              <a:t>occurrence</a:t>
            </a:r>
            <a:r>
              <a:rPr kumimoji="0" lang="pl-PL" altLang="pl-PL" sz="1600" b="0" i="0" u="none" strike="noStrike" cap="none" normalizeH="0" baseline="0" dirty="0">
                <a:ln>
                  <a:noFill/>
                </a:ln>
                <a:solidFill>
                  <a:schemeClr val="tx1"/>
                </a:solidFill>
                <a:effectLst/>
                <a:latin typeface="Arial" panose="020B0604020202020204" pitchFamily="34" charset="0"/>
              </a:rPr>
              <a:t> of a </a:t>
            </a:r>
            <a:r>
              <a:rPr kumimoji="0" lang="pl-PL" altLang="pl-PL" sz="1600" b="0" i="0" u="none" strike="noStrike" cap="none" normalizeH="0" baseline="0" dirty="0" err="1">
                <a:ln>
                  <a:noFill/>
                </a:ln>
                <a:solidFill>
                  <a:schemeClr val="tx1"/>
                </a:solidFill>
                <a:effectLst/>
                <a:latin typeface="Arial" panose="020B0604020202020204" pitchFamily="34" charset="0"/>
              </a:rPr>
              <a:t>specific</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keyword</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may</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indicate</a:t>
            </a:r>
            <a:r>
              <a:rPr kumimoji="0" lang="pl-PL" altLang="pl-PL" sz="1600" b="0" i="0" u="none" strike="noStrike" cap="none" normalizeH="0" baseline="0" dirty="0">
                <a:ln>
                  <a:noFill/>
                </a:ln>
                <a:solidFill>
                  <a:schemeClr val="tx1"/>
                </a:solidFill>
                <a:effectLst/>
                <a:latin typeface="Arial" panose="020B0604020202020204" pitchFamily="34" charset="0"/>
              </a:rPr>
              <a:t> the </a:t>
            </a:r>
            <a:r>
              <a:rPr kumimoji="0" lang="pl-PL" altLang="pl-PL" sz="1600" b="0" i="0" u="none" strike="noStrike" cap="none" normalizeH="0" baseline="0" dirty="0" err="1">
                <a:ln>
                  <a:noFill/>
                </a:ln>
                <a:solidFill>
                  <a:schemeClr val="tx1"/>
                </a:solidFill>
                <a:effectLst/>
                <a:latin typeface="Arial" panose="020B0604020202020204" pitchFamily="34" charset="0"/>
              </a:rPr>
              <a:t>popularity</a:t>
            </a:r>
            <a:r>
              <a:rPr kumimoji="0" lang="pl-PL" altLang="pl-PL" sz="1600" b="0" i="0" u="none" strike="noStrike" cap="none" normalizeH="0" baseline="0" dirty="0">
                <a:ln>
                  <a:noFill/>
                </a:ln>
                <a:solidFill>
                  <a:schemeClr val="tx1"/>
                </a:solidFill>
                <a:effectLst/>
                <a:latin typeface="Arial" panose="020B0604020202020204" pitchFamily="34" charset="0"/>
              </a:rPr>
              <a:t> of a </a:t>
            </a:r>
            <a:r>
              <a:rPr kumimoji="0" lang="pl-PL" altLang="pl-PL" sz="1600" b="0" i="0" u="none" strike="noStrike" cap="none" normalizeH="0" baseline="0" dirty="0" err="1">
                <a:ln>
                  <a:noFill/>
                </a:ln>
                <a:solidFill>
                  <a:schemeClr val="tx1"/>
                </a:solidFill>
                <a:effectLst/>
                <a:latin typeface="Arial" panose="020B0604020202020204" pitchFamily="34" charset="0"/>
              </a:rPr>
              <a:t>topic</a:t>
            </a:r>
            <a:r>
              <a:rPr kumimoji="0" lang="pl-PL" altLang="pl-PL" sz="1600" b="0" i="0" u="none" strike="noStrike" cap="none" normalizeH="0" baseline="0" dirty="0">
                <a:ln>
                  <a:noFill/>
                </a:ln>
                <a:solidFill>
                  <a:schemeClr val="tx1"/>
                </a:solidFill>
                <a:effectLst/>
                <a:latin typeface="Arial" panose="020B0604020202020204" pitchFamily="34" charset="0"/>
              </a:rPr>
              <a:t>, but </a:t>
            </a:r>
            <a:r>
              <a:rPr kumimoji="0" lang="pl-PL" altLang="pl-PL" sz="1600" b="0" i="0" u="none" strike="noStrike" cap="none" normalizeH="0" baseline="0" dirty="0" err="1">
                <a:ln>
                  <a:noFill/>
                </a:ln>
                <a:solidFill>
                  <a:schemeClr val="tx1"/>
                </a:solidFill>
                <a:effectLst/>
                <a:latin typeface="Arial" panose="020B0604020202020204" pitchFamily="34" charset="0"/>
              </a:rPr>
              <a:t>it</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may</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also</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suggest</a:t>
            </a:r>
            <a:r>
              <a:rPr kumimoji="0" lang="pl-PL" altLang="pl-PL" sz="1600" b="0" i="0" u="none" strike="noStrike" cap="none" normalizeH="0" baseline="0" dirty="0">
                <a:ln>
                  <a:noFill/>
                </a:ln>
                <a:solidFill>
                  <a:schemeClr val="tx1"/>
                </a:solidFill>
                <a:effectLst/>
                <a:latin typeface="Arial" panose="020B0604020202020204" pitchFamily="34" charset="0"/>
              </a:rPr>
              <a:t> the </a:t>
            </a:r>
            <a:r>
              <a:rPr kumimoji="0" lang="pl-PL" altLang="pl-PL" sz="1600" b="0" i="0" u="none" strike="noStrike" cap="none" normalizeH="0" baseline="0" dirty="0" err="1">
                <a:ln>
                  <a:noFill/>
                </a:ln>
                <a:solidFill>
                  <a:schemeClr val="tx1"/>
                </a:solidFill>
                <a:effectLst/>
                <a:latin typeface="Arial" panose="020B0604020202020204" pitchFamily="34" charset="0"/>
              </a:rPr>
              <a:t>need</a:t>
            </a:r>
            <a:r>
              <a:rPr kumimoji="0" lang="pl-PL" altLang="pl-PL" sz="1600" b="0" i="0" u="none" strike="noStrike" cap="none" normalizeH="0" baseline="0" dirty="0">
                <a:ln>
                  <a:noFill/>
                </a:ln>
                <a:solidFill>
                  <a:schemeClr val="tx1"/>
                </a:solidFill>
                <a:effectLst/>
                <a:latin typeface="Arial" panose="020B0604020202020204" pitchFamily="34" charset="0"/>
              </a:rPr>
              <a:t> for </a:t>
            </a:r>
            <a:r>
              <a:rPr kumimoji="0" lang="pl-PL" altLang="pl-PL" sz="1600" b="0" i="0" u="none" strike="noStrike" cap="none" normalizeH="0" baseline="0" dirty="0" err="1">
                <a:ln>
                  <a:noFill/>
                </a:ln>
                <a:solidFill>
                  <a:schemeClr val="tx1"/>
                </a:solidFill>
                <a:effectLst/>
                <a:latin typeface="Arial" panose="020B0604020202020204" pitchFamily="34" charset="0"/>
              </a:rPr>
              <a:t>further</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content</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optimization</a:t>
            </a:r>
            <a:r>
              <a:rPr kumimoji="0" lang="pl-PL" altLang="pl-PL" sz="1600" b="0" i="0" u="none" strike="noStrike" cap="none" normalizeH="0" baseline="0" dirty="0">
                <a:ln>
                  <a:noFill/>
                </a:ln>
                <a:solidFill>
                  <a:schemeClr val="tx1"/>
                </a:solidFill>
                <a:effectLst/>
                <a:latin typeface="Arial" panose="020B0604020202020204" pitchFamily="34" charset="0"/>
              </a:rPr>
              <a:t> to </a:t>
            </a:r>
            <a:r>
              <a:rPr kumimoji="0" lang="pl-PL" altLang="pl-PL" sz="1600" b="0" i="0" u="none" strike="noStrike" cap="none" normalizeH="0" baseline="0" dirty="0" err="1">
                <a:ln>
                  <a:noFill/>
                </a:ln>
                <a:solidFill>
                  <a:schemeClr val="tx1"/>
                </a:solidFill>
                <a:effectLst/>
                <a:latin typeface="Arial" panose="020B0604020202020204" pitchFamily="34" charset="0"/>
              </a:rPr>
              <a:t>improve</a:t>
            </a:r>
            <a:r>
              <a:rPr kumimoji="0" lang="pl-PL" altLang="pl-PL" sz="1600" b="0" i="0" u="none" strike="noStrike" cap="none" normalizeH="0" baseline="0" dirty="0">
                <a:ln>
                  <a:noFill/>
                </a:ln>
                <a:solidFill>
                  <a:schemeClr val="tx1"/>
                </a:solidFill>
                <a:effectLst/>
                <a:latin typeface="Arial" panose="020B0604020202020204" pitchFamily="34" charset="0"/>
              </a:rPr>
              <a:t> SEO </a:t>
            </a:r>
            <a:r>
              <a:rPr kumimoji="0" lang="pl-PL" altLang="pl-PL" sz="1600" b="0" i="0" u="none" strike="noStrike" cap="none" normalizeH="0" baseline="0" dirty="0" err="1">
                <a:ln>
                  <a:noFill/>
                </a:ln>
                <a:solidFill>
                  <a:schemeClr val="tx1"/>
                </a:solidFill>
                <a:effectLst/>
                <a:latin typeface="Arial" panose="020B0604020202020204" pitchFamily="34" charset="0"/>
              </a:rPr>
              <a:t>rankings</a:t>
            </a:r>
            <a:r>
              <a:rPr kumimoji="0" lang="pl-PL" altLang="pl-PL" sz="16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pl-PL" altLang="pl-PL" sz="1600" b="0" i="0" u="none" strike="noStrike" cap="none" normalizeH="0" baseline="0" dirty="0">
                <a:ln>
                  <a:noFill/>
                </a:ln>
                <a:solidFill>
                  <a:schemeClr val="tx1"/>
                </a:solidFill>
                <a:effectLst/>
                <a:latin typeface="Arial" panose="020B0604020202020204" pitchFamily="34" charset="0"/>
              </a:rPr>
              <a:t>Many </a:t>
            </a:r>
            <a:r>
              <a:rPr kumimoji="0" lang="pl-PL" altLang="pl-PL" sz="1600" b="0" i="0" u="none" strike="noStrike" cap="none" normalizeH="0" baseline="0" dirty="0" err="1">
                <a:ln>
                  <a:noFill/>
                </a:ln>
                <a:solidFill>
                  <a:schemeClr val="tx1"/>
                </a:solidFill>
                <a:effectLst/>
                <a:latin typeface="Arial" panose="020B0604020202020204" pitchFamily="34" charset="0"/>
              </a:rPr>
              <a:t>entries</a:t>
            </a:r>
            <a:r>
              <a:rPr kumimoji="0" lang="pl-PL" altLang="pl-PL" sz="1600" b="0" i="0" u="none" strike="noStrike" cap="none" normalizeH="0" baseline="0" dirty="0">
                <a:ln>
                  <a:noFill/>
                </a:ln>
                <a:solidFill>
                  <a:schemeClr val="tx1"/>
                </a:solidFill>
                <a:effectLst/>
                <a:latin typeface="Arial" panose="020B0604020202020204" pitchFamily="34" charset="0"/>
              </a:rPr>
              <a:t> in the </a:t>
            </a:r>
            <a:r>
              <a:rPr kumimoji="0" lang="pl-PL" altLang="pl-PL" sz="1600" b="0" i="0" u="none" strike="noStrike" cap="none" normalizeH="0" baseline="0" dirty="0" err="1">
                <a:ln>
                  <a:noFill/>
                </a:ln>
                <a:solidFill>
                  <a:schemeClr val="tx1"/>
                </a:solidFill>
                <a:effectLst/>
                <a:latin typeface="Arial" panose="020B0604020202020204" pitchFamily="34" charset="0"/>
              </a:rPr>
              <a:t>database</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have</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duplicate</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titles</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which</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can</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affect</a:t>
            </a:r>
            <a:r>
              <a:rPr kumimoji="0" lang="pl-PL" altLang="pl-PL" sz="1600" b="0" i="0" u="none" strike="noStrike" cap="none" normalizeH="0" baseline="0" dirty="0">
                <a:ln>
                  <a:noFill/>
                </a:ln>
                <a:solidFill>
                  <a:schemeClr val="tx1"/>
                </a:solidFill>
                <a:effectLst/>
                <a:latin typeface="Arial" panose="020B0604020202020204" pitchFamily="34" charset="0"/>
              </a:rPr>
              <a:t> SEO and </a:t>
            </a:r>
            <a:r>
              <a:rPr kumimoji="0" lang="pl-PL" altLang="pl-PL" sz="1600" b="0" i="0" u="none" strike="noStrike" cap="none" normalizeH="0" baseline="0" dirty="0" err="1">
                <a:ln>
                  <a:noFill/>
                </a:ln>
                <a:solidFill>
                  <a:schemeClr val="tx1"/>
                </a:solidFill>
                <a:effectLst/>
                <a:latin typeface="Arial" panose="020B0604020202020204" pitchFamily="34" charset="0"/>
              </a:rPr>
              <a:t>user</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experience</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Identifying</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duplicate</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titles</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can</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help</a:t>
            </a:r>
            <a:r>
              <a:rPr kumimoji="0" lang="pl-PL" altLang="pl-PL" sz="1600" b="0" i="0" u="none" strike="noStrike" cap="none" normalizeH="0" baseline="0" dirty="0">
                <a:ln>
                  <a:noFill/>
                </a:ln>
                <a:solidFill>
                  <a:schemeClr val="tx1"/>
                </a:solidFill>
                <a:effectLst/>
                <a:latin typeface="Arial" panose="020B0604020202020204" pitchFamily="34" charset="0"/>
              </a:rPr>
              <a:t> in </a:t>
            </a:r>
            <a:r>
              <a:rPr kumimoji="0" lang="pl-PL" altLang="pl-PL" sz="1600" b="0" i="0" u="none" strike="noStrike" cap="none" normalizeH="0" baseline="0" dirty="0" err="1">
                <a:ln>
                  <a:noFill/>
                </a:ln>
                <a:solidFill>
                  <a:schemeClr val="tx1"/>
                </a:solidFill>
                <a:effectLst/>
                <a:latin typeface="Arial" panose="020B0604020202020204" pitchFamily="34" charset="0"/>
              </a:rPr>
              <a:t>editing</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or</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removing</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them</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thereby</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improving</a:t>
            </a:r>
            <a:r>
              <a:rPr kumimoji="0" lang="pl-PL" altLang="pl-PL" sz="1600" b="0" i="0" u="none" strike="noStrike" cap="none" normalizeH="0" baseline="0" dirty="0">
                <a:ln>
                  <a:noFill/>
                </a:ln>
                <a:solidFill>
                  <a:schemeClr val="tx1"/>
                </a:solidFill>
                <a:effectLst/>
                <a:latin typeface="Arial" panose="020B0604020202020204" pitchFamily="34" charset="0"/>
              </a:rPr>
              <a:t> the </a:t>
            </a:r>
            <a:r>
              <a:rPr kumimoji="0" lang="pl-PL" altLang="pl-PL" sz="1600" b="0" i="0" u="none" strike="noStrike" cap="none" normalizeH="0" baseline="0" dirty="0" err="1">
                <a:ln>
                  <a:noFill/>
                </a:ln>
                <a:solidFill>
                  <a:schemeClr val="tx1"/>
                </a:solidFill>
                <a:effectLst/>
                <a:latin typeface="Arial" panose="020B0604020202020204" pitchFamily="34" charset="0"/>
              </a:rPr>
              <a:t>uniqueness</a:t>
            </a:r>
            <a:r>
              <a:rPr kumimoji="0" lang="pl-PL" altLang="pl-PL" sz="1600" b="0" i="0" u="none" strike="noStrike" cap="none" normalizeH="0" baseline="0" dirty="0">
                <a:ln>
                  <a:noFill/>
                </a:ln>
                <a:solidFill>
                  <a:schemeClr val="tx1"/>
                </a:solidFill>
                <a:effectLst/>
                <a:latin typeface="Arial" panose="020B0604020202020204" pitchFamily="34" charset="0"/>
              </a:rPr>
              <a:t> of the </a:t>
            </a:r>
            <a:r>
              <a:rPr kumimoji="0" lang="pl-PL" altLang="pl-PL" sz="1600" b="0" i="0" u="none" strike="noStrike" cap="none" normalizeH="0" baseline="0" dirty="0" err="1">
                <a:ln>
                  <a:noFill/>
                </a:ln>
                <a:solidFill>
                  <a:schemeClr val="tx1"/>
                </a:solidFill>
                <a:effectLst/>
                <a:latin typeface="Arial" panose="020B0604020202020204" pitchFamily="34" charset="0"/>
              </a:rPr>
              <a:t>content</a:t>
            </a:r>
            <a:r>
              <a:rPr kumimoji="0" lang="pl-PL" altLang="pl-PL" sz="16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pl-PL" altLang="pl-PL" sz="1600" b="0" i="0" u="none" strike="noStrike" cap="none" normalizeH="0" baseline="0" dirty="0" err="1">
                <a:ln>
                  <a:noFill/>
                </a:ln>
                <a:solidFill>
                  <a:schemeClr val="tx1"/>
                </a:solidFill>
                <a:effectLst/>
                <a:latin typeface="Arial" panose="020B0604020202020204" pitchFamily="34" charset="0"/>
              </a:rPr>
              <a:t>Analyzing</a:t>
            </a:r>
            <a:r>
              <a:rPr kumimoji="0" lang="pl-PL" altLang="pl-PL" sz="1600" b="0" i="0" u="none" strike="noStrike" cap="none" normalizeH="0" baseline="0" dirty="0">
                <a:ln>
                  <a:noFill/>
                </a:ln>
                <a:solidFill>
                  <a:schemeClr val="tx1"/>
                </a:solidFill>
                <a:effectLst/>
                <a:latin typeface="Arial" panose="020B0604020202020204" pitchFamily="34" charset="0"/>
              </a:rPr>
              <a:t> URL </a:t>
            </a:r>
            <a:r>
              <a:rPr kumimoji="0" lang="pl-PL" altLang="pl-PL" sz="1600" b="0" i="0" u="none" strike="noStrike" cap="none" normalizeH="0" baseline="0" dirty="0" err="1">
                <a:ln>
                  <a:noFill/>
                </a:ln>
                <a:solidFill>
                  <a:schemeClr val="tx1"/>
                </a:solidFill>
                <a:effectLst/>
                <a:latin typeface="Arial" panose="020B0604020202020204" pitchFamily="34" charset="0"/>
              </a:rPr>
              <a:t>length</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may</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reveal</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that</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many</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links</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are</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excessively</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long</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Long</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URLs</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can</a:t>
            </a:r>
            <a:r>
              <a:rPr kumimoji="0" lang="pl-PL" altLang="pl-PL" sz="1600" b="0" i="0" u="none" strike="noStrike" cap="none" normalizeH="0" baseline="0" dirty="0">
                <a:ln>
                  <a:noFill/>
                </a:ln>
                <a:solidFill>
                  <a:schemeClr val="tx1"/>
                </a:solidFill>
                <a:effectLst/>
                <a:latin typeface="Arial" panose="020B0604020202020204" pitchFamily="34" charset="0"/>
              </a:rPr>
              <a:t> be less </a:t>
            </a:r>
            <a:r>
              <a:rPr kumimoji="0" lang="pl-PL" altLang="pl-PL" sz="1600" b="0" i="0" u="none" strike="noStrike" cap="none" normalizeH="0" baseline="0" dirty="0" err="1">
                <a:ln>
                  <a:noFill/>
                </a:ln>
                <a:solidFill>
                  <a:schemeClr val="tx1"/>
                </a:solidFill>
                <a:effectLst/>
                <a:latin typeface="Arial" panose="020B0604020202020204" pitchFamily="34" charset="0"/>
              </a:rPr>
              <a:t>user-friendly</a:t>
            </a:r>
            <a:r>
              <a:rPr kumimoji="0" lang="pl-PL" altLang="pl-PL" sz="1600" b="0" i="0" u="none" strike="noStrike" cap="none" normalizeH="0" baseline="0" dirty="0">
                <a:ln>
                  <a:noFill/>
                </a:ln>
                <a:solidFill>
                  <a:schemeClr val="tx1"/>
                </a:solidFill>
                <a:effectLst/>
                <a:latin typeface="Arial" panose="020B0604020202020204" pitchFamily="34" charset="0"/>
              </a:rPr>
              <a:t> and </a:t>
            </a:r>
            <a:r>
              <a:rPr kumimoji="0" lang="pl-PL" altLang="pl-PL" sz="1600" b="0" i="0" u="none" strike="noStrike" cap="none" normalizeH="0" baseline="0" dirty="0" err="1">
                <a:ln>
                  <a:noFill/>
                </a:ln>
                <a:solidFill>
                  <a:schemeClr val="tx1"/>
                </a:solidFill>
                <a:effectLst/>
                <a:latin typeface="Arial" panose="020B0604020202020204" pitchFamily="34" charset="0"/>
              </a:rPr>
              <a:t>inefficient</a:t>
            </a:r>
            <a:r>
              <a:rPr kumimoji="0" lang="pl-PL" altLang="pl-PL" sz="1600" b="0" i="0" u="none" strike="noStrike" cap="none" normalizeH="0" baseline="0" dirty="0">
                <a:ln>
                  <a:noFill/>
                </a:ln>
                <a:solidFill>
                  <a:schemeClr val="tx1"/>
                </a:solidFill>
                <a:effectLst/>
                <a:latin typeface="Arial" panose="020B0604020202020204" pitchFamily="34" charset="0"/>
              </a:rPr>
              <a:t> for SEO. Optimizing URL </a:t>
            </a:r>
            <a:r>
              <a:rPr kumimoji="0" lang="pl-PL" altLang="pl-PL" sz="1600" b="0" i="0" u="none" strike="noStrike" cap="none" normalizeH="0" baseline="0" dirty="0" err="1">
                <a:ln>
                  <a:noFill/>
                </a:ln>
                <a:solidFill>
                  <a:schemeClr val="tx1"/>
                </a:solidFill>
                <a:effectLst/>
                <a:latin typeface="Arial" panose="020B0604020202020204" pitchFamily="34" charset="0"/>
              </a:rPr>
              <a:t>length</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should</a:t>
            </a:r>
            <a:r>
              <a:rPr kumimoji="0" lang="pl-PL" altLang="pl-PL" sz="1600" b="0" i="0" u="none" strike="noStrike" cap="none" normalizeH="0" baseline="0" dirty="0">
                <a:ln>
                  <a:noFill/>
                </a:ln>
                <a:solidFill>
                  <a:schemeClr val="tx1"/>
                </a:solidFill>
                <a:effectLst/>
                <a:latin typeface="Arial" panose="020B0604020202020204" pitchFamily="34" charset="0"/>
              </a:rPr>
              <a:t> be </a:t>
            </a:r>
            <a:r>
              <a:rPr kumimoji="0" lang="pl-PL" altLang="pl-PL" sz="1600" b="0" i="0" u="none" strike="noStrike" cap="none" normalizeH="0" baseline="0" dirty="0" err="1">
                <a:ln>
                  <a:noFill/>
                </a:ln>
                <a:solidFill>
                  <a:schemeClr val="tx1"/>
                </a:solidFill>
                <a:effectLst/>
                <a:latin typeface="Arial" panose="020B0604020202020204" pitchFamily="34" charset="0"/>
              </a:rPr>
              <a:t>considered</a:t>
            </a:r>
            <a:r>
              <a:rPr kumimoji="0" lang="pl-PL" altLang="pl-PL" sz="1600" b="0" i="0" u="none" strike="noStrike" cap="none" normalizeH="0" baseline="0" dirty="0">
                <a:ln>
                  <a:noFill/>
                </a:ln>
                <a:solidFill>
                  <a:schemeClr val="tx1"/>
                </a:solidFill>
                <a:effectLst/>
                <a:latin typeface="Arial" panose="020B0604020202020204" pitchFamily="34" charset="0"/>
              </a:rPr>
              <a:t> to </a:t>
            </a:r>
            <a:r>
              <a:rPr kumimoji="0" lang="pl-PL" altLang="pl-PL" sz="1600" b="0" i="0" u="none" strike="noStrike" cap="none" normalizeH="0" baseline="0" dirty="0" err="1">
                <a:ln>
                  <a:noFill/>
                </a:ln>
                <a:solidFill>
                  <a:schemeClr val="tx1"/>
                </a:solidFill>
                <a:effectLst/>
                <a:latin typeface="Arial" panose="020B0604020202020204" pitchFamily="34" charset="0"/>
              </a:rPr>
              <a:t>make</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them</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more</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concise</a:t>
            </a:r>
            <a:r>
              <a:rPr kumimoji="0" lang="pl-PL" altLang="pl-PL" sz="1600" b="0" i="0" u="none" strike="noStrike" cap="none" normalizeH="0" baseline="0" dirty="0">
                <a:ln>
                  <a:noFill/>
                </a:ln>
                <a:solidFill>
                  <a:schemeClr val="tx1"/>
                </a:solidFill>
                <a:effectLst/>
                <a:latin typeface="Arial" panose="020B0604020202020204" pitchFamily="34" charset="0"/>
              </a:rPr>
              <a:t> and </a:t>
            </a:r>
            <a:r>
              <a:rPr kumimoji="0" lang="pl-PL" altLang="pl-PL" sz="1600" b="0" i="0" u="none" strike="noStrike" cap="none" normalizeH="0" baseline="0" dirty="0" err="1">
                <a:ln>
                  <a:noFill/>
                </a:ln>
                <a:solidFill>
                  <a:schemeClr val="tx1"/>
                </a:solidFill>
                <a:effectLst/>
                <a:latin typeface="Arial" panose="020B0604020202020204" pitchFamily="34" charset="0"/>
              </a:rPr>
              <a:t>easier</a:t>
            </a:r>
            <a:r>
              <a:rPr kumimoji="0" lang="pl-PL" altLang="pl-PL" sz="1600" b="0" i="0" u="none" strike="noStrike" cap="none" normalizeH="0" baseline="0" dirty="0">
                <a:ln>
                  <a:noFill/>
                </a:ln>
                <a:solidFill>
                  <a:schemeClr val="tx1"/>
                </a:solidFill>
                <a:effectLst/>
                <a:latin typeface="Arial" panose="020B0604020202020204" pitchFamily="34" charset="0"/>
              </a:rPr>
              <a:t> to </a:t>
            </a:r>
            <a:r>
              <a:rPr kumimoji="0" lang="pl-PL" altLang="pl-PL" sz="1600" b="0" i="0" u="none" strike="noStrike" cap="none" normalizeH="0" baseline="0" dirty="0" err="1">
                <a:ln>
                  <a:noFill/>
                </a:ln>
                <a:solidFill>
                  <a:schemeClr val="tx1"/>
                </a:solidFill>
                <a:effectLst/>
                <a:latin typeface="Arial" panose="020B0604020202020204" pitchFamily="34" charset="0"/>
              </a:rPr>
              <a:t>remember</a:t>
            </a:r>
            <a:r>
              <a:rPr kumimoji="0" lang="pl-PL" altLang="pl-PL" sz="16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pl-PL" altLang="pl-PL" sz="1600" b="0" i="0" u="none" strike="noStrike" cap="none" normalizeH="0" baseline="0" dirty="0">
                <a:ln>
                  <a:noFill/>
                </a:ln>
                <a:solidFill>
                  <a:schemeClr val="tx1"/>
                </a:solidFill>
                <a:effectLst/>
                <a:latin typeface="Arial" panose="020B0604020202020204" pitchFamily="34" charset="0"/>
              </a:rPr>
              <a:t>The </a:t>
            </a:r>
            <a:r>
              <a:rPr kumimoji="0" lang="pl-PL" altLang="pl-PL" sz="1600" b="0" i="0" u="none" strike="noStrike" cap="none" normalizeH="0" baseline="0" dirty="0" err="1">
                <a:ln>
                  <a:noFill/>
                </a:ln>
                <a:solidFill>
                  <a:schemeClr val="tx1"/>
                </a:solidFill>
                <a:effectLst/>
                <a:latin typeface="Arial" panose="020B0604020202020204" pitchFamily="34" charset="0"/>
              </a:rPr>
              <a:t>number</a:t>
            </a:r>
            <a:r>
              <a:rPr kumimoji="0" lang="pl-PL" altLang="pl-PL" sz="1600" b="0" i="0" u="none" strike="noStrike" cap="none" normalizeH="0" baseline="0" dirty="0">
                <a:ln>
                  <a:noFill/>
                </a:ln>
                <a:solidFill>
                  <a:schemeClr val="tx1"/>
                </a:solidFill>
                <a:effectLst/>
                <a:latin typeface="Arial" panose="020B0604020202020204" pitchFamily="34" charset="0"/>
              </a:rPr>
              <a:t> of </a:t>
            </a:r>
            <a:r>
              <a:rPr kumimoji="0" lang="pl-PL" altLang="pl-PL" sz="1600" b="0" i="0" u="none" strike="noStrike" cap="none" normalizeH="0" baseline="0" dirty="0" err="1">
                <a:ln>
                  <a:noFill/>
                </a:ln>
                <a:solidFill>
                  <a:schemeClr val="tx1"/>
                </a:solidFill>
                <a:effectLst/>
                <a:latin typeface="Arial" panose="020B0604020202020204" pitchFamily="34" charset="0"/>
              </a:rPr>
              <a:t>parameters</a:t>
            </a:r>
            <a:r>
              <a:rPr kumimoji="0" lang="pl-PL" altLang="pl-PL" sz="1600" b="0" i="0" u="none" strike="noStrike" cap="none" normalizeH="0" baseline="0" dirty="0">
                <a:ln>
                  <a:noFill/>
                </a:ln>
                <a:solidFill>
                  <a:schemeClr val="tx1"/>
                </a:solidFill>
                <a:effectLst/>
                <a:latin typeface="Arial" panose="020B0604020202020204" pitchFamily="34" charset="0"/>
              </a:rPr>
              <a:t> in </a:t>
            </a:r>
            <a:r>
              <a:rPr kumimoji="0" lang="pl-PL" altLang="pl-PL" sz="1600" b="0" i="0" u="none" strike="noStrike" cap="none" normalizeH="0" baseline="0" dirty="0" err="1">
                <a:ln>
                  <a:noFill/>
                </a:ln>
                <a:solidFill>
                  <a:schemeClr val="tx1"/>
                </a:solidFill>
                <a:effectLst/>
                <a:latin typeface="Arial" panose="020B0604020202020204" pitchFamily="34" charset="0"/>
              </a:rPr>
              <a:t>URLs</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can</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indicate</a:t>
            </a:r>
            <a:r>
              <a:rPr kumimoji="0" lang="pl-PL" altLang="pl-PL" sz="1600" b="0" i="0" u="none" strike="noStrike" cap="none" normalizeH="0" baseline="0" dirty="0">
                <a:ln>
                  <a:noFill/>
                </a:ln>
                <a:solidFill>
                  <a:schemeClr val="tx1"/>
                </a:solidFill>
                <a:effectLst/>
                <a:latin typeface="Arial" panose="020B0604020202020204" pitchFamily="34" charset="0"/>
              </a:rPr>
              <a:t> a </a:t>
            </a:r>
            <a:r>
              <a:rPr kumimoji="0" lang="pl-PL" altLang="pl-PL" sz="1600" b="0" i="0" u="none" strike="noStrike" cap="none" normalizeH="0" baseline="0" dirty="0" err="1">
                <a:ln>
                  <a:noFill/>
                </a:ln>
                <a:solidFill>
                  <a:schemeClr val="tx1"/>
                </a:solidFill>
                <a:effectLst/>
                <a:latin typeface="Arial" panose="020B0604020202020204" pitchFamily="34" charset="0"/>
              </a:rPr>
              <a:t>complex</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site</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structure</a:t>
            </a:r>
            <a:r>
              <a:rPr kumimoji="0" lang="pl-PL" altLang="pl-PL" sz="1600" b="0" i="0" u="none" strike="noStrike" cap="none" normalizeH="0" baseline="0" dirty="0">
                <a:ln>
                  <a:noFill/>
                </a:ln>
                <a:solidFill>
                  <a:schemeClr val="tx1"/>
                </a:solidFill>
                <a:effectLst/>
                <a:latin typeface="Arial" panose="020B0604020202020204" pitchFamily="34" charset="0"/>
              </a:rPr>
              <a:t>. Too </a:t>
            </a:r>
            <a:r>
              <a:rPr kumimoji="0" lang="pl-PL" altLang="pl-PL" sz="1600" b="0" i="0" u="none" strike="noStrike" cap="none" normalizeH="0" baseline="0" dirty="0" err="1">
                <a:ln>
                  <a:noFill/>
                </a:ln>
                <a:solidFill>
                  <a:schemeClr val="tx1"/>
                </a:solidFill>
                <a:effectLst/>
                <a:latin typeface="Arial" panose="020B0604020202020204" pitchFamily="34" charset="0"/>
              </a:rPr>
              <a:t>many</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parameters</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can</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negatively</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impact</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indexing</a:t>
            </a:r>
            <a:r>
              <a:rPr kumimoji="0" lang="pl-PL" altLang="pl-PL" sz="1600" b="0" i="0" u="none" strike="noStrike" cap="none" normalizeH="0" baseline="0" dirty="0">
                <a:ln>
                  <a:noFill/>
                </a:ln>
                <a:solidFill>
                  <a:schemeClr val="tx1"/>
                </a:solidFill>
                <a:effectLst/>
                <a:latin typeface="Arial" panose="020B0604020202020204" pitchFamily="34" charset="0"/>
              </a:rPr>
              <a:t> by </a:t>
            </a:r>
            <a:r>
              <a:rPr kumimoji="0" lang="pl-PL" altLang="pl-PL" sz="1600" b="0" i="0" u="none" strike="noStrike" cap="none" normalizeH="0" baseline="0" dirty="0" err="1">
                <a:ln>
                  <a:noFill/>
                </a:ln>
                <a:solidFill>
                  <a:schemeClr val="tx1"/>
                </a:solidFill>
                <a:effectLst/>
                <a:latin typeface="Arial" panose="020B0604020202020204" pitchFamily="34" charset="0"/>
              </a:rPr>
              <a:t>search</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engines</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Identifying</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such</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URLs</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can</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assist</a:t>
            </a:r>
            <a:r>
              <a:rPr kumimoji="0" lang="pl-PL" altLang="pl-PL" sz="1600" b="0" i="0" u="none" strike="noStrike" cap="none" normalizeH="0" baseline="0" dirty="0">
                <a:ln>
                  <a:noFill/>
                </a:ln>
                <a:solidFill>
                  <a:schemeClr val="tx1"/>
                </a:solidFill>
                <a:effectLst/>
                <a:latin typeface="Arial" panose="020B0604020202020204" pitchFamily="34" charset="0"/>
              </a:rPr>
              <a:t> in </a:t>
            </a:r>
            <a:r>
              <a:rPr kumimoji="0" lang="pl-PL" altLang="pl-PL" sz="1600" b="0" i="0" u="none" strike="noStrike" cap="none" normalizeH="0" baseline="0" dirty="0" err="1">
                <a:ln>
                  <a:noFill/>
                </a:ln>
                <a:solidFill>
                  <a:schemeClr val="tx1"/>
                </a:solidFill>
                <a:effectLst/>
                <a:latin typeface="Arial" panose="020B0604020202020204" pitchFamily="34" charset="0"/>
              </a:rPr>
              <a:t>simplifying</a:t>
            </a:r>
            <a:r>
              <a:rPr kumimoji="0" lang="pl-PL" altLang="pl-PL" sz="1600" b="0" i="0" u="none" strike="noStrike" cap="none" normalizeH="0" baseline="0" dirty="0">
                <a:ln>
                  <a:noFill/>
                </a:ln>
                <a:solidFill>
                  <a:schemeClr val="tx1"/>
                </a:solidFill>
                <a:effectLst/>
                <a:latin typeface="Arial" panose="020B0604020202020204" pitchFamily="34" charset="0"/>
              </a:rPr>
              <a:t> the </a:t>
            </a:r>
            <a:r>
              <a:rPr kumimoji="0" lang="pl-PL" altLang="pl-PL" sz="1600" b="0" i="0" u="none" strike="noStrike" cap="none" normalizeH="0" baseline="0" dirty="0" err="1">
                <a:ln>
                  <a:noFill/>
                </a:ln>
                <a:solidFill>
                  <a:schemeClr val="tx1"/>
                </a:solidFill>
                <a:effectLst/>
                <a:latin typeface="Arial" panose="020B0604020202020204" pitchFamily="34" charset="0"/>
              </a:rPr>
              <a:t>structure</a:t>
            </a:r>
            <a:r>
              <a:rPr kumimoji="0" lang="pl-PL" altLang="pl-PL" sz="1600" b="0" i="0" u="none" strike="noStrike" cap="none" normalizeH="0" baseline="0" dirty="0">
                <a:ln>
                  <a:noFill/>
                </a:ln>
                <a:solidFill>
                  <a:schemeClr val="tx1"/>
                </a:solidFill>
                <a:effectLst/>
                <a:latin typeface="Arial" panose="020B0604020202020204" pitchFamily="34" charset="0"/>
              </a:rPr>
              <a:t> and </a:t>
            </a:r>
            <a:r>
              <a:rPr kumimoji="0" lang="pl-PL" altLang="pl-PL" sz="1600" b="0" i="0" u="none" strike="noStrike" cap="none" normalizeH="0" baseline="0" dirty="0" err="1">
                <a:ln>
                  <a:noFill/>
                </a:ln>
                <a:solidFill>
                  <a:schemeClr val="tx1"/>
                </a:solidFill>
                <a:effectLst/>
                <a:latin typeface="Arial" panose="020B0604020202020204" pitchFamily="34" charset="0"/>
              </a:rPr>
              <a:t>improving</a:t>
            </a:r>
            <a:r>
              <a:rPr kumimoji="0" lang="pl-PL" altLang="pl-PL" sz="1600" b="0" i="0" u="none" strike="noStrike" cap="none" normalizeH="0" baseline="0" dirty="0">
                <a:ln>
                  <a:noFill/>
                </a:ln>
                <a:solidFill>
                  <a:schemeClr val="tx1"/>
                </a:solidFill>
                <a:effectLst/>
                <a:latin typeface="Arial" panose="020B0604020202020204" pitchFamily="34" charset="0"/>
              </a:rPr>
              <a:t> SEO performance.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pl-PL" altLang="pl-PL" sz="1600" b="0" i="0" u="none" strike="noStrike" cap="none" normalizeH="0" baseline="0" dirty="0">
                <a:ln>
                  <a:noFill/>
                </a:ln>
                <a:solidFill>
                  <a:schemeClr val="tx1"/>
                </a:solidFill>
                <a:effectLst/>
                <a:latin typeface="Arial" panose="020B0604020202020204" pitchFamily="34" charset="0"/>
              </a:rPr>
              <a:t>Data </a:t>
            </a:r>
            <a:r>
              <a:rPr kumimoji="0" lang="pl-PL" altLang="pl-PL" sz="1600" b="0" i="0" u="none" strike="noStrike" cap="none" normalizeH="0" baseline="0" dirty="0" err="1">
                <a:ln>
                  <a:noFill/>
                </a:ln>
                <a:solidFill>
                  <a:schemeClr val="tx1"/>
                </a:solidFill>
                <a:effectLst/>
                <a:latin typeface="Arial" panose="020B0604020202020204" pitchFamily="34" charset="0"/>
              </a:rPr>
              <a:t>analysis</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may</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uncover</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certain</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patterns</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or</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trends</a:t>
            </a:r>
            <a:r>
              <a:rPr kumimoji="0" lang="pl-PL" altLang="pl-PL" sz="1600" b="0" i="0" u="none" strike="noStrike" cap="none" normalizeH="0" baseline="0" dirty="0">
                <a:ln>
                  <a:noFill/>
                </a:ln>
                <a:solidFill>
                  <a:schemeClr val="tx1"/>
                </a:solidFill>
                <a:effectLst/>
                <a:latin typeface="Arial" panose="020B0604020202020204" pitchFamily="34" charset="0"/>
              </a:rPr>
              <a:t> in </a:t>
            </a:r>
            <a:r>
              <a:rPr kumimoji="0" lang="pl-PL" altLang="pl-PL" sz="1600" b="0" i="0" u="none" strike="noStrike" cap="none" normalizeH="0" baseline="0" dirty="0" err="1">
                <a:ln>
                  <a:noFill/>
                </a:ln>
                <a:solidFill>
                  <a:schemeClr val="tx1"/>
                </a:solidFill>
                <a:effectLst/>
                <a:latin typeface="Arial" panose="020B0604020202020204" pitchFamily="34" charset="0"/>
              </a:rPr>
              <a:t>user</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behavior</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such</a:t>
            </a:r>
            <a:r>
              <a:rPr kumimoji="0" lang="pl-PL" altLang="pl-PL" sz="1600" b="0" i="0" u="none" strike="noStrike" cap="none" normalizeH="0" baseline="0" dirty="0">
                <a:ln>
                  <a:noFill/>
                </a:ln>
                <a:solidFill>
                  <a:schemeClr val="tx1"/>
                </a:solidFill>
                <a:effectLst/>
                <a:latin typeface="Arial" panose="020B0604020202020204" pitchFamily="34" charset="0"/>
              </a:rPr>
              <a:t> as </a:t>
            </a:r>
            <a:r>
              <a:rPr kumimoji="0" lang="pl-PL" altLang="pl-PL" sz="1600" b="0" i="0" u="none" strike="noStrike" cap="none" normalizeH="0" baseline="0" dirty="0" err="1">
                <a:ln>
                  <a:noFill/>
                </a:ln>
                <a:solidFill>
                  <a:schemeClr val="tx1"/>
                </a:solidFill>
                <a:effectLst/>
                <a:latin typeface="Arial" panose="020B0604020202020204" pitchFamily="34" charset="0"/>
              </a:rPr>
              <a:t>preferences</a:t>
            </a:r>
            <a:r>
              <a:rPr kumimoji="0" lang="pl-PL" altLang="pl-PL" sz="1600" b="0" i="0" u="none" strike="noStrike" cap="none" normalizeH="0" baseline="0" dirty="0">
                <a:ln>
                  <a:noFill/>
                </a:ln>
                <a:solidFill>
                  <a:schemeClr val="tx1"/>
                </a:solidFill>
                <a:effectLst/>
                <a:latin typeface="Arial" panose="020B0604020202020204" pitchFamily="34" charset="0"/>
              </a:rPr>
              <a:t> for </a:t>
            </a:r>
            <a:r>
              <a:rPr kumimoji="0" lang="pl-PL" altLang="pl-PL" sz="1600" b="0" i="0" u="none" strike="noStrike" cap="none" normalizeH="0" baseline="0" dirty="0" err="1">
                <a:ln>
                  <a:noFill/>
                </a:ln>
                <a:solidFill>
                  <a:schemeClr val="tx1"/>
                </a:solidFill>
                <a:effectLst/>
                <a:latin typeface="Arial" panose="020B0604020202020204" pitchFamily="34" charset="0"/>
              </a:rPr>
              <a:t>specific</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keywords</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or</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titles</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This</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information</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can</a:t>
            </a:r>
            <a:r>
              <a:rPr kumimoji="0" lang="pl-PL" altLang="pl-PL" sz="1600" b="0" i="0" u="none" strike="noStrike" cap="none" normalizeH="0" baseline="0" dirty="0">
                <a:ln>
                  <a:noFill/>
                </a:ln>
                <a:solidFill>
                  <a:schemeClr val="tx1"/>
                </a:solidFill>
                <a:effectLst/>
                <a:latin typeface="Arial" panose="020B0604020202020204" pitchFamily="34" charset="0"/>
              </a:rPr>
              <a:t> be </a:t>
            </a:r>
            <a:r>
              <a:rPr kumimoji="0" lang="pl-PL" altLang="pl-PL" sz="1600" b="0" i="0" u="none" strike="noStrike" cap="none" normalizeH="0" baseline="0" dirty="0" err="1">
                <a:ln>
                  <a:noFill/>
                </a:ln>
                <a:solidFill>
                  <a:schemeClr val="tx1"/>
                </a:solidFill>
                <a:effectLst/>
                <a:latin typeface="Arial" panose="020B0604020202020204" pitchFamily="34" charset="0"/>
              </a:rPr>
              <a:t>valuable</a:t>
            </a:r>
            <a:r>
              <a:rPr kumimoji="0" lang="pl-PL" altLang="pl-PL" sz="1600" b="0" i="0" u="none" strike="noStrike" cap="none" normalizeH="0" baseline="0" dirty="0">
                <a:ln>
                  <a:noFill/>
                </a:ln>
                <a:solidFill>
                  <a:schemeClr val="tx1"/>
                </a:solidFill>
                <a:effectLst/>
                <a:latin typeface="Arial" panose="020B0604020202020204" pitchFamily="34" charset="0"/>
              </a:rPr>
              <a:t> for </a:t>
            </a:r>
            <a:r>
              <a:rPr kumimoji="0" lang="pl-PL" altLang="pl-PL" sz="1600" b="0" i="0" u="none" strike="noStrike" cap="none" normalizeH="0" baseline="0" dirty="0" err="1">
                <a:ln>
                  <a:noFill/>
                </a:ln>
                <a:solidFill>
                  <a:schemeClr val="tx1"/>
                </a:solidFill>
                <a:effectLst/>
                <a:latin typeface="Arial" panose="020B0604020202020204" pitchFamily="34" charset="0"/>
              </a:rPr>
              <a:t>future</a:t>
            </a:r>
            <a:r>
              <a:rPr kumimoji="0" lang="pl-PL" altLang="pl-PL" sz="1600" b="0" i="0" u="none" strike="noStrike" cap="none" normalizeH="0" baseline="0" dirty="0">
                <a:ln>
                  <a:noFill/>
                </a:ln>
                <a:solidFill>
                  <a:schemeClr val="tx1"/>
                </a:solidFill>
                <a:effectLst/>
                <a:latin typeface="Arial" panose="020B0604020202020204" pitchFamily="34" charset="0"/>
              </a:rPr>
              <a:t> marketing </a:t>
            </a:r>
            <a:r>
              <a:rPr kumimoji="0" lang="pl-PL" altLang="pl-PL" sz="1600" b="0" i="0" u="none" strike="noStrike" cap="none" normalizeH="0" baseline="0" dirty="0" err="1">
                <a:ln>
                  <a:noFill/>
                </a:ln>
                <a:solidFill>
                  <a:schemeClr val="tx1"/>
                </a:solidFill>
                <a:effectLst/>
                <a:latin typeface="Arial" panose="020B0604020202020204" pitchFamily="34" charset="0"/>
              </a:rPr>
              <a:t>strategies</a:t>
            </a:r>
            <a:r>
              <a:rPr kumimoji="0" lang="pl-PL" altLang="pl-PL" sz="1600" b="0" i="0" u="none" strike="noStrike" cap="none" normalizeH="0" baseline="0" dirty="0">
                <a:ln>
                  <a:noFill/>
                </a:ln>
                <a:solidFill>
                  <a:schemeClr val="tx1"/>
                </a:solidFill>
                <a:effectLst/>
                <a:latin typeface="Arial" panose="020B0604020202020204" pitchFamily="34" charset="0"/>
              </a:rPr>
              <a:t> and in </a:t>
            </a:r>
            <a:r>
              <a:rPr kumimoji="0" lang="pl-PL" altLang="pl-PL" sz="1600" b="0" i="0" u="none" strike="noStrike" cap="none" normalizeH="0" baseline="0" dirty="0" err="1">
                <a:ln>
                  <a:noFill/>
                </a:ln>
                <a:solidFill>
                  <a:schemeClr val="tx1"/>
                </a:solidFill>
                <a:effectLst/>
                <a:latin typeface="Arial" panose="020B0604020202020204" pitchFamily="34" charset="0"/>
              </a:rPr>
              <a:t>creating</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content</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that</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better</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meets</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audience</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needs</a:t>
            </a:r>
            <a:r>
              <a:rPr kumimoji="0" lang="pl-PL" altLang="pl-PL"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13" name="pole tekstowe 12">
            <a:extLst>
              <a:ext uri="{FF2B5EF4-FFF2-40B4-BE49-F238E27FC236}">
                <a16:creationId xmlns:a16="http://schemas.microsoft.com/office/drawing/2014/main" id="{5D73AF65-F3DF-63C4-4D72-302ABCFD1A04}"/>
              </a:ext>
            </a:extLst>
          </p:cNvPr>
          <p:cNvSpPr txBox="1"/>
          <p:nvPr/>
        </p:nvSpPr>
        <p:spPr>
          <a:xfrm>
            <a:off x="7838661" y="397565"/>
            <a:ext cx="502061" cy="369332"/>
          </a:xfrm>
          <a:prstGeom prst="rect">
            <a:avLst/>
          </a:prstGeom>
          <a:noFill/>
        </p:spPr>
        <p:txBody>
          <a:bodyPr wrap="none" rtlCol="0">
            <a:spAutoFit/>
          </a:bodyPr>
          <a:lstStyle/>
          <a:p>
            <a:r>
              <a:rPr lang="pl-PL" dirty="0">
                <a:hlinkClick r:id="rId3" action="ppaction://hlinksldjump"/>
              </a:rPr>
              <a:t>🏠</a:t>
            </a:r>
            <a:endParaRPr lang="pl-PL" dirty="0"/>
          </a:p>
        </p:txBody>
      </p:sp>
    </p:spTree>
    <p:extLst>
      <p:ext uri="{BB962C8B-B14F-4D97-AF65-F5344CB8AC3E}">
        <p14:creationId xmlns:p14="http://schemas.microsoft.com/office/powerpoint/2010/main" val="493868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71B17AD-81C3-800F-339F-71E88CD7232E}"/>
              </a:ext>
            </a:extLst>
          </p:cNvPr>
          <p:cNvSpPr>
            <a:spLocks noGrp="1"/>
          </p:cNvSpPr>
          <p:nvPr>
            <p:ph type="title"/>
          </p:nvPr>
        </p:nvSpPr>
        <p:spPr/>
        <p:txBody>
          <a:bodyPr>
            <a:normAutofit fontScale="90000"/>
          </a:bodyPr>
          <a:lstStyle/>
          <a:p>
            <a:pPr algn="ctr"/>
            <a:r>
              <a:rPr lang="pl-PL" dirty="0" err="1"/>
              <a:t>Recommendations</a:t>
            </a:r>
            <a:r>
              <a:rPr lang="pl-PL" dirty="0"/>
              <a:t> for business</a:t>
            </a:r>
          </a:p>
        </p:txBody>
      </p:sp>
      <p:sp>
        <p:nvSpPr>
          <p:cNvPr id="4" name="Rectangle 1">
            <a:extLst>
              <a:ext uri="{FF2B5EF4-FFF2-40B4-BE49-F238E27FC236}">
                <a16:creationId xmlns:a16="http://schemas.microsoft.com/office/drawing/2014/main" id="{09671049-4480-5CB4-F314-CEBD4E36BD50}"/>
              </a:ext>
            </a:extLst>
          </p:cNvPr>
          <p:cNvSpPr>
            <a:spLocks noGrp="1" noChangeArrowheads="1"/>
          </p:cNvSpPr>
          <p:nvPr>
            <p:ph type="body" idx="1"/>
          </p:nvPr>
        </p:nvSpPr>
        <p:spPr bwMode="auto">
          <a:xfrm>
            <a:off x="311700" y="1514152"/>
            <a:ext cx="9225602" cy="269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pl-PL" altLang="pl-PL" sz="1300" b="0" i="0" u="none" strike="noStrike" cap="none" normalizeH="0" baseline="0" dirty="0" err="1">
                <a:ln>
                  <a:noFill/>
                </a:ln>
                <a:solidFill>
                  <a:schemeClr val="tx1"/>
                </a:solidFill>
                <a:effectLst/>
                <a:latin typeface="Arial" panose="020B0604020202020204" pitchFamily="34" charset="0"/>
              </a:rPr>
              <a:t>Revise</a:t>
            </a:r>
            <a:r>
              <a:rPr kumimoji="0" lang="pl-PL" altLang="pl-PL" sz="1300" b="0" i="0" u="none" strike="noStrike" cap="none" normalizeH="0" baseline="0" dirty="0">
                <a:ln>
                  <a:noFill/>
                </a:ln>
                <a:solidFill>
                  <a:schemeClr val="tx1"/>
                </a:solidFill>
                <a:effectLst/>
                <a:latin typeface="Arial" panose="020B0604020202020204" pitchFamily="34" charset="0"/>
              </a:rPr>
              <a:t> meta </a:t>
            </a:r>
            <a:r>
              <a:rPr kumimoji="0" lang="pl-PL" altLang="pl-PL" sz="1300" b="0" i="0" u="none" strike="noStrike" cap="none" normalizeH="0" baseline="0" dirty="0" err="1">
                <a:ln>
                  <a:noFill/>
                </a:ln>
                <a:solidFill>
                  <a:schemeClr val="tx1"/>
                </a:solidFill>
                <a:effectLst/>
                <a:latin typeface="Arial" panose="020B0604020202020204" pitchFamily="34" charset="0"/>
              </a:rPr>
              <a:t>descriptions</a:t>
            </a:r>
            <a:r>
              <a:rPr kumimoji="0" lang="pl-PL" altLang="pl-PL" sz="1300" b="0" i="0" u="none" strike="noStrike" cap="none" normalizeH="0" baseline="0" dirty="0">
                <a:ln>
                  <a:noFill/>
                </a:ln>
                <a:solidFill>
                  <a:schemeClr val="tx1"/>
                </a:solidFill>
                <a:effectLst/>
                <a:latin typeface="Arial" panose="020B0604020202020204" pitchFamily="34" charset="0"/>
              </a:rPr>
              <a:t> to </a:t>
            </a:r>
            <a:r>
              <a:rPr kumimoji="0" lang="pl-PL" altLang="pl-PL" sz="1300" b="0" i="0" u="none" strike="noStrike" cap="none" normalizeH="0" baseline="0" dirty="0" err="1">
                <a:ln>
                  <a:noFill/>
                </a:ln>
                <a:solidFill>
                  <a:schemeClr val="tx1"/>
                </a:solidFill>
                <a:effectLst/>
                <a:latin typeface="Arial" panose="020B0604020202020204" pitchFamily="34" charset="0"/>
              </a:rPr>
              <a:t>ensure</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they</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fall</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within</a:t>
            </a:r>
            <a:r>
              <a:rPr kumimoji="0" lang="pl-PL" altLang="pl-PL" sz="1300" b="0" i="0" u="none" strike="noStrike" cap="none" normalizeH="0" baseline="0" dirty="0">
                <a:ln>
                  <a:noFill/>
                </a:ln>
                <a:solidFill>
                  <a:schemeClr val="tx1"/>
                </a:solidFill>
                <a:effectLst/>
                <a:latin typeface="Arial" panose="020B0604020202020204" pitchFamily="34" charset="0"/>
              </a:rPr>
              <a:t> the </a:t>
            </a:r>
            <a:r>
              <a:rPr kumimoji="0" lang="pl-PL" altLang="pl-PL" sz="1300" b="0" i="0" u="none" strike="noStrike" cap="none" normalizeH="0" baseline="0" dirty="0" err="1">
                <a:ln>
                  <a:noFill/>
                </a:ln>
                <a:solidFill>
                  <a:schemeClr val="tx1"/>
                </a:solidFill>
                <a:effectLst/>
                <a:latin typeface="Arial" panose="020B0604020202020204" pitchFamily="34" charset="0"/>
              </a:rPr>
              <a:t>optimal</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length</a:t>
            </a:r>
            <a:r>
              <a:rPr kumimoji="0" lang="pl-PL" altLang="pl-PL" sz="1300" b="0" i="0" u="none" strike="noStrike" cap="none" normalizeH="0" baseline="0" dirty="0">
                <a:ln>
                  <a:noFill/>
                </a:ln>
                <a:solidFill>
                  <a:schemeClr val="tx1"/>
                </a:solidFill>
                <a:effectLst/>
                <a:latin typeface="Arial" panose="020B0604020202020204" pitchFamily="34" charset="0"/>
              </a:rPr>
              <a:t> (150-160 </a:t>
            </a:r>
            <a:r>
              <a:rPr kumimoji="0" lang="pl-PL" altLang="pl-PL" sz="1300" b="0" i="0" u="none" strike="noStrike" cap="none" normalizeH="0" baseline="0" dirty="0" err="1">
                <a:ln>
                  <a:noFill/>
                </a:ln>
                <a:solidFill>
                  <a:schemeClr val="tx1"/>
                </a:solidFill>
                <a:effectLst/>
                <a:latin typeface="Arial" panose="020B0604020202020204" pitchFamily="34" charset="0"/>
              </a:rPr>
              <a:t>characters</a:t>
            </a:r>
            <a:r>
              <a:rPr kumimoji="0" lang="pl-PL" altLang="pl-PL" sz="13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This</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can</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improve</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click-through</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rates</a:t>
            </a:r>
            <a:r>
              <a:rPr kumimoji="0" lang="pl-PL" altLang="pl-PL" sz="1300" b="0" i="0" u="none" strike="noStrike" cap="none" normalizeH="0" baseline="0" dirty="0">
                <a:ln>
                  <a:noFill/>
                </a:ln>
                <a:solidFill>
                  <a:schemeClr val="tx1"/>
                </a:solidFill>
                <a:effectLst/>
                <a:latin typeface="Arial" panose="020B0604020202020204" pitchFamily="34" charset="0"/>
              </a:rPr>
              <a:t> from </a:t>
            </a:r>
            <a:r>
              <a:rPr kumimoji="0" lang="pl-PL" altLang="pl-PL" sz="1300" b="0" i="0" u="none" strike="noStrike" cap="none" normalizeH="0" baseline="0" dirty="0" err="1">
                <a:ln>
                  <a:noFill/>
                </a:ln>
                <a:solidFill>
                  <a:schemeClr val="tx1"/>
                </a:solidFill>
                <a:effectLst/>
                <a:latin typeface="Arial" panose="020B0604020202020204" pitchFamily="34" charset="0"/>
              </a:rPr>
              <a:t>search</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engine</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results</a:t>
            </a:r>
            <a:r>
              <a:rPr kumimoji="0" lang="pl-PL" altLang="pl-PL" sz="1300" b="0" i="0" u="none" strike="noStrike" cap="none" normalizeH="0" baseline="0" dirty="0">
                <a:ln>
                  <a:noFill/>
                </a:ln>
                <a:solidFill>
                  <a:schemeClr val="tx1"/>
                </a:solidFill>
                <a:effectLst/>
                <a:latin typeface="Arial" panose="020B0604020202020204" pitchFamily="34" charset="0"/>
              </a:rPr>
              <a:t> and </a:t>
            </a:r>
            <a:r>
              <a:rPr kumimoji="0" lang="pl-PL" altLang="pl-PL" sz="1300" b="0" i="0" u="none" strike="noStrike" cap="none" normalizeH="0" baseline="0" dirty="0" err="1">
                <a:ln>
                  <a:noFill/>
                </a:ln>
                <a:solidFill>
                  <a:schemeClr val="tx1"/>
                </a:solidFill>
                <a:effectLst/>
                <a:latin typeface="Arial" panose="020B0604020202020204" pitchFamily="34" charset="0"/>
              </a:rPr>
              <a:t>enhance</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visibility</a:t>
            </a:r>
            <a:r>
              <a:rPr kumimoji="0" lang="pl-PL" altLang="pl-PL" sz="13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pl-PL" altLang="pl-PL" sz="1300" b="0" i="0" u="none" strike="noStrike" cap="none" normalizeH="0" baseline="0" dirty="0" err="1">
                <a:ln>
                  <a:noFill/>
                </a:ln>
                <a:solidFill>
                  <a:schemeClr val="tx1"/>
                </a:solidFill>
                <a:effectLst/>
                <a:latin typeface="Arial" panose="020B0604020202020204" pitchFamily="34" charset="0"/>
              </a:rPr>
              <a:t>Conduct</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keyword</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research</a:t>
            </a:r>
            <a:r>
              <a:rPr kumimoji="0" lang="pl-PL" altLang="pl-PL" sz="1300" b="0" i="0" u="none" strike="noStrike" cap="none" normalizeH="0" baseline="0" dirty="0">
                <a:ln>
                  <a:noFill/>
                </a:ln>
                <a:solidFill>
                  <a:schemeClr val="tx1"/>
                </a:solidFill>
                <a:effectLst/>
                <a:latin typeface="Arial" panose="020B0604020202020204" pitchFamily="34" charset="0"/>
              </a:rPr>
              <a:t> to </a:t>
            </a:r>
            <a:r>
              <a:rPr kumimoji="0" lang="pl-PL" altLang="pl-PL" sz="1300" b="0" i="0" u="none" strike="noStrike" cap="none" normalizeH="0" baseline="0" dirty="0" err="1">
                <a:ln>
                  <a:noFill/>
                </a:ln>
                <a:solidFill>
                  <a:schemeClr val="tx1"/>
                </a:solidFill>
                <a:effectLst/>
                <a:latin typeface="Arial" panose="020B0604020202020204" pitchFamily="34" charset="0"/>
              </a:rPr>
              <a:t>identify</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relevant</a:t>
            </a:r>
            <a:r>
              <a:rPr kumimoji="0" lang="pl-PL" altLang="pl-PL" sz="1300" b="0" i="0" u="none" strike="noStrike" cap="none" normalizeH="0" baseline="0" dirty="0">
                <a:ln>
                  <a:noFill/>
                </a:ln>
                <a:solidFill>
                  <a:schemeClr val="tx1"/>
                </a:solidFill>
                <a:effectLst/>
                <a:latin typeface="Arial" panose="020B0604020202020204" pitchFamily="34" charset="0"/>
              </a:rPr>
              <a:t> and high-</a:t>
            </a:r>
            <a:r>
              <a:rPr kumimoji="0" lang="pl-PL" altLang="pl-PL" sz="1300" b="0" i="0" u="none" strike="noStrike" cap="none" normalizeH="0" baseline="0" dirty="0" err="1">
                <a:ln>
                  <a:noFill/>
                </a:ln>
                <a:solidFill>
                  <a:schemeClr val="tx1"/>
                </a:solidFill>
                <a:effectLst/>
                <a:latin typeface="Arial" panose="020B0604020202020204" pitchFamily="34" charset="0"/>
              </a:rPr>
              <a:t>traffic</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keywords</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Integrate</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these</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keywords</a:t>
            </a:r>
            <a:r>
              <a:rPr kumimoji="0" lang="pl-PL" altLang="pl-PL" sz="13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more</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effectively</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into</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titles</a:t>
            </a:r>
            <a:r>
              <a:rPr kumimoji="0" lang="pl-PL" altLang="pl-PL" sz="1300" b="0" i="0" u="none" strike="noStrike" cap="none" normalizeH="0" baseline="0" dirty="0">
                <a:ln>
                  <a:noFill/>
                </a:ln>
                <a:solidFill>
                  <a:schemeClr val="tx1"/>
                </a:solidFill>
                <a:effectLst/>
                <a:latin typeface="Arial" panose="020B0604020202020204" pitchFamily="34" charset="0"/>
              </a:rPr>
              <a:t> and meta </a:t>
            </a:r>
            <a:r>
              <a:rPr kumimoji="0" lang="pl-PL" altLang="pl-PL" sz="1300" b="0" i="0" u="none" strike="noStrike" cap="none" normalizeH="0" baseline="0" dirty="0" err="1">
                <a:ln>
                  <a:noFill/>
                </a:ln>
                <a:solidFill>
                  <a:schemeClr val="tx1"/>
                </a:solidFill>
                <a:effectLst/>
                <a:latin typeface="Arial" panose="020B0604020202020204" pitchFamily="34" charset="0"/>
              </a:rPr>
              <a:t>descriptions</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ensuring</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they</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align</a:t>
            </a:r>
            <a:r>
              <a:rPr kumimoji="0" lang="pl-PL" altLang="pl-PL" sz="1300" b="0" i="0" u="none" strike="noStrike" cap="none" normalizeH="0" baseline="0" dirty="0">
                <a:ln>
                  <a:noFill/>
                </a:ln>
                <a:solidFill>
                  <a:schemeClr val="tx1"/>
                </a:solidFill>
                <a:effectLst/>
                <a:latin typeface="Arial" panose="020B0604020202020204" pitchFamily="34" charset="0"/>
              </a:rPr>
              <a:t> with </a:t>
            </a:r>
            <a:r>
              <a:rPr kumimoji="0" lang="pl-PL" altLang="pl-PL" sz="1300" b="0" i="0" u="none" strike="noStrike" cap="none" normalizeH="0" baseline="0" dirty="0" err="1">
                <a:ln>
                  <a:noFill/>
                </a:ln>
                <a:solidFill>
                  <a:schemeClr val="tx1"/>
                </a:solidFill>
                <a:effectLst/>
                <a:latin typeface="Arial" panose="020B0604020202020204" pitchFamily="34" charset="0"/>
              </a:rPr>
              <a:t>user</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intent</a:t>
            </a:r>
            <a:r>
              <a:rPr kumimoji="0" lang="pl-PL" altLang="pl-PL" sz="13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pl-PL" altLang="pl-PL" sz="1300" b="0" i="0" u="none" strike="noStrike" cap="none" normalizeH="0" baseline="0" dirty="0" err="1">
                <a:ln>
                  <a:noFill/>
                </a:ln>
                <a:solidFill>
                  <a:schemeClr val="tx1"/>
                </a:solidFill>
                <a:effectLst/>
                <a:latin typeface="Arial" panose="020B0604020202020204" pitchFamily="34" charset="0"/>
              </a:rPr>
              <a:t>Review</a:t>
            </a:r>
            <a:r>
              <a:rPr kumimoji="0" lang="pl-PL" altLang="pl-PL" sz="1300" b="0" i="0" u="none" strike="noStrike" cap="none" normalizeH="0" baseline="0" dirty="0">
                <a:ln>
                  <a:noFill/>
                </a:ln>
                <a:solidFill>
                  <a:schemeClr val="tx1"/>
                </a:solidFill>
                <a:effectLst/>
                <a:latin typeface="Arial" panose="020B0604020202020204" pitchFamily="34" charset="0"/>
              </a:rPr>
              <a:t> the </a:t>
            </a:r>
            <a:r>
              <a:rPr kumimoji="0" lang="pl-PL" altLang="pl-PL" sz="1300" b="0" i="0" u="none" strike="noStrike" cap="none" normalizeH="0" baseline="0" dirty="0" err="1">
                <a:ln>
                  <a:noFill/>
                </a:ln>
                <a:solidFill>
                  <a:schemeClr val="tx1"/>
                </a:solidFill>
                <a:effectLst/>
                <a:latin typeface="Arial" panose="020B0604020202020204" pitchFamily="34" charset="0"/>
              </a:rPr>
              <a:t>database</a:t>
            </a:r>
            <a:r>
              <a:rPr kumimoji="0" lang="pl-PL" altLang="pl-PL" sz="1300" b="0" i="0" u="none" strike="noStrike" cap="none" normalizeH="0" baseline="0" dirty="0">
                <a:ln>
                  <a:noFill/>
                </a:ln>
                <a:solidFill>
                  <a:schemeClr val="tx1"/>
                </a:solidFill>
                <a:effectLst/>
                <a:latin typeface="Arial" panose="020B0604020202020204" pitchFamily="34" charset="0"/>
              </a:rPr>
              <a:t> for </a:t>
            </a:r>
            <a:r>
              <a:rPr kumimoji="0" lang="pl-PL" altLang="pl-PL" sz="1300" b="0" i="0" u="none" strike="noStrike" cap="none" normalizeH="0" baseline="0" dirty="0" err="1">
                <a:ln>
                  <a:noFill/>
                </a:ln>
                <a:solidFill>
                  <a:schemeClr val="tx1"/>
                </a:solidFill>
                <a:effectLst/>
                <a:latin typeface="Arial" panose="020B0604020202020204" pitchFamily="34" charset="0"/>
              </a:rPr>
              <a:t>duplicate</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titles</a:t>
            </a:r>
            <a:r>
              <a:rPr kumimoji="0" lang="pl-PL" altLang="pl-PL" sz="1300" b="0" i="0" u="none" strike="noStrike" cap="none" normalizeH="0" baseline="0" dirty="0">
                <a:ln>
                  <a:noFill/>
                </a:ln>
                <a:solidFill>
                  <a:schemeClr val="tx1"/>
                </a:solidFill>
                <a:effectLst/>
                <a:latin typeface="Arial" panose="020B0604020202020204" pitchFamily="34" charset="0"/>
              </a:rPr>
              <a:t> and </a:t>
            </a:r>
            <a:r>
              <a:rPr kumimoji="0" lang="pl-PL" altLang="pl-PL" sz="1300" b="0" i="0" u="none" strike="noStrike" cap="none" normalizeH="0" baseline="0" dirty="0" err="1">
                <a:ln>
                  <a:noFill/>
                </a:ln>
                <a:solidFill>
                  <a:schemeClr val="tx1"/>
                </a:solidFill>
                <a:effectLst/>
                <a:latin typeface="Arial" panose="020B0604020202020204" pitchFamily="34" charset="0"/>
              </a:rPr>
              <a:t>take</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action</a:t>
            </a:r>
            <a:r>
              <a:rPr kumimoji="0" lang="pl-PL" altLang="pl-PL" sz="1300" b="0" i="0" u="none" strike="noStrike" cap="none" normalizeH="0" baseline="0" dirty="0">
                <a:ln>
                  <a:noFill/>
                </a:ln>
                <a:solidFill>
                  <a:schemeClr val="tx1"/>
                </a:solidFill>
                <a:effectLst/>
                <a:latin typeface="Arial" panose="020B0604020202020204" pitchFamily="34" charset="0"/>
              </a:rPr>
              <a:t> to </a:t>
            </a:r>
            <a:r>
              <a:rPr kumimoji="0" lang="pl-PL" altLang="pl-PL" sz="1300" b="0" i="0" u="none" strike="noStrike" cap="none" normalizeH="0" baseline="0" dirty="0" err="1">
                <a:ln>
                  <a:noFill/>
                </a:ln>
                <a:solidFill>
                  <a:schemeClr val="tx1"/>
                </a:solidFill>
                <a:effectLst/>
                <a:latin typeface="Arial" panose="020B0604020202020204" pitchFamily="34" charset="0"/>
              </a:rPr>
              <a:t>make</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them</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unique</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This</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can</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help</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improve</a:t>
            </a:r>
            <a:r>
              <a:rPr kumimoji="0" lang="pl-PL" altLang="pl-PL" sz="13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pl-PL" altLang="pl-PL" sz="1300" b="0" i="0" u="none" strike="noStrike" cap="none" normalizeH="0" baseline="0" dirty="0">
                <a:ln>
                  <a:noFill/>
                </a:ln>
                <a:solidFill>
                  <a:schemeClr val="tx1"/>
                </a:solidFill>
                <a:effectLst/>
                <a:latin typeface="Arial" panose="020B0604020202020204" pitchFamily="34" charset="0"/>
              </a:rPr>
              <a:t>      SEO </a:t>
            </a:r>
            <a:r>
              <a:rPr kumimoji="0" lang="pl-PL" altLang="pl-PL" sz="1300" b="0" i="0" u="none" strike="noStrike" cap="none" normalizeH="0" baseline="0" dirty="0" err="1">
                <a:ln>
                  <a:noFill/>
                </a:ln>
                <a:solidFill>
                  <a:schemeClr val="tx1"/>
                </a:solidFill>
                <a:effectLst/>
                <a:latin typeface="Arial" panose="020B0604020202020204" pitchFamily="34" charset="0"/>
              </a:rPr>
              <a:t>rankings</a:t>
            </a:r>
            <a:r>
              <a:rPr kumimoji="0" lang="pl-PL" altLang="pl-PL" sz="1300" b="0" i="0" u="none" strike="noStrike" cap="none" normalizeH="0" baseline="0" dirty="0">
                <a:ln>
                  <a:noFill/>
                </a:ln>
                <a:solidFill>
                  <a:schemeClr val="tx1"/>
                </a:solidFill>
                <a:effectLst/>
                <a:latin typeface="Arial" panose="020B0604020202020204" pitchFamily="34" charset="0"/>
              </a:rPr>
              <a:t> and </a:t>
            </a:r>
            <a:r>
              <a:rPr kumimoji="0" lang="pl-PL" altLang="pl-PL" sz="1300" b="0" i="0" u="none" strike="noStrike" cap="none" normalizeH="0" baseline="0" dirty="0" err="1">
                <a:ln>
                  <a:noFill/>
                </a:ln>
                <a:solidFill>
                  <a:schemeClr val="tx1"/>
                </a:solidFill>
                <a:effectLst/>
                <a:latin typeface="Arial" panose="020B0604020202020204" pitchFamily="34" charset="0"/>
              </a:rPr>
              <a:t>avoid</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confusion</a:t>
            </a:r>
            <a:r>
              <a:rPr kumimoji="0" lang="pl-PL" altLang="pl-PL" sz="1300" b="0" i="0" u="none" strike="noStrike" cap="none" normalizeH="0" baseline="0" dirty="0">
                <a:ln>
                  <a:noFill/>
                </a:ln>
                <a:solidFill>
                  <a:schemeClr val="tx1"/>
                </a:solidFill>
                <a:effectLst/>
                <a:latin typeface="Arial" panose="020B0604020202020204" pitchFamily="34" charset="0"/>
              </a:rPr>
              <a:t> for </a:t>
            </a:r>
            <a:r>
              <a:rPr kumimoji="0" lang="pl-PL" altLang="pl-PL" sz="1300" b="0" i="0" u="none" strike="noStrike" cap="none" normalizeH="0" baseline="0" dirty="0" err="1">
                <a:ln>
                  <a:noFill/>
                </a:ln>
                <a:solidFill>
                  <a:schemeClr val="tx1"/>
                </a:solidFill>
                <a:effectLst/>
                <a:latin typeface="Arial" panose="020B0604020202020204" pitchFamily="34" charset="0"/>
              </a:rPr>
              <a:t>users</a:t>
            </a:r>
            <a:r>
              <a:rPr kumimoji="0" lang="pl-PL" altLang="pl-PL" sz="13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pl-PL" altLang="pl-PL" sz="1300" b="0" i="0" u="none" strike="noStrike" cap="none" normalizeH="0" baseline="0" dirty="0" err="1">
                <a:ln>
                  <a:noFill/>
                </a:ln>
                <a:solidFill>
                  <a:schemeClr val="tx1"/>
                </a:solidFill>
                <a:effectLst/>
                <a:latin typeface="Arial" panose="020B0604020202020204" pitchFamily="34" charset="0"/>
              </a:rPr>
              <a:t>Simplify</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lengthy</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URLs</a:t>
            </a:r>
            <a:r>
              <a:rPr kumimoji="0" lang="pl-PL" altLang="pl-PL" sz="1300" b="0" i="0" u="none" strike="noStrike" cap="none" normalizeH="0" baseline="0" dirty="0">
                <a:ln>
                  <a:noFill/>
                </a:ln>
                <a:solidFill>
                  <a:schemeClr val="tx1"/>
                </a:solidFill>
                <a:effectLst/>
                <a:latin typeface="Arial" panose="020B0604020202020204" pitchFamily="34" charset="0"/>
              </a:rPr>
              <a:t> by </a:t>
            </a:r>
            <a:r>
              <a:rPr kumimoji="0" lang="pl-PL" altLang="pl-PL" sz="1300" b="0" i="0" u="none" strike="noStrike" cap="none" normalizeH="0" baseline="0" dirty="0" err="1">
                <a:ln>
                  <a:noFill/>
                </a:ln>
                <a:solidFill>
                  <a:schemeClr val="tx1"/>
                </a:solidFill>
                <a:effectLst/>
                <a:latin typeface="Arial" panose="020B0604020202020204" pitchFamily="34" charset="0"/>
              </a:rPr>
              <a:t>removing</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unnecessary</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parameters</a:t>
            </a:r>
            <a:r>
              <a:rPr kumimoji="0" lang="pl-PL" altLang="pl-PL" sz="1300" b="0" i="0" u="none" strike="noStrike" cap="none" normalizeH="0" baseline="0" dirty="0">
                <a:ln>
                  <a:noFill/>
                </a:ln>
                <a:solidFill>
                  <a:schemeClr val="tx1"/>
                </a:solidFill>
                <a:effectLst/>
                <a:latin typeface="Arial" panose="020B0604020202020204" pitchFamily="34" charset="0"/>
              </a:rPr>
              <a:t> and </a:t>
            </a:r>
            <a:r>
              <a:rPr kumimoji="0" lang="pl-PL" altLang="pl-PL" sz="1300" b="0" i="0" u="none" strike="noStrike" cap="none" normalizeH="0" baseline="0" dirty="0" err="1">
                <a:ln>
                  <a:noFill/>
                </a:ln>
                <a:solidFill>
                  <a:schemeClr val="tx1"/>
                </a:solidFill>
                <a:effectLst/>
                <a:latin typeface="Arial" panose="020B0604020202020204" pitchFamily="34" charset="0"/>
              </a:rPr>
              <a:t>making</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them</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more</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concise</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Aim</a:t>
            </a:r>
            <a:r>
              <a:rPr kumimoji="0" lang="pl-PL" altLang="pl-PL" sz="1300" b="0" i="0" u="none" strike="noStrike" cap="none" normalizeH="0" baseline="0" dirty="0">
                <a:ln>
                  <a:noFill/>
                </a:ln>
                <a:solidFill>
                  <a:schemeClr val="tx1"/>
                </a:solidFill>
                <a:effectLst/>
                <a:latin typeface="Arial" panose="020B0604020202020204" pitchFamily="34" charset="0"/>
              </a:rPr>
              <a:t> for </a:t>
            </a:r>
          </a:p>
          <a:p>
            <a:pPr marL="0" marR="0" lvl="0" indent="0" algn="l" defTabSz="914400" rtl="0" eaLnBrk="0" fontAlgn="base" latinLnBrk="0" hangingPunct="0">
              <a:lnSpc>
                <a:spcPct val="100000"/>
              </a:lnSpc>
              <a:spcBef>
                <a:spcPct val="0"/>
              </a:spcBef>
              <a:spcAft>
                <a:spcPct val="0"/>
              </a:spcAft>
              <a:buClrTx/>
              <a:buSzTx/>
              <a:buNone/>
              <a:tabLst/>
            </a:pP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user-friendly</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URLs</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that</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are</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easy</a:t>
            </a:r>
            <a:r>
              <a:rPr kumimoji="0" lang="pl-PL" altLang="pl-PL" sz="1300" b="0" i="0" u="none" strike="noStrike" cap="none" normalizeH="0" baseline="0" dirty="0">
                <a:ln>
                  <a:noFill/>
                </a:ln>
                <a:solidFill>
                  <a:schemeClr val="tx1"/>
                </a:solidFill>
                <a:effectLst/>
                <a:latin typeface="Arial" panose="020B0604020202020204" pitchFamily="34" charset="0"/>
              </a:rPr>
              <a:t> to </a:t>
            </a:r>
            <a:r>
              <a:rPr kumimoji="0" lang="pl-PL" altLang="pl-PL" sz="1300" b="0" i="0" u="none" strike="noStrike" cap="none" normalizeH="0" baseline="0" dirty="0" err="1">
                <a:ln>
                  <a:noFill/>
                </a:ln>
                <a:solidFill>
                  <a:schemeClr val="tx1"/>
                </a:solidFill>
                <a:effectLst/>
                <a:latin typeface="Arial" panose="020B0604020202020204" pitchFamily="34" charset="0"/>
              </a:rPr>
              <a:t>read</a:t>
            </a:r>
            <a:r>
              <a:rPr kumimoji="0" lang="pl-PL" altLang="pl-PL" sz="1300" b="0" i="0" u="none" strike="noStrike" cap="none" normalizeH="0" baseline="0" dirty="0">
                <a:ln>
                  <a:noFill/>
                </a:ln>
                <a:solidFill>
                  <a:schemeClr val="tx1"/>
                </a:solidFill>
                <a:effectLst/>
                <a:latin typeface="Arial" panose="020B0604020202020204" pitchFamily="34" charset="0"/>
              </a:rPr>
              <a:t> and </a:t>
            </a:r>
            <a:r>
              <a:rPr kumimoji="0" lang="pl-PL" altLang="pl-PL" sz="1300" b="0" i="0" u="none" strike="noStrike" cap="none" normalizeH="0" baseline="0" dirty="0" err="1">
                <a:ln>
                  <a:noFill/>
                </a:ln>
                <a:solidFill>
                  <a:schemeClr val="tx1"/>
                </a:solidFill>
                <a:effectLst/>
                <a:latin typeface="Arial" panose="020B0604020202020204" pitchFamily="34" charset="0"/>
              </a:rPr>
              <a:t>remember</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which</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can</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positively</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impact</a:t>
            </a:r>
            <a:r>
              <a:rPr kumimoji="0" lang="pl-PL" altLang="pl-PL" sz="1300" b="0" i="0" u="none" strike="noStrike" cap="none" normalizeH="0" baseline="0" dirty="0">
                <a:ln>
                  <a:noFill/>
                </a:ln>
                <a:solidFill>
                  <a:schemeClr val="tx1"/>
                </a:solidFill>
                <a:effectLst/>
                <a:latin typeface="Arial" panose="020B0604020202020204" pitchFamily="34" charset="0"/>
              </a:rPr>
              <a:t> SEO.</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pl-PL" altLang="pl-PL" sz="1300" b="0" i="0" u="none" strike="noStrike" cap="none" normalizeH="0" baseline="0" dirty="0" err="1">
                <a:ln>
                  <a:noFill/>
                </a:ln>
                <a:solidFill>
                  <a:schemeClr val="tx1"/>
                </a:solidFill>
                <a:effectLst/>
                <a:latin typeface="Arial" panose="020B0604020202020204" pitchFamily="34" charset="0"/>
              </a:rPr>
              <a:t>Analyze</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URLs</a:t>
            </a:r>
            <a:r>
              <a:rPr kumimoji="0" lang="pl-PL" altLang="pl-PL" sz="1300" b="0" i="0" u="none" strike="noStrike" cap="none" normalizeH="0" baseline="0" dirty="0">
                <a:ln>
                  <a:noFill/>
                </a:ln>
                <a:solidFill>
                  <a:schemeClr val="tx1"/>
                </a:solidFill>
                <a:effectLst/>
                <a:latin typeface="Arial" panose="020B0604020202020204" pitchFamily="34" charset="0"/>
              </a:rPr>
              <a:t> for </a:t>
            </a:r>
            <a:r>
              <a:rPr kumimoji="0" lang="pl-PL" altLang="pl-PL" sz="1300" b="0" i="0" u="none" strike="noStrike" cap="none" normalizeH="0" baseline="0" dirty="0" err="1">
                <a:ln>
                  <a:noFill/>
                </a:ln>
                <a:solidFill>
                  <a:schemeClr val="tx1"/>
                </a:solidFill>
                <a:effectLst/>
                <a:latin typeface="Arial" panose="020B0604020202020204" pitchFamily="34" charset="0"/>
              </a:rPr>
              <a:t>excessive</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parameters</a:t>
            </a:r>
            <a:r>
              <a:rPr kumimoji="0" lang="pl-PL" altLang="pl-PL" sz="1300" b="0" i="0" u="none" strike="noStrike" cap="none" normalizeH="0" baseline="0" dirty="0">
                <a:ln>
                  <a:noFill/>
                </a:ln>
                <a:solidFill>
                  <a:schemeClr val="tx1"/>
                </a:solidFill>
                <a:effectLst/>
                <a:latin typeface="Arial" panose="020B0604020202020204" pitchFamily="34" charset="0"/>
              </a:rPr>
              <a:t> and </a:t>
            </a:r>
            <a:r>
              <a:rPr kumimoji="0" lang="pl-PL" altLang="pl-PL" sz="1300" b="0" i="0" u="none" strike="noStrike" cap="none" normalizeH="0" baseline="0" dirty="0" err="1">
                <a:ln>
                  <a:noFill/>
                </a:ln>
                <a:solidFill>
                  <a:schemeClr val="tx1"/>
                </a:solidFill>
                <a:effectLst/>
                <a:latin typeface="Arial" panose="020B0604020202020204" pitchFamily="34" charset="0"/>
              </a:rPr>
              <a:t>consider</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restructuring</a:t>
            </a:r>
            <a:r>
              <a:rPr kumimoji="0" lang="pl-PL" altLang="pl-PL" sz="1300" b="0" i="0" u="none" strike="noStrike" cap="none" normalizeH="0" baseline="0" dirty="0">
                <a:ln>
                  <a:noFill/>
                </a:ln>
                <a:solidFill>
                  <a:schemeClr val="tx1"/>
                </a:solidFill>
                <a:effectLst/>
                <a:latin typeface="Arial" panose="020B0604020202020204" pitchFamily="34" charset="0"/>
              </a:rPr>
              <a:t> the </a:t>
            </a:r>
            <a:r>
              <a:rPr kumimoji="0" lang="pl-PL" altLang="pl-PL" sz="1300" b="0" i="0" u="none" strike="noStrike" cap="none" normalizeH="0" baseline="0" dirty="0" err="1">
                <a:ln>
                  <a:noFill/>
                </a:ln>
                <a:solidFill>
                  <a:schemeClr val="tx1"/>
                </a:solidFill>
                <a:effectLst/>
                <a:latin typeface="Arial" panose="020B0604020202020204" pitchFamily="34" charset="0"/>
              </a:rPr>
              <a:t>website</a:t>
            </a:r>
            <a:r>
              <a:rPr kumimoji="0" lang="pl-PL" altLang="pl-PL" sz="1300" b="0" i="0" u="none" strike="noStrike" cap="none" normalizeH="0" baseline="0" dirty="0">
                <a:ln>
                  <a:noFill/>
                </a:ln>
                <a:solidFill>
                  <a:schemeClr val="tx1"/>
                </a:solidFill>
                <a:effectLst/>
                <a:latin typeface="Arial" panose="020B0604020202020204" pitchFamily="34" charset="0"/>
              </a:rPr>
              <a:t> to </a:t>
            </a:r>
            <a:r>
              <a:rPr kumimoji="0" lang="pl-PL" altLang="pl-PL" sz="1300" b="0" i="0" u="none" strike="noStrike" cap="none" normalizeH="0" baseline="0" dirty="0" err="1">
                <a:ln>
                  <a:noFill/>
                </a:ln>
                <a:solidFill>
                  <a:schemeClr val="tx1"/>
                </a:solidFill>
                <a:effectLst/>
                <a:latin typeface="Arial" panose="020B0604020202020204" pitchFamily="34" charset="0"/>
              </a:rPr>
              <a:t>minimize</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them</a:t>
            </a:r>
            <a:r>
              <a:rPr kumimoji="0" lang="pl-PL" altLang="pl-PL" sz="13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This</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can</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improve</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site</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indexing</a:t>
            </a:r>
            <a:r>
              <a:rPr kumimoji="0" lang="pl-PL" altLang="pl-PL" sz="1300" b="0" i="0" u="none" strike="noStrike" cap="none" normalizeH="0" baseline="0" dirty="0">
                <a:ln>
                  <a:noFill/>
                </a:ln>
                <a:solidFill>
                  <a:schemeClr val="tx1"/>
                </a:solidFill>
                <a:effectLst/>
                <a:latin typeface="Arial" panose="020B0604020202020204" pitchFamily="34" charset="0"/>
              </a:rPr>
              <a:t> by </a:t>
            </a:r>
            <a:r>
              <a:rPr kumimoji="0" lang="pl-PL" altLang="pl-PL" sz="1300" b="0" i="0" u="none" strike="noStrike" cap="none" normalizeH="0" baseline="0" dirty="0" err="1">
                <a:ln>
                  <a:noFill/>
                </a:ln>
                <a:solidFill>
                  <a:schemeClr val="tx1"/>
                </a:solidFill>
                <a:effectLst/>
                <a:latin typeface="Arial" panose="020B0604020202020204" pitchFamily="34" charset="0"/>
              </a:rPr>
              <a:t>search</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engines</a:t>
            </a:r>
            <a:r>
              <a:rPr kumimoji="0" lang="pl-PL" altLang="pl-PL" sz="1300" b="0" i="0" u="none" strike="noStrike" cap="none" normalizeH="0" baseline="0" dirty="0">
                <a:ln>
                  <a:noFill/>
                </a:ln>
                <a:solidFill>
                  <a:schemeClr val="tx1"/>
                </a:solidFill>
                <a:effectLst/>
                <a:latin typeface="Arial" panose="020B0604020202020204" pitchFamily="34" charset="0"/>
              </a:rPr>
              <a:t> and </a:t>
            </a:r>
            <a:r>
              <a:rPr kumimoji="0" lang="pl-PL" altLang="pl-PL" sz="1300" b="0" i="0" u="none" strike="noStrike" cap="none" normalizeH="0" baseline="0" dirty="0" err="1">
                <a:ln>
                  <a:noFill/>
                </a:ln>
                <a:solidFill>
                  <a:schemeClr val="tx1"/>
                </a:solidFill>
                <a:effectLst/>
                <a:latin typeface="Arial" panose="020B0604020202020204" pitchFamily="34" charset="0"/>
              </a:rPr>
              <a:t>enhance</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user</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experience</a:t>
            </a:r>
            <a:r>
              <a:rPr kumimoji="0" lang="pl-PL" altLang="pl-PL" sz="13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pl-PL" altLang="pl-PL" sz="1300" b="0" i="0" u="none" strike="noStrike" cap="none" normalizeH="0" baseline="0" dirty="0" err="1">
                <a:ln>
                  <a:noFill/>
                </a:ln>
                <a:solidFill>
                  <a:schemeClr val="tx1"/>
                </a:solidFill>
                <a:effectLst/>
                <a:latin typeface="Arial" panose="020B0604020202020204" pitchFamily="34" charset="0"/>
              </a:rPr>
              <a:t>Use</a:t>
            </a:r>
            <a:r>
              <a:rPr kumimoji="0" lang="pl-PL" altLang="pl-PL" sz="1300" b="0" i="0" u="none" strike="noStrike" cap="none" normalizeH="0" baseline="0" dirty="0">
                <a:ln>
                  <a:noFill/>
                </a:ln>
                <a:solidFill>
                  <a:schemeClr val="tx1"/>
                </a:solidFill>
                <a:effectLst/>
                <a:latin typeface="Arial" panose="020B0604020202020204" pitchFamily="34" charset="0"/>
              </a:rPr>
              <a:t> the </a:t>
            </a:r>
            <a:r>
              <a:rPr kumimoji="0" lang="pl-PL" altLang="pl-PL" sz="1300" b="0" i="0" u="none" strike="noStrike" cap="none" normalizeH="0" baseline="0" dirty="0" err="1">
                <a:ln>
                  <a:noFill/>
                </a:ln>
                <a:solidFill>
                  <a:schemeClr val="tx1"/>
                </a:solidFill>
                <a:effectLst/>
                <a:latin typeface="Arial" panose="020B0604020202020204" pitchFamily="34" charset="0"/>
              </a:rPr>
              <a:t>insights</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gained</a:t>
            </a:r>
            <a:r>
              <a:rPr kumimoji="0" lang="pl-PL" altLang="pl-PL" sz="1300" b="0" i="0" u="none" strike="noStrike" cap="none" normalizeH="0" baseline="0" dirty="0">
                <a:ln>
                  <a:noFill/>
                </a:ln>
                <a:solidFill>
                  <a:schemeClr val="tx1"/>
                </a:solidFill>
                <a:effectLst/>
                <a:latin typeface="Arial" panose="020B0604020202020204" pitchFamily="34" charset="0"/>
              </a:rPr>
              <a:t> from </a:t>
            </a:r>
            <a:r>
              <a:rPr kumimoji="0" lang="pl-PL" altLang="pl-PL" sz="1300" b="0" i="0" u="none" strike="noStrike" cap="none" normalizeH="0" baseline="0" dirty="0" err="1">
                <a:ln>
                  <a:noFill/>
                </a:ln>
                <a:solidFill>
                  <a:schemeClr val="tx1"/>
                </a:solidFill>
                <a:effectLst/>
                <a:latin typeface="Arial" panose="020B0604020202020204" pitchFamily="34" charset="0"/>
              </a:rPr>
              <a:t>analyzing</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user</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behavior</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patterns</a:t>
            </a:r>
            <a:r>
              <a:rPr kumimoji="0" lang="pl-PL" altLang="pl-PL" sz="1300" b="0" i="0" u="none" strike="noStrike" cap="none" normalizeH="0" baseline="0" dirty="0">
                <a:ln>
                  <a:noFill/>
                </a:ln>
                <a:solidFill>
                  <a:schemeClr val="tx1"/>
                </a:solidFill>
                <a:effectLst/>
                <a:latin typeface="Arial" panose="020B0604020202020204" pitchFamily="34" charset="0"/>
              </a:rPr>
              <a:t> and </a:t>
            </a:r>
            <a:r>
              <a:rPr kumimoji="0" lang="pl-PL" altLang="pl-PL" sz="1300" b="0" i="0" u="none" strike="noStrike" cap="none" normalizeH="0" baseline="0" dirty="0" err="1">
                <a:ln>
                  <a:noFill/>
                </a:ln>
                <a:solidFill>
                  <a:schemeClr val="tx1"/>
                </a:solidFill>
                <a:effectLst/>
                <a:latin typeface="Arial" panose="020B0604020202020204" pitchFamily="34" charset="0"/>
              </a:rPr>
              <a:t>trends</a:t>
            </a:r>
            <a:r>
              <a:rPr kumimoji="0" lang="pl-PL" altLang="pl-PL" sz="1300" b="0" i="0" u="none" strike="noStrike" cap="none" normalizeH="0" baseline="0" dirty="0">
                <a:ln>
                  <a:noFill/>
                </a:ln>
                <a:solidFill>
                  <a:schemeClr val="tx1"/>
                </a:solidFill>
                <a:effectLst/>
                <a:latin typeface="Arial" panose="020B0604020202020204" pitchFamily="34" charset="0"/>
              </a:rPr>
              <a:t> to </a:t>
            </a:r>
            <a:r>
              <a:rPr kumimoji="0" lang="pl-PL" altLang="pl-PL" sz="1300" b="0" i="0" u="none" strike="noStrike" cap="none" normalizeH="0" baseline="0" dirty="0" err="1">
                <a:ln>
                  <a:noFill/>
                </a:ln>
                <a:solidFill>
                  <a:schemeClr val="tx1"/>
                </a:solidFill>
                <a:effectLst/>
                <a:latin typeface="Arial" panose="020B0604020202020204" pitchFamily="34" charset="0"/>
              </a:rPr>
              <a:t>inform</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content</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strategy</a:t>
            </a:r>
            <a:r>
              <a:rPr kumimoji="0" lang="pl-PL" altLang="pl-PL" sz="13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Create</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targeted</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content</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that</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aligns</a:t>
            </a:r>
            <a:r>
              <a:rPr kumimoji="0" lang="pl-PL" altLang="pl-PL" sz="1300" b="0" i="0" u="none" strike="noStrike" cap="none" normalizeH="0" baseline="0" dirty="0">
                <a:ln>
                  <a:noFill/>
                </a:ln>
                <a:solidFill>
                  <a:schemeClr val="tx1"/>
                </a:solidFill>
                <a:effectLst/>
                <a:latin typeface="Arial" panose="020B0604020202020204" pitchFamily="34" charset="0"/>
              </a:rPr>
              <a:t> with </a:t>
            </a:r>
            <a:r>
              <a:rPr kumimoji="0" lang="pl-PL" altLang="pl-PL" sz="1300" b="0" i="0" u="none" strike="noStrike" cap="none" normalizeH="0" baseline="0" dirty="0" err="1">
                <a:ln>
                  <a:noFill/>
                </a:ln>
                <a:solidFill>
                  <a:schemeClr val="tx1"/>
                </a:solidFill>
                <a:effectLst/>
                <a:latin typeface="Arial" panose="020B0604020202020204" pitchFamily="34" charset="0"/>
              </a:rPr>
              <a:t>audience</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interests</a:t>
            </a:r>
            <a:r>
              <a:rPr kumimoji="0" lang="pl-PL" altLang="pl-PL" sz="1300" b="0" i="0" u="none" strike="noStrike" cap="none" normalizeH="0" baseline="0" dirty="0">
                <a:ln>
                  <a:noFill/>
                </a:ln>
                <a:solidFill>
                  <a:schemeClr val="tx1"/>
                </a:solidFill>
                <a:effectLst/>
                <a:latin typeface="Arial" panose="020B0604020202020204" pitchFamily="34" charset="0"/>
              </a:rPr>
              <a:t> and </a:t>
            </a:r>
            <a:r>
              <a:rPr kumimoji="0" lang="pl-PL" altLang="pl-PL" sz="1300" b="0" i="0" u="none" strike="noStrike" cap="none" normalizeH="0" baseline="0" dirty="0" err="1">
                <a:ln>
                  <a:noFill/>
                </a:ln>
                <a:solidFill>
                  <a:schemeClr val="tx1"/>
                </a:solidFill>
                <a:effectLst/>
                <a:latin typeface="Arial" panose="020B0604020202020204" pitchFamily="34" charset="0"/>
              </a:rPr>
              <a:t>search</a:t>
            </a:r>
            <a:r>
              <a:rPr kumimoji="0" lang="pl-PL" altLang="pl-PL" sz="1300" b="0" i="0" u="none" strike="noStrike" cap="none" normalizeH="0" baseline="0" dirty="0">
                <a:ln>
                  <a:noFill/>
                </a:ln>
                <a:solidFill>
                  <a:schemeClr val="tx1"/>
                </a:solidFill>
                <a:effectLst/>
                <a:latin typeface="Arial" panose="020B0604020202020204" pitchFamily="34" charset="0"/>
              </a:rPr>
              <a:t> </a:t>
            </a:r>
            <a:r>
              <a:rPr kumimoji="0" lang="pl-PL" altLang="pl-PL" sz="1300" b="0" i="0" u="none" strike="noStrike" cap="none" normalizeH="0" baseline="0" dirty="0" err="1">
                <a:ln>
                  <a:noFill/>
                </a:ln>
                <a:solidFill>
                  <a:schemeClr val="tx1"/>
                </a:solidFill>
                <a:effectLst/>
                <a:latin typeface="Arial" panose="020B0604020202020204" pitchFamily="34" charset="0"/>
              </a:rPr>
              <a:t>behavior</a:t>
            </a:r>
            <a:r>
              <a:rPr kumimoji="0" lang="pl-PL" altLang="pl-PL" sz="1300" b="0" i="0" u="none" strike="noStrike" cap="none" normalizeH="0" baseline="0" dirty="0">
                <a:ln>
                  <a:noFill/>
                </a:ln>
                <a:solidFill>
                  <a:schemeClr val="tx1"/>
                </a:solidFill>
                <a:effectLst/>
                <a:latin typeface="Arial" panose="020B0604020202020204" pitchFamily="34" charset="0"/>
              </a:rPr>
              <a:t> to </a:t>
            </a:r>
            <a:r>
              <a:rPr kumimoji="0" lang="pl-PL" altLang="pl-PL" sz="1300" b="0" i="0" u="none" strike="noStrike" cap="none" normalizeH="0" baseline="0" dirty="0" err="1">
                <a:ln>
                  <a:noFill/>
                </a:ln>
                <a:solidFill>
                  <a:schemeClr val="tx1"/>
                </a:solidFill>
                <a:effectLst/>
                <a:latin typeface="Arial" panose="020B0604020202020204" pitchFamily="34" charset="0"/>
              </a:rPr>
              <a:t>drive</a:t>
            </a:r>
            <a:r>
              <a:rPr kumimoji="0" lang="pl-PL" altLang="pl-PL" sz="1300" b="0" i="0" u="none" strike="noStrike" cap="none" normalizeH="0" baseline="0" dirty="0">
                <a:ln>
                  <a:noFill/>
                </a:ln>
                <a:solidFill>
                  <a:schemeClr val="tx1"/>
                </a:solidFill>
                <a:effectLst/>
                <a:latin typeface="Arial" panose="020B0604020202020204" pitchFamily="34" charset="0"/>
              </a:rPr>
              <a:t> engagement and </a:t>
            </a:r>
            <a:r>
              <a:rPr kumimoji="0" lang="pl-PL" altLang="pl-PL" sz="1300" b="0" i="0" u="none" strike="noStrike" cap="none" normalizeH="0" baseline="0" dirty="0" err="1">
                <a:ln>
                  <a:noFill/>
                </a:ln>
                <a:solidFill>
                  <a:schemeClr val="tx1"/>
                </a:solidFill>
                <a:effectLst/>
                <a:latin typeface="Arial" panose="020B0604020202020204" pitchFamily="34" charset="0"/>
              </a:rPr>
              <a:t>conversions</a:t>
            </a:r>
            <a:r>
              <a:rPr kumimoji="0" lang="pl-PL" altLang="pl-PL" sz="13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pl-PL" altLang="pl-PL" sz="1300" b="0" i="0" u="none" strike="noStrike" cap="none" normalizeH="0" baseline="0" dirty="0">
              <a:ln>
                <a:noFill/>
              </a:ln>
              <a:solidFill>
                <a:schemeClr val="tx1"/>
              </a:solidFill>
              <a:effectLst/>
              <a:latin typeface="Arial" panose="020B0604020202020204" pitchFamily="34" charset="0"/>
            </a:endParaRPr>
          </a:p>
        </p:txBody>
      </p:sp>
      <p:sp>
        <p:nvSpPr>
          <p:cNvPr id="6" name="pole tekstowe 5">
            <a:extLst>
              <a:ext uri="{FF2B5EF4-FFF2-40B4-BE49-F238E27FC236}">
                <a16:creationId xmlns:a16="http://schemas.microsoft.com/office/drawing/2014/main" id="{D05146B8-8EAA-D5DE-6FC7-0781378E875D}"/>
              </a:ext>
            </a:extLst>
          </p:cNvPr>
          <p:cNvSpPr txBox="1"/>
          <p:nvPr/>
        </p:nvSpPr>
        <p:spPr>
          <a:xfrm>
            <a:off x="7838661" y="397565"/>
            <a:ext cx="502061" cy="369332"/>
          </a:xfrm>
          <a:prstGeom prst="rect">
            <a:avLst/>
          </a:prstGeom>
          <a:noFill/>
        </p:spPr>
        <p:txBody>
          <a:bodyPr wrap="none" rtlCol="0">
            <a:spAutoFit/>
          </a:bodyPr>
          <a:lstStyle/>
          <a:p>
            <a:r>
              <a:rPr lang="pl-PL" dirty="0">
                <a:hlinkClick r:id="rId2" action="ppaction://hlinksldjump"/>
              </a:rPr>
              <a:t>🏠</a:t>
            </a:r>
            <a:endParaRPr lang="pl-PL" dirty="0"/>
          </a:p>
        </p:txBody>
      </p:sp>
    </p:spTree>
    <p:extLst>
      <p:ext uri="{BB962C8B-B14F-4D97-AF65-F5344CB8AC3E}">
        <p14:creationId xmlns:p14="http://schemas.microsoft.com/office/powerpoint/2010/main" val="2257588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979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pl" dirty="0"/>
              <a:t>Obtaining the SerpAPI Key</a:t>
            </a:r>
            <a:endParaRPr dirty="0"/>
          </a:p>
        </p:txBody>
      </p:sp>
      <p:sp>
        <p:nvSpPr>
          <p:cNvPr id="69" name="Google Shape;69;p15"/>
          <p:cNvSpPr txBox="1">
            <a:spLocks noGrp="1"/>
          </p:cNvSpPr>
          <p:nvPr>
            <p:ph type="body" idx="1"/>
          </p:nvPr>
        </p:nvSpPr>
        <p:spPr>
          <a:xfrm>
            <a:off x="216450" y="113132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pl"/>
              <a:t>Go to the website </a:t>
            </a:r>
            <a:r>
              <a:rPr lang="pl" u="sng">
                <a:solidFill>
                  <a:schemeClr val="accent5"/>
                </a:solidFill>
                <a:hlinkClick r:id="rId3">
                  <a:extLst>
                    <a:ext uri="{A12FA001-AC4F-418D-AE19-62706E023703}">
                      <ahyp:hlinkClr xmlns:ahyp="http://schemas.microsoft.com/office/drawing/2018/hyperlinkcolor" val="tx"/>
                    </a:ext>
                  </a:extLst>
                </a:hlinkClick>
              </a:rPr>
              <a:t>https://serpapi.com/users/sign_up</a:t>
            </a:r>
            <a:r>
              <a:rPr lang="pl"/>
              <a:t> if you’re using this service for the first time, please sign up with Google</a:t>
            </a:r>
            <a:endParaRPr/>
          </a:p>
        </p:txBody>
      </p:sp>
      <p:pic>
        <p:nvPicPr>
          <p:cNvPr id="70" name="Google Shape;70;p15"/>
          <p:cNvPicPr preferRelativeResize="0"/>
          <p:nvPr/>
        </p:nvPicPr>
        <p:blipFill>
          <a:blip r:embed="rId4">
            <a:alphaModFix/>
          </a:blip>
          <a:stretch>
            <a:fillRect/>
          </a:stretch>
        </p:blipFill>
        <p:spPr>
          <a:xfrm>
            <a:off x="2144088" y="1972625"/>
            <a:ext cx="4855824" cy="2672925"/>
          </a:xfrm>
          <a:prstGeom prst="rect">
            <a:avLst/>
          </a:prstGeom>
          <a:ln>
            <a:noFill/>
          </a:ln>
          <a:effectLst>
            <a:softEdge rad="112500"/>
          </a:effectLst>
        </p:spPr>
      </p:pic>
      <p:sp>
        <p:nvSpPr>
          <p:cNvPr id="4" name="pole tekstowe 3">
            <a:extLst>
              <a:ext uri="{FF2B5EF4-FFF2-40B4-BE49-F238E27FC236}">
                <a16:creationId xmlns:a16="http://schemas.microsoft.com/office/drawing/2014/main" id="{A7CCA3A7-7743-8FF1-0688-525E3690D7D0}"/>
              </a:ext>
            </a:extLst>
          </p:cNvPr>
          <p:cNvSpPr txBox="1"/>
          <p:nvPr/>
        </p:nvSpPr>
        <p:spPr>
          <a:xfrm>
            <a:off x="7838661" y="397565"/>
            <a:ext cx="502061" cy="369332"/>
          </a:xfrm>
          <a:prstGeom prst="rect">
            <a:avLst/>
          </a:prstGeom>
          <a:noFill/>
        </p:spPr>
        <p:txBody>
          <a:bodyPr wrap="none" rtlCol="0">
            <a:spAutoFit/>
          </a:bodyPr>
          <a:lstStyle/>
          <a:p>
            <a:r>
              <a:rPr lang="pl-PL" dirty="0">
                <a:hlinkClick r:id="rId5" action="ppaction://hlinksldjump"/>
              </a:rPr>
              <a:t>🏠</a:t>
            </a:r>
            <a:endParaRPr lang="pl-PL"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pl" dirty="0"/>
              <a:t>Obtaining the SerpAPI Key</a:t>
            </a:r>
            <a:endParaRPr dirty="0"/>
          </a:p>
        </p:txBody>
      </p:sp>
      <p:sp>
        <p:nvSpPr>
          <p:cNvPr id="76" name="Google Shape;76;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pl"/>
              <a:t>2.   You will receive a registration confirmation email, and you need to click the "Confirm your email" button.</a:t>
            </a:r>
            <a:endParaRPr/>
          </a:p>
        </p:txBody>
      </p:sp>
      <p:pic>
        <p:nvPicPr>
          <p:cNvPr id="77" name="Google Shape;77;p16"/>
          <p:cNvPicPr preferRelativeResize="0"/>
          <p:nvPr/>
        </p:nvPicPr>
        <p:blipFill>
          <a:blip r:embed="rId3">
            <a:alphaModFix/>
          </a:blip>
          <a:stretch>
            <a:fillRect/>
          </a:stretch>
        </p:blipFill>
        <p:spPr>
          <a:xfrm>
            <a:off x="2252275" y="2270600"/>
            <a:ext cx="4546295" cy="2298275"/>
          </a:xfrm>
          <a:prstGeom prst="rect">
            <a:avLst/>
          </a:prstGeom>
          <a:ln>
            <a:noFill/>
          </a:ln>
          <a:effectLst>
            <a:softEdge rad="112500"/>
          </a:effectLst>
        </p:spPr>
      </p:pic>
      <p:sp>
        <p:nvSpPr>
          <p:cNvPr id="2" name="pole tekstowe 1">
            <a:extLst>
              <a:ext uri="{FF2B5EF4-FFF2-40B4-BE49-F238E27FC236}">
                <a16:creationId xmlns:a16="http://schemas.microsoft.com/office/drawing/2014/main" id="{17A443A4-786D-E8DA-663D-4C5C923346EC}"/>
              </a:ext>
            </a:extLst>
          </p:cNvPr>
          <p:cNvSpPr txBox="1"/>
          <p:nvPr/>
        </p:nvSpPr>
        <p:spPr>
          <a:xfrm>
            <a:off x="7838661" y="397565"/>
            <a:ext cx="502061" cy="369332"/>
          </a:xfrm>
          <a:prstGeom prst="rect">
            <a:avLst/>
          </a:prstGeom>
          <a:noFill/>
        </p:spPr>
        <p:txBody>
          <a:bodyPr wrap="none" rtlCol="0">
            <a:spAutoFit/>
          </a:bodyPr>
          <a:lstStyle/>
          <a:p>
            <a:r>
              <a:rPr lang="pl-PL" dirty="0">
                <a:hlinkClick r:id="rId4" action="ppaction://hlinksldjump"/>
              </a:rPr>
              <a:t>🏠</a:t>
            </a:r>
            <a:endParaRPr lang="pl-P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pl" dirty="0"/>
              <a:t>Obtaining the SerpAPI Key</a:t>
            </a:r>
            <a:endParaRPr dirty="0"/>
          </a:p>
        </p:txBody>
      </p:sp>
      <p:sp>
        <p:nvSpPr>
          <p:cNvPr id="83" name="Google Shape;83;p17"/>
          <p:cNvSpPr txBox="1">
            <a:spLocks noGrp="1"/>
          </p:cNvSpPr>
          <p:nvPr>
            <p:ph type="body" idx="1"/>
          </p:nvPr>
        </p:nvSpPr>
        <p:spPr>
          <a:xfrm>
            <a:off x="311700" y="1391014"/>
            <a:ext cx="4472335"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pl" dirty="0"/>
              <a:t>3.   You will be redirected to</a:t>
            </a:r>
            <a:r>
              <a:rPr lang="pl" dirty="0">
                <a:uFill>
                  <a:noFill/>
                </a:uFill>
                <a:hlinkClick r:id="rId3"/>
              </a:rPr>
              <a:t> https://serpapi.com/users/welcome</a:t>
            </a:r>
            <a:r>
              <a:rPr lang="pl" dirty="0"/>
              <a:t> , and you will need to choose a service plan. For our needs, the free plan will suffice. Select it and click the "Subscribe" button.</a:t>
            </a:r>
            <a:endParaRPr dirty="0"/>
          </a:p>
        </p:txBody>
      </p:sp>
      <p:pic>
        <p:nvPicPr>
          <p:cNvPr id="84" name="Google Shape;84;p17"/>
          <p:cNvPicPr preferRelativeResize="0"/>
          <p:nvPr/>
        </p:nvPicPr>
        <p:blipFill>
          <a:blip r:embed="rId4">
            <a:alphaModFix/>
          </a:blip>
          <a:stretch>
            <a:fillRect/>
          </a:stretch>
        </p:blipFill>
        <p:spPr>
          <a:xfrm>
            <a:off x="5239712" y="1298249"/>
            <a:ext cx="3101010" cy="3326760"/>
          </a:xfrm>
          <a:prstGeom prst="rect">
            <a:avLst/>
          </a:prstGeom>
          <a:ln>
            <a:noFill/>
          </a:ln>
          <a:effectLst>
            <a:softEdge rad="112500"/>
          </a:effectLst>
        </p:spPr>
      </p:pic>
      <p:sp>
        <p:nvSpPr>
          <p:cNvPr id="2" name="pole tekstowe 1">
            <a:extLst>
              <a:ext uri="{FF2B5EF4-FFF2-40B4-BE49-F238E27FC236}">
                <a16:creationId xmlns:a16="http://schemas.microsoft.com/office/drawing/2014/main" id="{630CF79A-2BC7-C525-1E2B-D3FCBAC79834}"/>
              </a:ext>
            </a:extLst>
          </p:cNvPr>
          <p:cNvSpPr txBox="1"/>
          <p:nvPr/>
        </p:nvSpPr>
        <p:spPr>
          <a:xfrm>
            <a:off x="7838661" y="397565"/>
            <a:ext cx="502061" cy="369332"/>
          </a:xfrm>
          <a:prstGeom prst="rect">
            <a:avLst/>
          </a:prstGeom>
          <a:noFill/>
        </p:spPr>
        <p:txBody>
          <a:bodyPr wrap="none" rtlCol="0">
            <a:spAutoFit/>
          </a:bodyPr>
          <a:lstStyle/>
          <a:p>
            <a:r>
              <a:rPr lang="pl-PL" dirty="0">
                <a:hlinkClick r:id="rId5" action="ppaction://hlinksldjump"/>
              </a:rPr>
              <a:t>🏠</a:t>
            </a:r>
            <a:endParaRPr lang="pl-P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pl" dirty="0"/>
              <a:t>Obtaining the SerpAPI Key</a:t>
            </a:r>
            <a:endParaRPr dirty="0"/>
          </a:p>
        </p:txBody>
      </p:sp>
      <p:sp>
        <p:nvSpPr>
          <p:cNvPr id="90" name="Google Shape;90;p18"/>
          <p:cNvSpPr txBox="1">
            <a:spLocks noGrp="1"/>
          </p:cNvSpPr>
          <p:nvPr>
            <p:ph type="body" idx="1"/>
          </p:nvPr>
        </p:nvSpPr>
        <p:spPr>
          <a:xfrm>
            <a:off x="311700" y="1391074"/>
            <a:ext cx="4651239"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pl" dirty="0"/>
              <a:t>4.   Next, you need to verify your phone number. Click "Verify phone number," enter your phone number, and click the "Send code" button to receive an SMS with the activation code. Then, follow the instructions according to the SMS and the SerpAPI website.</a:t>
            </a:r>
            <a:endParaRPr dirty="0"/>
          </a:p>
        </p:txBody>
      </p:sp>
      <p:pic>
        <p:nvPicPr>
          <p:cNvPr id="91" name="Google Shape;91;p18"/>
          <p:cNvPicPr preferRelativeResize="0"/>
          <p:nvPr/>
        </p:nvPicPr>
        <p:blipFill>
          <a:blip r:embed="rId3">
            <a:alphaModFix/>
          </a:blip>
          <a:stretch>
            <a:fillRect/>
          </a:stretch>
        </p:blipFill>
        <p:spPr>
          <a:xfrm>
            <a:off x="5523725" y="1391074"/>
            <a:ext cx="2816997" cy="3177801"/>
          </a:xfrm>
          <a:prstGeom prst="rect">
            <a:avLst/>
          </a:prstGeom>
          <a:ln>
            <a:noFill/>
          </a:ln>
          <a:effectLst>
            <a:softEdge rad="112500"/>
          </a:effectLst>
        </p:spPr>
      </p:pic>
      <p:sp>
        <p:nvSpPr>
          <p:cNvPr id="2" name="pole tekstowe 1">
            <a:extLst>
              <a:ext uri="{FF2B5EF4-FFF2-40B4-BE49-F238E27FC236}">
                <a16:creationId xmlns:a16="http://schemas.microsoft.com/office/drawing/2014/main" id="{E7F1DC87-1F56-7EA5-9520-FE2999C51517}"/>
              </a:ext>
            </a:extLst>
          </p:cNvPr>
          <p:cNvSpPr txBox="1"/>
          <p:nvPr/>
        </p:nvSpPr>
        <p:spPr>
          <a:xfrm>
            <a:off x="7838661" y="397565"/>
            <a:ext cx="502061" cy="369332"/>
          </a:xfrm>
          <a:prstGeom prst="rect">
            <a:avLst/>
          </a:prstGeom>
          <a:noFill/>
        </p:spPr>
        <p:txBody>
          <a:bodyPr wrap="none" rtlCol="0">
            <a:spAutoFit/>
          </a:bodyPr>
          <a:lstStyle/>
          <a:p>
            <a:r>
              <a:rPr lang="pl-PL" dirty="0">
                <a:hlinkClick r:id="rId4" action="ppaction://hlinksldjump"/>
              </a:rPr>
              <a:t>🏠</a:t>
            </a:r>
            <a:endParaRPr lang="pl-PL"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pl" dirty="0"/>
              <a:t>Obtaining the SerpAPI Key</a:t>
            </a:r>
            <a:endParaRPr dirty="0"/>
          </a:p>
        </p:txBody>
      </p:sp>
      <p:sp>
        <p:nvSpPr>
          <p:cNvPr id="97" name="Google Shape;97;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pl"/>
              <a:t>5.   Sign in and go to</a:t>
            </a:r>
            <a:r>
              <a:rPr lang="pl">
                <a:uFill>
                  <a:noFill/>
                </a:uFill>
                <a:hlinkClick r:id="rId3"/>
              </a:rPr>
              <a:t> </a:t>
            </a:r>
            <a:r>
              <a:rPr lang="pl" u="sng">
                <a:solidFill>
                  <a:schemeClr val="hlink"/>
                </a:solidFill>
                <a:hlinkClick r:id="rId3"/>
              </a:rPr>
              <a:t>https://serpapi.com/dashboard</a:t>
            </a:r>
            <a:r>
              <a:rPr lang="pl"/>
              <a:t> , then copy the key at "Your Private API Key" section. Keep it secret. It will come in handy later.</a:t>
            </a:r>
            <a:endParaRPr/>
          </a:p>
        </p:txBody>
      </p:sp>
      <p:pic>
        <p:nvPicPr>
          <p:cNvPr id="98" name="Google Shape;98;p19"/>
          <p:cNvPicPr preferRelativeResize="0"/>
          <p:nvPr/>
        </p:nvPicPr>
        <p:blipFill>
          <a:blip r:embed="rId4">
            <a:alphaModFix/>
          </a:blip>
          <a:stretch>
            <a:fillRect/>
          </a:stretch>
        </p:blipFill>
        <p:spPr>
          <a:xfrm>
            <a:off x="1187336" y="1946693"/>
            <a:ext cx="6651325" cy="2851500"/>
          </a:xfrm>
          <a:prstGeom prst="rect">
            <a:avLst/>
          </a:prstGeom>
          <a:ln>
            <a:noFill/>
          </a:ln>
          <a:effectLst>
            <a:softEdge rad="112500"/>
          </a:effectLst>
        </p:spPr>
      </p:pic>
      <p:sp>
        <p:nvSpPr>
          <p:cNvPr id="2" name="pole tekstowe 1">
            <a:extLst>
              <a:ext uri="{FF2B5EF4-FFF2-40B4-BE49-F238E27FC236}">
                <a16:creationId xmlns:a16="http://schemas.microsoft.com/office/drawing/2014/main" id="{A5200097-51A6-C879-BEDD-A43ADFC2C989}"/>
              </a:ext>
            </a:extLst>
          </p:cNvPr>
          <p:cNvSpPr txBox="1"/>
          <p:nvPr/>
        </p:nvSpPr>
        <p:spPr>
          <a:xfrm>
            <a:off x="7838661" y="397565"/>
            <a:ext cx="502061" cy="369332"/>
          </a:xfrm>
          <a:prstGeom prst="rect">
            <a:avLst/>
          </a:prstGeom>
          <a:noFill/>
        </p:spPr>
        <p:txBody>
          <a:bodyPr wrap="none" rtlCol="0">
            <a:spAutoFit/>
          </a:bodyPr>
          <a:lstStyle/>
          <a:p>
            <a:r>
              <a:rPr lang="pl-PL" dirty="0">
                <a:hlinkClick r:id="rId5" action="ppaction://hlinksldjump"/>
              </a:rPr>
              <a:t>🏠</a:t>
            </a:r>
            <a:endParaRPr lang="pl-PL"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on">
  <a:themeElements>
    <a:clrScheme name="J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J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J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108</TotalTime>
  <Words>2185</Words>
  <Application>Microsoft Office PowerPoint</Application>
  <PresentationFormat>Pokaz na ekranie (16:9)</PresentationFormat>
  <Paragraphs>233</Paragraphs>
  <Slides>41</Slides>
  <Notes>16</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41</vt:i4>
      </vt:variant>
    </vt:vector>
  </HeadingPairs>
  <TitlesOfParts>
    <vt:vector size="49" baseType="lpstr">
      <vt:lpstr>Arial</vt:lpstr>
      <vt:lpstr>Wingdings 3</vt:lpstr>
      <vt:lpstr>Century Gothic</vt:lpstr>
      <vt:lpstr>Arial Unicode MS</vt:lpstr>
      <vt:lpstr>Wingdings</vt:lpstr>
      <vt:lpstr>Arial Black</vt:lpstr>
      <vt:lpstr>Roboto Mono</vt:lpstr>
      <vt:lpstr>Jon</vt:lpstr>
      <vt:lpstr>Python Web Scraping  and Analysis Project</vt:lpstr>
      <vt:lpstr>Main goal</vt:lpstr>
      <vt:lpstr>Table of contents</vt:lpstr>
      <vt:lpstr>Prezentacja programu PowerPoint</vt:lpstr>
      <vt:lpstr>Obtaining the SerpAPI Key</vt:lpstr>
      <vt:lpstr>Obtaining the SerpAPI Key</vt:lpstr>
      <vt:lpstr>Obtaining the SerpAPI Key</vt:lpstr>
      <vt:lpstr>Obtaining the SerpAPI Key</vt:lpstr>
      <vt:lpstr>Obtaining the SerpAPI Key</vt:lpstr>
      <vt:lpstr>Obtaining the NomicAPI Key</vt:lpstr>
      <vt:lpstr>Obtaining the NomicAPI Key</vt:lpstr>
      <vt:lpstr>Initial Configuration</vt:lpstr>
      <vt:lpstr>Prezentacja programu PowerPoint</vt:lpstr>
      <vt:lpstr>Prezentacja programu PowerPoint</vt:lpstr>
      <vt:lpstr>Prezentacja programu PowerPoint</vt:lpstr>
      <vt:lpstr>Prezentacja programu PowerPoint</vt:lpstr>
      <vt:lpstr>Prezentacja programu PowerPoint</vt:lpstr>
      <vt:lpstr>Analyses in the project</vt:lpstr>
      <vt:lpstr>Meta Description Length Analysis</vt:lpstr>
      <vt:lpstr>Prezentacja programu PowerPoint</vt:lpstr>
      <vt:lpstr>Prezentacja programu PowerPoint</vt:lpstr>
      <vt:lpstr>Keyword in Meta Description Analysis</vt:lpstr>
      <vt:lpstr>Prezentacja programu PowerPoint</vt:lpstr>
      <vt:lpstr>Prezentacja programu PowerPoint</vt:lpstr>
      <vt:lpstr>Keyword in Title Analysis</vt:lpstr>
      <vt:lpstr>Prezentacja programu PowerPoint</vt:lpstr>
      <vt:lpstr>Prezentacja programu PowerPoint</vt:lpstr>
      <vt:lpstr>Title Length Analysis</vt:lpstr>
      <vt:lpstr>Prezentacja programu PowerPoint</vt:lpstr>
      <vt:lpstr>Prezentacja programu PowerPoint</vt:lpstr>
      <vt:lpstr>Duplicate Title Analysis</vt:lpstr>
      <vt:lpstr>Prezentacja programu PowerPoint</vt:lpstr>
      <vt:lpstr>Prezentacja programu PowerPoint</vt:lpstr>
      <vt:lpstr>URL Length Analysis</vt:lpstr>
      <vt:lpstr>Prezentacja programu PowerPoint</vt:lpstr>
      <vt:lpstr>Prezentacja programu PowerPoint</vt:lpstr>
      <vt:lpstr>Parameters in URL Analysis</vt:lpstr>
      <vt:lpstr>Prezentacja programu PowerPoint</vt:lpstr>
      <vt:lpstr>Prezentacja programu PowerPoint</vt:lpstr>
      <vt:lpstr>Project summary</vt:lpstr>
      <vt:lpstr>Recommendations for business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Mateusz Grencel</cp:lastModifiedBy>
  <cp:revision>2</cp:revision>
  <dcterms:modified xsi:type="dcterms:W3CDTF">2024-10-18T10:48:33Z</dcterms:modified>
</cp:coreProperties>
</file>