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5" d="100"/>
          <a:sy n="25" d="100"/>
        </p:scale>
        <p:origin x="158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441" y="1772757"/>
            <a:ext cx="25733931" cy="3600450"/>
          </a:xfrm>
        </p:spPr>
        <p:txBody>
          <a:bodyPr anchor="b">
            <a:normAutofit/>
          </a:bodyPr>
          <a:lstStyle>
            <a:lvl1pPr algn="ctr">
              <a:defRPr sz="9600">
                <a:latin typeface="Adagio_Slab Medium" panose="000006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201" y="6004467"/>
            <a:ext cx="22706410" cy="2634168"/>
          </a:xfrm>
        </p:spPr>
        <p:txBody>
          <a:bodyPr>
            <a:normAutofit/>
          </a:bodyPr>
          <a:lstStyle>
            <a:lvl1pPr marL="0" indent="0" algn="ctr">
              <a:buNone/>
              <a:defRPr sz="7200">
                <a:latin typeface="Adagio_Slab" panose="00000500000000000000" pitchFamily="50" charset="-18"/>
              </a:defRPr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18" name="Symbol zastępczy zawartości 17">
            <a:extLst>
              <a:ext uri="{FF2B5EF4-FFF2-40B4-BE49-F238E27FC236}">
                <a16:creationId xmlns:a16="http://schemas.microsoft.com/office/drawing/2014/main" id="{FCF92176-0503-4ABC-AD1B-96350AB147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9753600"/>
            <a:ext cx="13765213" cy="13766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9" name="Symbol zastępczy zawartości 17">
            <a:extLst>
              <a:ext uri="{FF2B5EF4-FFF2-40B4-BE49-F238E27FC236}">
                <a16:creationId xmlns:a16="http://schemas.microsoft.com/office/drawing/2014/main" id="{70A39A75-746C-45BB-B864-3AE6A8D7D3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441613" y="9753600"/>
            <a:ext cx="13765213" cy="13766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20" name="Symbol zastępczy zawartości 17">
            <a:extLst>
              <a:ext uri="{FF2B5EF4-FFF2-40B4-BE49-F238E27FC236}">
                <a16:creationId xmlns:a16="http://schemas.microsoft.com/office/drawing/2014/main" id="{A5FD2880-33C8-4085-86F3-6CB9B1B862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4002346"/>
            <a:ext cx="21285200" cy="13766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466878-3740-4F60-AC8C-AEE257719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247" y="28719743"/>
            <a:ext cx="5972175" cy="131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749A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92C3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C39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FD9279D-FE7B-46CB-ABF6-758797B9FE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2" y="38251093"/>
            <a:ext cx="717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749A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92C3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C39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251092"/>
            <a:ext cx="9724391" cy="3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441" y="1772757"/>
            <a:ext cx="25733931" cy="3600450"/>
          </a:xfrm>
        </p:spPr>
        <p:txBody>
          <a:bodyPr anchor="b">
            <a:normAutofit/>
          </a:bodyPr>
          <a:lstStyle>
            <a:lvl1pPr algn="ctr">
              <a:defRPr sz="9600">
                <a:latin typeface="Adagio_Slab Medium" panose="000006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201" y="6004467"/>
            <a:ext cx="22706410" cy="2634168"/>
          </a:xfrm>
        </p:spPr>
        <p:txBody>
          <a:bodyPr>
            <a:normAutofit/>
          </a:bodyPr>
          <a:lstStyle>
            <a:lvl1pPr marL="0" indent="0" algn="ctr">
              <a:buNone/>
              <a:defRPr sz="7200">
                <a:latin typeface="Adagio_Slab" panose="00000500000000000000" pitchFamily="50" charset="-18"/>
              </a:defRPr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18" name="Symbol zastępczy zawartości 17">
            <a:extLst>
              <a:ext uri="{FF2B5EF4-FFF2-40B4-BE49-F238E27FC236}">
                <a16:creationId xmlns:a16="http://schemas.microsoft.com/office/drawing/2014/main" id="{FCF92176-0503-4ABC-AD1B-96350AB147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9753600"/>
            <a:ext cx="13765213" cy="1210708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9" name="Symbol zastępczy zawartości 17">
            <a:extLst>
              <a:ext uri="{FF2B5EF4-FFF2-40B4-BE49-F238E27FC236}">
                <a16:creationId xmlns:a16="http://schemas.microsoft.com/office/drawing/2014/main" id="{70A39A75-746C-45BB-B864-3AE6A8D7D3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441613" y="9753600"/>
            <a:ext cx="13765213" cy="1210708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20" name="Symbol zastępczy zawartości 17">
            <a:extLst>
              <a:ext uri="{FF2B5EF4-FFF2-40B4-BE49-F238E27FC236}">
                <a16:creationId xmlns:a16="http://schemas.microsoft.com/office/drawing/2014/main" id="{A5FD2880-33C8-4085-86F3-6CB9B1B862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2342626"/>
            <a:ext cx="20523200" cy="15426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34426" y="22342626"/>
            <a:ext cx="5972400" cy="195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9839273-7256-4D08-A4FD-60B62006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440" y="714110"/>
            <a:ext cx="25733931" cy="3600450"/>
          </a:xfrm>
        </p:spPr>
        <p:txBody>
          <a:bodyPr>
            <a:normAutofit/>
          </a:bodyPr>
          <a:lstStyle/>
          <a:p>
            <a:r>
              <a:rPr lang="pl-PL" dirty="0"/>
              <a:t>Projekt z Modelowania Procesów Stochastycznych</a:t>
            </a:r>
            <a:br>
              <a:rPr lang="pl-PL" dirty="0"/>
            </a:br>
            <a:r>
              <a:rPr lang="pl-PL" dirty="0"/>
              <a:t>Projekt nr 6: Parking pod blokiem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D102D41-9F0F-46D7-B65E-E427B9BE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7200" y="4737409"/>
            <a:ext cx="22706410" cy="2634168"/>
          </a:xfrm>
        </p:spPr>
        <p:txBody>
          <a:bodyPr/>
          <a:lstStyle/>
          <a:p>
            <a:r>
              <a:rPr lang="pl-PL" dirty="0"/>
              <a:t>Mateusz Kowal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16D0D9-0204-4653-9B54-638FEE679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21" y="8094550"/>
            <a:ext cx="25417567" cy="526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1FE4F6D-431E-4A69-984A-EB9B6061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4" y="16729215"/>
            <a:ext cx="14771512" cy="23858088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3587423B-AE2F-4EF5-A6CC-F00607D8EB7F}"/>
              </a:ext>
            </a:extLst>
          </p:cNvPr>
          <p:cNvSpPr/>
          <p:nvPr/>
        </p:nvSpPr>
        <p:spPr>
          <a:xfrm>
            <a:off x="12750422" y="12967385"/>
            <a:ext cx="476284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l-PL" sz="3200" i="1" dirty="0">
                <a:latin typeface="Arial" panose="020B0604020202020204" pitchFamily="34" charset="0"/>
                <a:cs typeface="Times New Roman" panose="02020603050405020304" pitchFamily="18" charset="0"/>
              </a:rPr>
              <a:t>Rys. 1 Schemat parkingu</a:t>
            </a:r>
            <a:endParaRPr lang="pl-PL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ymbol zastępczy zawartości 5">
                <a:extLst>
                  <a:ext uri="{FF2B5EF4-FFF2-40B4-BE49-F238E27FC236}">
                    <a16:creationId xmlns:a16="http://schemas.microsoft.com/office/drawing/2014/main" id="{BA89290D-A4CC-4BAE-BAF4-3BF4127B9D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45718" y="17138765"/>
                <a:ext cx="14333083" cy="11966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756872" indent="-756872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Char char="•"/>
                  <a:defRPr sz="927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70615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78435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298102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1184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l-PL" sz="9300" dirty="0"/>
                  <a:t>Wykorzystując mocne prawo wielkich liczb oraz fakt, że średnia z rozkładu jednostajnego U(0, 1) wynosi 0,5, można zapisać teoretyczną wartość granicy jako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9300" i="1"/>
                        </m:ctrlPr>
                      </m:funcPr>
                      <m:fName>
                        <m:limLow>
                          <m:limLowPr>
                            <m:ctrlPr>
                              <a:rPr lang="pl-PL" sz="93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sz="9300"/>
                              <m:t>lim</m:t>
                            </m:r>
                          </m:e>
                          <m:lim>
                            <m:r>
                              <a:rPr lang="pl-PL" sz="9300" i="1"/>
                              <m:t>𝑥</m:t>
                            </m:r>
                            <m:r>
                              <a:rPr lang="pl-PL" sz="9300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sz="9300" i="1"/>
                            </m:ctrlPr>
                          </m:fPr>
                          <m:num>
                            <m:r>
                              <a:rPr lang="pl-PL" sz="9300" i="1"/>
                              <m:t>𝑁</m:t>
                            </m:r>
                            <m:d>
                              <m:dPr>
                                <m:ctrlPr>
                                  <a:rPr lang="pl-PL" sz="9300" i="1"/>
                                </m:ctrlPr>
                              </m:dPr>
                              <m:e>
                                <m:r>
                                  <a:rPr lang="pl-PL" sz="9300" i="1"/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pl-PL" sz="9300" i="1"/>
                              <m:t>𝑥</m:t>
                            </m:r>
                          </m:den>
                        </m:f>
                      </m:e>
                    </m:func>
                    <m:r>
                      <a:rPr lang="pl-PL" sz="9300" i="1"/>
                      <m:t>=</m:t>
                    </m:r>
                    <m:f>
                      <m:fPr>
                        <m:ctrlPr>
                          <a:rPr lang="pl-PL" sz="9300" i="1"/>
                        </m:ctrlPr>
                      </m:fPr>
                      <m:num>
                        <m:r>
                          <a:rPr lang="pl-PL" sz="9300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l-PL" sz="9300" i="1"/>
                            </m:ctrlPr>
                          </m:sSubPr>
                          <m:e>
                            <m:r>
                              <a:rPr lang="pl-PL" sz="9300" i="1"/>
                              <m:t>𝐿</m:t>
                            </m:r>
                          </m:e>
                          <m:sub>
                            <m:r>
                              <a:rPr lang="pl-PL" sz="9300" i="1"/>
                              <m:t>ś</m:t>
                            </m:r>
                            <m:r>
                              <a:rPr lang="pl-PL" sz="9300" i="1"/>
                              <m:t>𝑟</m:t>
                            </m:r>
                          </m:sub>
                        </m:sSub>
                        <m:r>
                          <a:rPr lang="pl-PL" sz="9300" i="1"/>
                          <m:t>+0,5</m:t>
                        </m:r>
                      </m:den>
                    </m:f>
                  </m:oMath>
                </a14:m>
                <a:r>
                  <a:rPr lang="pl-PL" sz="9300" dirty="0"/>
                  <a:t>, gdzie </a:t>
                </a:r>
                <a:r>
                  <a:rPr lang="pl-PL" sz="9300" dirty="0" err="1"/>
                  <a:t>L</a:t>
                </a:r>
                <a:r>
                  <a:rPr lang="pl-PL" sz="9300" baseline="-25000" dirty="0" err="1"/>
                  <a:t>śr</a:t>
                </a:r>
                <a:r>
                  <a:rPr lang="pl-PL" sz="9300" dirty="0"/>
                  <a:t> to średnia długość samochodów.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l-PL" dirty="0"/>
                  <a:t>Na Rys. 2 przedstawiono symulację, podczas której liczono granicę dla zwiększającej się liczby samochodów. Długości samochodów losowano z rozkładu Gaussa </a:t>
                </a:r>
                <a14:m>
                  <m:oMath xmlns:m="http://schemas.openxmlformats.org/officeDocument/2006/math">
                    <m:r>
                      <a:rPr lang="pl-PL" i="1"/>
                      <m:t>𝒩</m:t>
                    </m:r>
                  </m:oMath>
                </a14:m>
                <a:r>
                  <a:rPr lang="pl-PL" dirty="0"/>
                  <a:t>(4, 0.5) o skończonym pierwszym momencie oraz rozkładu </a:t>
                </a:r>
                <a:r>
                  <a:rPr lang="pl-PL" dirty="0" err="1"/>
                  <a:t>Cauchy’ego</a:t>
                </a:r>
                <a:r>
                  <a:rPr lang="pl-PL" dirty="0"/>
                  <a:t> o takich samych parametrach i nieskończonym pierwszym momencie. Niebieską linią zaznaczono granicę liczoną po każdym nowym samochodzie, a pomarańczową linią wartość granicy wyliczonej analitycznie dla </a:t>
                </a:r>
                <a:r>
                  <a:rPr lang="pl-PL" dirty="0" err="1"/>
                  <a:t>L</a:t>
                </a:r>
                <a:r>
                  <a:rPr lang="pl-PL" baseline="-25000" dirty="0" err="1"/>
                  <a:t>śr</a:t>
                </a:r>
                <a:r>
                  <a:rPr lang="pl-PL" dirty="0"/>
                  <a:t> policzonej z rozkładu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pl-PL" dirty="0"/>
                  <a:t>(4, 0.5) równej 0,(2). Dla rozkładu </a:t>
                </a:r>
                <a:r>
                  <a:rPr lang="pl-PL" dirty="0" err="1"/>
                  <a:t>Cauchy’ego</a:t>
                </a:r>
                <a:r>
                  <a:rPr lang="pl-PL" dirty="0"/>
                  <a:t> wartość oczekiwana jest nieokreślona, więc nie da się policzyć granicy. W tabeli przedstawiono wyliczoną granicę po N krokach: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16" name="Symbol zastępczy zawartości 5">
                <a:extLst>
                  <a:ext uri="{FF2B5EF4-FFF2-40B4-BE49-F238E27FC236}">
                    <a16:creationId xmlns:a16="http://schemas.microsoft.com/office/drawing/2014/main" id="{BA89290D-A4CC-4BAE-BAF4-3BF4127B9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718" y="17138765"/>
                <a:ext cx="14333083" cy="11966459"/>
              </a:xfrm>
              <a:prstGeom prst="rect">
                <a:avLst/>
              </a:prstGeom>
              <a:blipFill>
                <a:blip r:embed="rId4"/>
                <a:stretch>
                  <a:fillRect l="-1744" t="-1019" r="-17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50C036A7-FECB-498A-A99C-835C3D5AB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596688"/>
                  </p:ext>
                </p:extLst>
              </p:nvPr>
            </p:nvGraphicFramePr>
            <p:xfrm>
              <a:off x="15135899" y="29021210"/>
              <a:ext cx="14333083" cy="56880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0583">
                      <a:extLst>
                        <a:ext uri="{9D8B030D-6E8A-4147-A177-3AD203B41FA5}">
                          <a16:colId xmlns:a16="http://schemas.microsoft.com/office/drawing/2014/main" val="2268608089"/>
                        </a:ext>
                      </a:extLst>
                    </a:gridCol>
                    <a:gridCol w="2868483">
                      <a:extLst>
                        <a:ext uri="{9D8B030D-6E8A-4147-A177-3AD203B41FA5}">
                          <a16:colId xmlns:a16="http://schemas.microsoft.com/office/drawing/2014/main" val="155898390"/>
                        </a:ext>
                      </a:extLst>
                    </a:gridCol>
                    <a:gridCol w="3525295">
                      <a:extLst>
                        <a:ext uri="{9D8B030D-6E8A-4147-A177-3AD203B41FA5}">
                          <a16:colId xmlns:a16="http://schemas.microsoft.com/office/drawing/2014/main" val="1757922257"/>
                        </a:ext>
                      </a:extLst>
                    </a:gridCol>
                    <a:gridCol w="3444361">
                      <a:extLst>
                        <a:ext uri="{9D8B030D-6E8A-4147-A177-3AD203B41FA5}">
                          <a16:colId xmlns:a16="http://schemas.microsoft.com/office/drawing/2014/main" val="4219173403"/>
                        </a:ext>
                      </a:extLst>
                    </a:gridCol>
                    <a:gridCol w="3444361">
                      <a:extLst>
                        <a:ext uri="{9D8B030D-6E8A-4147-A177-3AD203B41FA5}">
                          <a16:colId xmlns:a16="http://schemas.microsoft.com/office/drawing/2014/main" val="2719369604"/>
                        </a:ext>
                      </a:extLst>
                    </a:gridCol>
                  </a:tblGrid>
                  <a:tr h="947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 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Rozkład normalny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Rozkład </a:t>
                          </a:r>
                          <a:r>
                            <a:rPr lang="pl-PL" sz="4400" dirty="0" err="1">
                              <a:effectLst/>
                            </a:rPr>
                            <a:t>Cauchy’ego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4499"/>
                      </a:ext>
                    </a:extLst>
                  </a:tr>
                  <a:tr h="1640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N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sz="4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l-PL" sz="44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l-PL" sz="4400">
                                      <a:effectLst/>
                                    </a:rPr>
                                    <m:t>ś</m:t>
                                  </m:r>
                                  <m:r>
                                    <a:rPr lang="pl-PL" sz="4400">
                                      <a:effectLst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pl-PL" sz="4400" dirty="0">
                              <a:effectLst/>
                            </a:rPr>
                            <a:t> po </a:t>
                          </a:r>
                          <a14:m>
                            <m:oMath xmlns:m="http://schemas.openxmlformats.org/officeDocument/2006/math">
                              <m:r>
                                <a:rPr lang="pl-PL" sz="440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r>
                            <a:rPr lang="pl-PL" sz="4400" dirty="0">
                              <a:effectLst/>
                            </a:rPr>
                            <a:t> krokach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Granica po </a:t>
                          </a:r>
                          <a14:m>
                            <m:oMath xmlns:m="http://schemas.openxmlformats.org/officeDocument/2006/math">
                              <m:r>
                                <a:rPr lang="pl-PL" sz="440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r>
                            <a:rPr lang="pl-PL" sz="4400" dirty="0">
                              <a:effectLst/>
                            </a:rPr>
                            <a:t> krokach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sz="4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l-PL" sz="44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l-PL" sz="4400">
                                      <a:effectLst/>
                                    </a:rPr>
                                    <m:t>ś</m:t>
                                  </m:r>
                                  <m:r>
                                    <a:rPr lang="pl-PL" sz="4400">
                                      <a:effectLst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pl-PL" sz="4400">
                              <a:effectLst/>
                            </a:rPr>
                            <a:t> po </a:t>
                          </a:r>
                          <a14:m>
                            <m:oMath xmlns:m="http://schemas.openxmlformats.org/officeDocument/2006/math">
                              <m:r>
                                <a:rPr lang="pl-PL" sz="440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r>
                            <a:rPr lang="pl-PL" sz="4400">
                              <a:effectLst/>
                            </a:rPr>
                            <a:t> krokach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Granica po </a:t>
                          </a:r>
                          <a14:m>
                            <m:oMath xmlns:m="http://schemas.openxmlformats.org/officeDocument/2006/math">
                              <m:r>
                                <a:rPr lang="pl-PL" sz="440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r>
                            <a:rPr lang="pl-PL" sz="4400" dirty="0">
                              <a:effectLst/>
                            </a:rPr>
                            <a:t> krokach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735545"/>
                      </a:ext>
                    </a:extLst>
                  </a:tr>
                  <a:tr h="10293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sz="4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44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4400"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4.0042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0.222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6.7353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0.1382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925018"/>
                      </a:ext>
                    </a:extLst>
                  </a:tr>
                  <a:tr h="10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sz="4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44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4400">
                                        <a:effectLst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3.9969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0.2223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6.6425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0.14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8285312"/>
                      </a:ext>
                    </a:extLst>
                  </a:tr>
                  <a:tr h="10442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sz="44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440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l-PL" sz="4400">
                                        <a:effectLst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3.999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0.2222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5.2778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0.1730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59733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50C036A7-FECB-498A-A99C-835C3D5AB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596688"/>
                  </p:ext>
                </p:extLst>
              </p:nvPr>
            </p:nvGraphicFramePr>
            <p:xfrm>
              <a:off x="15135899" y="29021210"/>
              <a:ext cx="14333083" cy="56880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0583">
                      <a:extLst>
                        <a:ext uri="{9D8B030D-6E8A-4147-A177-3AD203B41FA5}">
                          <a16:colId xmlns:a16="http://schemas.microsoft.com/office/drawing/2014/main" val="2268608089"/>
                        </a:ext>
                      </a:extLst>
                    </a:gridCol>
                    <a:gridCol w="2868483">
                      <a:extLst>
                        <a:ext uri="{9D8B030D-6E8A-4147-A177-3AD203B41FA5}">
                          <a16:colId xmlns:a16="http://schemas.microsoft.com/office/drawing/2014/main" val="155898390"/>
                        </a:ext>
                      </a:extLst>
                    </a:gridCol>
                    <a:gridCol w="3525295">
                      <a:extLst>
                        <a:ext uri="{9D8B030D-6E8A-4147-A177-3AD203B41FA5}">
                          <a16:colId xmlns:a16="http://schemas.microsoft.com/office/drawing/2014/main" val="1757922257"/>
                        </a:ext>
                      </a:extLst>
                    </a:gridCol>
                    <a:gridCol w="3444361">
                      <a:extLst>
                        <a:ext uri="{9D8B030D-6E8A-4147-A177-3AD203B41FA5}">
                          <a16:colId xmlns:a16="http://schemas.microsoft.com/office/drawing/2014/main" val="4219173403"/>
                        </a:ext>
                      </a:extLst>
                    </a:gridCol>
                    <a:gridCol w="3444361">
                      <a:extLst>
                        <a:ext uri="{9D8B030D-6E8A-4147-A177-3AD203B41FA5}">
                          <a16:colId xmlns:a16="http://schemas.microsoft.com/office/drawing/2014/main" val="2719369604"/>
                        </a:ext>
                      </a:extLst>
                    </a:gridCol>
                  </a:tblGrid>
                  <a:tr h="947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 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Rozkład normalny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Rozkład </a:t>
                          </a:r>
                          <a:r>
                            <a:rPr lang="pl-PL" sz="4400" dirty="0" err="1">
                              <a:effectLst/>
                            </a:rPr>
                            <a:t>Cauchy’ego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4499"/>
                      </a:ext>
                    </a:extLst>
                  </a:tr>
                  <a:tr h="16401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N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6730" t="-64684" r="-363907" b="-1903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11226" t="-64684" r="-196028" b="-1903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6078" t="-64684" r="-100530" b="-1903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16637" t="-64684" r="-708" b="-1903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7735545"/>
                      </a:ext>
                    </a:extLst>
                  </a:tr>
                  <a:tr h="102937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81" t="-262130" r="-1270349" b="-202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4.0042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0.222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6.7353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0.1382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925018"/>
                      </a:ext>
                    </a:extLst>
                  </a:tr>
                  <a:tr h="102672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81" t="-362130" r="-1270349" b="-102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3.9969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0.2223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6.6425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0.14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58285312"/>
                      </a:ext>
                    </a:extLst>
                  </a:tr>
                  <a:tr h="1044286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81" t="-456725" r="-127034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3.999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0.2222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>
                              <a:effectLst/>
                            </a:rPr>
                            <a:t>5.2778</a:t>
                          </a:r>
                          <a:endParaRPr lang="pl-PL" sz="4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4400" dirty="0">
                              <a:effectLst/>
                            </a:rPr>
                            <a:t>0.1730</a:t>
                          </a:r>
                          <a:endParaRPr lang="pl-PL" sz="4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59733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ymbol zastępczy zawartości 5">
            <a:extLst>
              <a:ext uri="{FF2B5EF4-FFF2-40B4-BE49-F238E27FC236}">
                <a16:creationId xmlns:a16="http://schemas.microsoft.com/office/drawing/2014/main" id="{4928412C-038B-4A9F-A55F-E1F6E82B6086}"/>
              </a:ext>
            </a:extLst>
          </p:cNvPr>
          <p:cNvSpPr txBox="1">
            <a:spLocks/>
          </p:cNvSpPr>
          <p:nvPr/>
        </p:nvSpPr>
        <p:spPr>
          <a:xfrm>
            <a:off x="15131843" y="36204824"/>
            <a:ext cx="14771512" cy="56880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l-PL" sz="4400" dirty="0"/>
              <a:t>Z tabeli oraz wykresów można wywnioskować, że dla rozkładu normalnego wartość policzonej granicy zbiega do wartości teoretycznej </a:t>
            </a:r>
            <a:r>
              <a:rPr lang="pl-PL" sz="4400" dirty="0" err="1"/>
              <a:t>L</a:t>
            </a:r>
            <a:r>
              <a:rPr lang="pl-PL" sz="4400" baseline="-25000" dirty="0" err="1"/>
              <a:t>śr</a:t>
            </a:r>
            <a:r>
              <a:rPr lang="pl-PL" sz="4400" dirty="0"/>
              <a:t> i jest tym dokładniejsza, im więcej samochodów uwzględniono w symulacji. W przypadku rozkładu </a:t>
            </a:r>
            <a:r>
              <a:rPr lang="pl-PL" sz="4400" dirty="0" err="1"/>
              <a:t>Cauchy’ego</a:t>
            </a:r>
            <a:r>
              <a:rPr lang="pl-PL" sz="4400" dirty="0"/>
              <a:t>  wartość granicy nie stabilizuje się nawet dla dużych N.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9ABEC91E-3B6B-4D16-B35C-9AE87001EC98}"/>
              </a:ext>
            </a:extLst>
          </p:cNvPr>
          <p:cNvSpPr/>
          <p:nvPr/>
        </p:nvSpPr>
        <p:spPr>
          <a:xfrm>
            <a:off x="3061729" y="40587303"/>
            <a:ext cx="10253355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3200" i="1" dirty="0">
                <a:latin typeface="Arial" panose="020B0604020202020204" pitchFamily="34" charset="0"/>
                <a:cs typeface="Times New Roman" panose="02020603050405020304" pitchFamily="18" charset="0"/>
              </a:rPr>
              <a:t>Rys. 2 Symulacje granic dla liczby samochodów równej:</a:t>
            </a:r>
          </a:p>
          <a:p>
            <a:r>
              <a:rPr lang="pl-PL" sz="3200" i="1" dirty="0">
                <a:latin typeface="Arial" panose="020B0604020202020204" pitchFamily="34" charset="0"/>
                <a:cs typeface="Times New Roman" panose="02020603050405020304" pitchFamily="18" charset="0"/>
              </a:rPr>
              <a:t>a) 1000         b) 10000         c) 100000</a:t>
            </a:r>
            <a:endParaRPr lang="pl-PL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C96241F2-DC41-47DC-8BFA-28CA7328B9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017637" y="6489122"/>
                <a:ext cx="28228413" cy="251203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pl-PL" sz="4400" dirty="0"/>
                  <a:t>Celem projektu jest zbadanie problemu parkingu równoległego, na którym parkują samochody. Należy znaleźć granicę ciągu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4400" i="1"/>
                        </m:ctrlPr>
                      </m:funcPr>
                      <m:fName>
                        <m:limLow>
                          <m:limLowPr>
                            <m:ctrlPr>
                              <a:rPr lang="pl-PL" sz="44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sz="4400"/>
                              <m:t>lim</m:t>
                            </m:r>
                          </m:e>
                          <m:lim>
                            <m:r>
                              <a:rPr lang="pl-PL" sz="4400" i="1"/>
                              <m:t>𝑥</m:t>
                            </m:r>
                            <m:r>
                              <a:rPr lang="pl-PL" sz="4400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l-PL" sz="4400" i="1"/>
                            </m:ctrlPr>
                          </m:fPr>
                          <m:num>
                            <m:r>
                              <a:rPr lang="pl-PL" sz="4400" i="1"/>
                              <m:t>𝑁</m:t>
                            </m:r>
                            <m:d>
                              <m:dPr>
                                <m:ctrlPr>
                                  <a:rPr lang="pl-PL" sz="4400" i="1"/>
                                </m:ctrlPr>
                              </m:dPr>
                              <m:e>
                                <m:r>
                                  <a:rPr lang="pl-PL" sz="4400" i="1"/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pl-PL" sz="4400" i="1"/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pl-PL" sz="4400" dirty="0"/>
                  <a:t>,</a:t>
                </a:r>
                <a14:m>
                  <m:oMath xmlns:m="http://schemas.openxmlformats.org/officeDocument/2006/math">
                    <m:r>
                      <a:rPr lang="pl-PL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4400" dirty="0"/>
                  <a:t>gdzie x jest odległością od początku parkingu, a N jest liczbą zaparkowanych samochodów od początku parkingu do x.</a:t>
                </a:r>
              </a:p>
            </p:txBody>
          </p:sp>
        </mc:Choice>
        <mc:Fallback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C96241F2-DC41-47DC-8BFA-28CA7328B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017637" y="6489122"/>
                <a:ext cx="28228413" cy="2512039"/>
              </a:xfrm>
              <a:blipFill>
                <a:blip r:embed="rId6"/>
                <a:stretch>
                  <a:fillRect l="-885" t="-4843" r="-864" b="-104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ymbol zastępczy zawartości 5">
            <a:extLst>
              <a:ext uri="{FF2B5EF4-FFF2-40B4-BE49-F238E27FC236}">
                <a16:creationId xmlns:a16="http://schemas.microsoft.com/office/drawing/2014/main" id="{0378B006-C56D-4CDA-9185-B6119DA0CFB9}"/>
              </a:ext>
            </a:extLst>
          </p:cNvPr>
          <p:cNvSpPr txBox="1">
            <a:spLocks/>
          </p:cNvSpPr>
          <p:nvPr/>
        </p:nvSpPr>
        <p:spPr>
          <a:xfrm>
            <a:off x="796412" y="13584724"/>
            <a:ext cx="28670863" cy="4038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l-PL" sz="4400" dirty="0"/>
              <a:t>Na Rys. 1 przedstawiono schemat parkingu. Czarną linią na rysunku zaznaczono odległość od jego początku, który znajduje się z lewej strony. Czerwonymi liniami zaznaczono zaparkowane samochody o długości </a:t>
            </a:r>
            <a:r>
              <a:rPr lang="pl-PL" sz="4400" dirty="0" err="1"/>
              <a:t>L</a:t>
            </a:r>
            <a:r>
              <a:rPr lang="pl-PL" sz="4400" baseline="-25000" dirty="0" err="1"/>
              <a:t>k</a:t>
            </a:r>
            <a:r>
              <a:rPr lang="pl-PL" sz="4400" dirty="0"/>
              <a:t>, która jest zmienną losową z rozkładu o skończonym bądź nieskończonym pierwszym momencie. Niebieskimi liniami zaznaczono odstępy </a:t>
            </a:r>
            <a:r>
              <a:rPr lang="pl-PL" sz="4400" dirty="0" err="1"/>
              <a:t>d</a:t>
            </a:r>
            <a:r>
              <a:rPr lang="pl-PL" sz="4400" baseline="-25000" dirty="0" err="1"/>
              <a:t>k</a:t>
            </a:r>
            <a:r>
              <a:rPr lang="pl-PL" sz="4400" dirty="0"/>
              <a:t>, które losowane są z rozkładu jednostajnego U(0, 1). Założono, że od początku parkingu do pierwszego samochodu znajduje się pierwszy odstęp.</a:t>
            </a:r>
          </a:p>
        </p:txBody>
      </p:sp>
      <p:sp>
        <p:nvSpPr>
          <p:cNvPr id="21" name="Symbol zastępczy zawartości 5">
            <a:extLst>
              <a:ext uri="{FF2B5EF4-FFF2-40B4-BE49-F238E27FC236}">
                <a16:creationId xmlns:a16="http://schemas.microsoft.com/office/drawing/2014/main" id="{61F03669-7022-4062-9F67-CA44A35CA687}"/>
              </a:ext>
            </a:extLst>
          </p:cNvPr>
          <p:cNvSpPr txBox="1">
            <a:spLocks/>
          </p:cNvSpPr>
          <p:nvPr/>
        </p:nvSpPr>
        <p:spPr>
          <a:xfrm>
            <a:off x="16269160" y="34709213"/>
            <a:ext cx="13209641" cy="1495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0279722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EC365B91-BE3B-4B00-AACF-E3B7AAEEF989}" vid="{657741C6-6BB8-4DD2-9831-C5B59FF30F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 (1)</Template>
  <TotalTime>463</TotalTime>
  <Words>371</Words>
  <Application>Microsoft Office PowerPoint</Application>
  <PresentationFormat>Niestandardowy</PresentationFormat>
  <Paragraphs>33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8" baseType="lpstr">
      <vt:lpstr>Adagio_Slab</vt:lpstr>
      <vt:lpstr>Adagio_Slab Medium</vt:lpstr>
      <vt:lpstr>Arial</vt:lpstr>
      <vt:lpstr>Calibri</vt:lpstr>
      <vt:lpstr>Calibri Light</vt:lpstr>
      <vt:lpstr>Cambria Math</vt:lpstr>
      <vt:lpstr>Motyw pakietu Office</vt:lpstr>
      <vt:lpstr>Projekt z Modelowania Procesów Stochastycznych Projekt nr 6: Parking pod blokiem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Badanie cienkich warstw siarczku molibdenu wytworzonych za pomocą mechanicznej eksfoliacji i ablacji laserowej.</dc:title>
  <dc:creator>Mateusz Kowal</dc:creator>
  <cp:lastModifiedBy>Mateusz Kowal</cp:lastModifiedBy>
  <cp:revision>201</cp:revision>
  <dcterms:created xsi:type="dcterms:W3CDTF">2020-02-02T19:51:15Z</dcterms:created>
  <dcterms:modified xsi:type="dcterms:W3CDTF">2020-06-16T19:39:17Z</dcterms:modified>
</cp:coreProperties>
</file>