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6" r:id="rId8"/>
    <p:sldId id="261" r:id="rId9"/>
    <p:sldId id="264" r:id="rId10"/>
    <p:sldId id="263" r:id="rId11"/>
    <p:sldId id="268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9DC3487-936F-4EFF-AFA0-1C8125E14EB0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F8E4BB4-A7D1-4F11-88AD-C2E2102F7D3D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71273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3487-936F-4EFF-AFA0-1C8125E14EB0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4BB4-A7D1-4F11-88AD-C2E2102F7D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85109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3487-936F-4EFF-AFA0-1C8125E14EB0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4BB4-A7D1-4F11-88AD-C2E2102F7D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677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3487-936F-4EFF-AFA0-1C8125E14EB0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4BB4-A7D1-4F11-88AD-C2E2102F7D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4737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3487-936F-4EFF-AFA0-1C8125E14EB0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4BB4-A7D1-4F11-88AD-C2E2102F7D3D}" type="slidenum">
              <a:rPr lang="pl-PL" smtClean="0"/>
              <a:t>‹#›</a:t>
            </a:fld>
            <a:endParaRPr lang="pl-PL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9937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3487-936F-4EFF-AFA0-1C8125E14EB0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4BB4-A7D1-4F11-88AD-C2E2102F7D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153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3487-936F-4EFF-AFA0-1C8125E14EB0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4BB4-A7D1-4F11-88AD-C2E2102F7D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673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3487-936F-4EFF-AFA0-1C8125E14EB0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4BB4-A7D1-4F11-88AD-C2E2102F7D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39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3487-936F-4EFF-AFA0-1C8125E14EB0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4BB4-A7D1-4F11-88AD-C2E2102F7D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8696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3487-936F-4EFF-AFA0-1C8125E14EB0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4BB4-A7D1-4F11-88AD-C2E2102F7D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5414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C3487-936F-4EFF-AFA0-1C8125E14EB0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E4BB4-A7D1-4F11-88AD-C2E2102F7D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397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9DC3487-936F-4EFF-AFA0-1C8125E14EB0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F8E4BB4-A7D1-4F11-88AD-C2E2102F7D3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2914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udhanvahg/indian-crimes-datas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5D0C-A799-054B-E1FD-56056CE8EA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Analiza przestępczości w indiach</a:t>
            </a:r>
          </a:p>
        </p:txBody>
      </p:sp>
    </p:spTree>
    <p:extLst>
      <p:ext uri="{BB962C8B-B14F-4D97-AF65-F5344CB8AC3E}">
        <p14:creationId xmlns:p14="http://schemas.microsoft.com/office/powerpoint/2010/main" val="1418437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83918B-4AC8-B53E-800D-121166E25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0D11-B5DC-6B09-3D0E-C65BB86E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2683" y="135369"/>
            <a:ext cx="3075836" cy="1366141"/>
          </a:xfrm>
        </p:spPr>
        <p:txBody>
          <a:bodyPr>
            <a:normAutofit fontScale="90000"/>
          </a:bodyPr>
          <a:lstStyle/>
          <a:p>
            <a:r>
              <a:rPr lang="pl-PL" sz="3200" dirty="0"/>
              <a:t>Czas zamknięcia spraw według miast	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80DCFF3-1FF9-6C69-5AF0-BFF04F245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4" y="1692118"/>
            <a:ext cx="3075836" cy="463232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l-PL" sz="1300" b="1" dirty="0"/>
              <a:t>1. Tendencja spadkowa:</a:t>
            </a:r>
          </a:p>
          <a:p>
            <a:r>
              <a:rPr lang="pl-PL" sz="1300" dirty="0"/>
              <a:t>We wszystkich miastach zauważalny jest stopniowy spadek przestępczości w przeliczeniu na mieszkańca od 2020 do 2024 roku.</a:t>
            </a:r>
          </a:p>
          <a:p>
            <a:r>
              <a:rPr lang="pl-PL" sz="1300" dirty="0"/>
              <a:t>Może to sugerować poprawę efektywności działań prewencyjnych, wzrost bezpieczeństwa lub zmianę metodologii raportowania przestępstw.</a:t>
            </a:r>
          </a:p>
          <a:p>
            <a:pPr marL="0" indent="0">
              <a:buNone/>
            </a:pPr>
            <a:r>
              <a:rPr lang="pl-PL" sz="1300" b="1" dirty="0"/>
              <a:t>2. Najwyższe wskaźniki:</a:t>
            </a:r>
          </a:p>
          <a:p>
            <a:r>
              <a:rPr lang="pl-PL" sz="1300" dirty="0"/>
              <a:t>Jaipur, Pune i Bangalore mają najwyższy poziom przestępczości per capita.</a:t>
            </a:r>
          </a:p>
          <a:p>
            <a:r>
              <a:rPr lang="pl-PL" sz="1300" dirty="0"/>
              <a:t>Jaipur w 2020 roku przekroczył 37 przestępstw na 100 000 mieszkańców – najwyższy poziom na wykresie.</a:t>
            </a:r>
          </a:p>
          <a:p>
            <a:pPr marL="0" indent="0">
              <a:buNone/>
            </a:pPr>
            <a:r>
              <a:rPr lang="pl-PL" sz="1300" b="1" dirty="0"/>
              <a:t>3. Najniższe wskaźniki:</a:t>
            </a:r>
          </a:p>
          <a:p>
            <a:r>
              <a:rPr lang="pl-PL" sz="1300" dirty="0"/>
              <a:t>Surat oraz Kolkata mają najniższe wartości przestępczości przez wszystkie lata – poniżej 20 przestępstw na 100 000 mieszkańców.</a:t>
            </a:r>
            <a:endParaRPr lang="en-US" sz="1300" dirty="0"/>
          </a:p>
        </p:txBody>
      </p:sp>
      <p:pic>
        <p:nvPicPr>
          <p:cNvPr id="4" name="Picture 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692F6A1F-4C8C-D35D-D7A4-17ED18CAC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8439"/>
            <a:ext cx="7920666" cy="535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179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2F1219-645A-FE78-A43B-B56C961FF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554EF946-137A-C045-EDD0-0BB00DD19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306944"/>
            <a:ext cx="7878675" cy="4632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287335-A81B-C105-0494-1370B44F0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2683" y="135369"/>
            <a:ext cx="3075836" cy="1366141"/>
          </a:xfrm>
        </p:spPr>
        <p:txBody>
          <a:bodyPr>
            <a:normAutofit fontScale="90000"/>
          </a:bodyPr>
          <a:lstStyle/>
          <a:p>
            <a:r>
              <a:rPr lang="pl-PL" sz="3200" dirty="0"/>
              <a:t>Rodzaje broni w poszczególnych miastach</a:t>
            </a:r>
          </a:p>
        </p:txBody>
      </p:sp>
      <p:sp>
        <p:nvSpPr>
          <p:cNvPr id="8" name="Content Placeholder 19">
            <a:extLst>
              <a:ext uri="{FF2B5EF4-FFF2-40B4-BE49-F238E27FC236}">
                <a16:creationId xmlns:a16="http://schemas.microsoft.com/office/drawing/2014/main" id="{503133BA-E7C7-F684-015B-2D7195A6A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4978" y="1618966"/>
            <a:ext cx="3075836" cy="46323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 sz="1300" b="1" dirty="0"/>
              <a:t>Delhi i Mumbai – najwyższy poziom przestępstw z użyciem broni:</a:t>
            </a:r>
          </a:p>
          <a:p>
            <a:r>
              <a:rPr lang="pl-PL" sz="1300" dirty="0"/>
              <a:t>Delhi zdecydowanie dominuje, z łączną liczbą przypadków przekraczającą 4500.</a:t>
            </a:r>
          </a:p>
          <a:p>
            <a:r>
              <a:rPr lang="pl-PL" sz="1300" dirty="0"/>
              <a:t>Mumbai plasuje się na drugim miejscu (~3800), oba miasta znacząco przewyższają pozostałe pod względem liczby przypadków.</a:t>
            </a:r>
          </a:p>
          <a:p>
            <a:pPr marL="0" indent="0">
              <a:buNone/>
            </a:pPr>
            <a:r>
              <a:rPr lang="pl-PL" sz="1300" b="1" dirty="0"/>
              <a:t>Najczęściej</a:t>
            </a:r>
            <a:r>
              <a:rPr lang="pl-PL" sz="1300" dirty="0"/>
              <a:t> używane rodzaje broni:</a:t>
            </a:r>
          </a:p>
          <a:p>
            <a:r>
              <a:rPr lang="pl-PL" sz="1300" dirty="0"/>
              <a:t>We wszystkich miastach </a:t>
            </a:r>
            <a:r>
              <a:rPr lang="pl-PL" sz="1300" b="1" dirty="0"/>
              <a:t>noże i broń tępa </a:t>
            </a:r>
            <a:r>
              <a:rPr lang="pl-PL" sz="1300" dirty="0"/>
              <a:t>należą do najczęściej używanych narzędzi przestępstwa.</a:t>
            </a:r>
          </a:p>
          <a:p>
            <a:r>
              <a:rPr lang="pl-PL" sz="1300" b="1" dirty="0"/>
              <a:t>Materiały wybuchowe </a:t>
            </a:r>
            <a:r>
              <a:rPr lang="pl-PL" sz="1300" dirty="0"/>
              <a:t>mają istotny udział tylko w największych miastach (Delhi, Mumbai, Bangalore).</a:t>
            </a:r>
          </a:p>
          <a:p>
            <a:pPr marL="0" indent="0">
              <a:buNone/>
            </a:pPr>
            <a:r>
              <a:rPr lang="pl-PL" sz="1300" dirty="0"/>
              <a:t>Miasta o </a:t>
            </a:r>
            <a:r>
              <a:rPr lang="pl-PL" sz="1300" b="1" dirty="0"/>
              <a:t>najmniejszej</a:t>
            </a:r>
            <a:r>
              <a:rPr lang="pl-PL" sz="1300" dirty="0"/>
              <a:t> intensywności przestępczości z użyciem broni:</a:t>
            </a:r>
          </a:p>
          <a:p>
            <a:r>
              <a:rPr lang="pl-PL" sz="1300" dirty="0"/>
              <a:t>Miasta takie jak Ahmedabad, Jaipur i Lucknow mają znacznie mniejszą łączną liczbę przypadków (około 1200–1500).</a:t>
            </a:r>
          </a:p>
          <a:p>
            <a:r>
              <a:rPr lang="pl-PL" sz="1300" dirty="0"/>
              <a:t>W tych miastach rozkład typów broni jest bardziej zrównoważony i nie występują znaczne wartości skrajne.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872362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1D8315-AA3B-5F61-8F0B-44ADC8F95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9E21E38E-9FCC-28AA-7E86-AA8C0BBA7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818439"/>
            <a:ext cx="7686282" cy="56689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2BDA38-BCBF-4F70-B084-431458A9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7732" y="370637"/>
            <a:ext cx="3075836" cy="1366141"/>
          </a:xfrm>
        </p:spPr>
        <p:txBody>
          <a:bodyPr>
            <a:normAutofit fontScale="90000"/>
          </a:bodyPr>
          <a:lstStyle/>
          <a:p>
            <a:r>
              <a:rPr lang="pl-PL" sz="3200" dirty="0"/>
              <a:t>Przestepstwa na 100 000 mieszkańców (2020 – 2025)</a:t>
            </a:r>
          </a:p>
        </p:txBody>
      </p:sp>
      <p:sp>
        <p:nvSpPr>
          <p:cNvPr id="8" name="Content Placeholder 19">
            <a:extLst>
              <a:ext uri="{FF2B5EF4-FFF2-40B4-BE49-F238E27FC236}">
                <a16:creationId xmlns:a16="http://schemas.microsoft.com/office/drawing/2014/main" id="{94BCD313-A73E-4D29-D0EF-5DE4DA958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3256" y="1855039"/>
            <a:ext cx="3264788" cy="463232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l-PL" sz="1300" b="1" dirty="0"/>
              <a:t>Tendencja spadkowa:</a:t>
            </a:r>
          </a:p>
          <a:p>
            <a:r>
              <a:rPr lang="pl-PL" sz="1300" dirty="0"/>
              <a:t>We wszystkich miastach zauważalny jest stopniowy spadek przestępczości w przeliczeniu na mieszkańca od 2020 do 2024 roku.</a:t>
            </a:r>
          </a:p>
          <a:p>
            <a:r>
              <a:rPr lang="pl-PL" sz="1300" dirty="0"/>
              <a:t>Może to sugerować poprawę efektywności działań prewencyjnych, wzrost bezpieczeństwa lub zmianę metodologii raportowania przestępstw.</a:t>
            </a:r>
          </a:p>
          <a:p>
            <a:pPr marL="0" indent="0">
              <a:buNone/>
            </a:pPr>
            <a:r>
              <a:rPr lang="pl-PL" sz="1300" b="1" dirty="0"/>
              <a:t>Najwyższe wskaźniki:</a:t>
            </a:r>
          </a:p>
          <a:p>
            <a:r>
              <a:rPr lang="pl-PL" sz="1300" dirty="0"/>
              <a:t>Jaipur, Pune i Bangalore mają najwyższy poziom przestępczości per capita.</a:t>
            </a:r>
          </a:p>
          <a:p>
            <a:r>
              <a:rPr lang="pl-PL" sz="1300" dirty="0"/>
              <a:t>Jaipur w 2020 roku przekroczył 37 przestępstw na 100 000 mieszkańców – najwyższy poziom na wykresie.</a:t>
            </a:r>
          </a:p>
          <a:p>
            <a:pPr marL="0" indent="0">
              <a:buNone/>
            </a:pPr>
            <a:r>
              <a:rPr lang="pl-PL" sz="1300" b="1" dirty="0"/>
              <a:t>Najniższe wskaźniki:</a:t>
            </a:r>
          </a:p>
          <a:p>
            <a:r>
              <a:rPr lang="pl-PL" sz="1300" dirty="0"/>
              <a:t>Surat oraz Kolkata mają najniższe wartości przestępczości przez wszystkie lata – poniżej 20 przestępstw na 100 000 mieszkańców.</a:t>
            </a:r>
          </a:p>
          <a:p>
            <a:pPr marL="0" indent="0">
              <a:buNone/>
            </a:pPr>
            <a:r>
              <a:rPr lang="pl-PL" sz="1300" b="1" dirty="0"/>
              <a:t>Stabilność danych:</a:t>
            </a:r>
          </a:p>
          <a:p>
            <a:r>
              <a:rPr lang="pl-PL" sz="1300" dirty="0"/>
              <a:t>W większości miast spadek jest stopniowy i systematyczny.</a:t>
            </a:r>
          </a:p>
          <a:p>
            <a:r>
              <a:rPr lang="pl-PL" sz="1300" dirty="0"/>
              <a:t>Brak gwałtownych zmian między latami wskazuje na stabilne trendy przestępczości.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097127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D2B98F-3ABD-BE69-8441-402166AD3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66C88B-B170-4C69-85D3-FD6AD975F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0FE256-DF37-4639-8CB7-2E2F1897A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EBCC2-BBE2-5DC9-25EF-329E2A39B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6437" y="91440"/>
            <a:ext cx="5157591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dirty="0" err="1">
                <a:solidFill>
                  <a:srgbClr val="FFFFFF"/>
                </a:solidFill>
              </a:rPr>
              <a:t>Dziękujemy</a:t>
            </a:r>
            <a:r>
              <a:rPr lang="en-US" sz="7200" dirty="0">
                <a:solidFill>
                  <a:srgbClr val="FFFFFF"/>
                </a:solidFill>
              </a:rPr>
              <a:t> za </a:t>
            </a:r>
            <a:r>
              <a:rPr lang="en-US" sz="7200" dirty="0" err="1">
                <a:solidFill>
                  <a:srgbClr val="FFFFFF"/>
                </a:solidFill>
              </a:rPr>
              <a:t>uwagę</a:t>
            </a:r>
            <a:endParaRPr lang="en-US" sz="7200" dirty="0">
              <a:solidFill>
                <a:srgbClr val="FFFFFF"/>
              </a:solidFill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DD1039A-772C-4213-A092-0D8A9EF4A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4" y="0"/>
            <a:ext cx="461996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39728D-66CA-4175-956D-FE26F3225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1A9E9A-4C38-971C-1144-364A24AC87F4}"/>
              </a:ext>
            </a:extLst>
          </p:cNvPr>
          <p:cNvSpPr txBox="1"/>
          <p:nvPr/>
        </p:nvSpPr>
        <p:spPr>
          <a:xfrm>
            <a:off x="462116" y="5508692"/>
            <a:ext cx="29211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/>
              <a:t>Skład: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600" dirty="0"/>
              <a:t>Krzystof Sadło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600" dirty="0"/>
              <a:t>Mateusz Marciniuk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600" dirty="0"/>
              <a:t>Wojciech Szostak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4C7C-C6E5-BDE2-2CB1-36F3E7AC3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4" y="4473418"/>
            <a:ext cx="2455508" cy="10149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pl-PL" sz="1600" dirty="0"/>
              <a:t>Źródło danych:</a:t>
            </a:r>
          </a:p>
          <a:p>
            <a:pPr marL="0" indent="0">
              <a:buNone/>
            </a:pPr>
            <a:r>
              <a:rPr lang="en-US" sz="1600" dirty="0"/>
              <a:t> </a:t>
            </a:r>
            <a:r>
              <a:rPr lang="en-US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kaggle.com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9975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2B4B-092E-325C-573C-50710B7C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EBDC4-62DD-518E-E03C-CC98DB9B8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Zbadanie liczby i typów przestępstw z użyciem danych z indyjskich maist</a:t>
            </a:r>
          </a:p>
          <a:p>
            <a:r>
              <a:rPr lang="pl-PL" dirty="0"/>
              <a:t>Identyfikacja zależności między:</a:t>
            </a:r>
          </a:p>
          <a:p>
            <a:pPr lvl="1"/>
            <a:r>
              <a:rPr lang="pl-PL" dirty="0"/>
              <a:t>Płcią ofiar</a:t>
            </a:r>
          </a:p>
          <a:p>
            <a:pPr lvl="1"/>
            <a:r>
              <a:rPr lang="pl-PL" dirty="0"/>
              <a:t>Czasem zamknięcia spraw</a:t>
            </a:r>
          </a:p>
          <a:p>
            <a:pPr lvl="1"/>
            <a:r>
              <a:rPr lang="pl-PL" dirty="0"/>
              <a:t>Liczbą policjantów wydelegowanych do danych spraw</a:t>
            </a:r>
          </a:p>
          <a:p>
            <a:pPr lvl="1"/>
            <a:r>
              <a:rPr lang="pl-PL" dirty="0"/>
              <a:t>Typem broni i przesępstwa</a:t>
            </a:r>
          </a:p>
          <a:p>
            <a:r>
              <a:rPr lang="pl-PL" dirty="0"/>
              <a:t>Prognoza przestępczości na 2025 r.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4558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F2F1791D-8FFF-1D08-203F-21F025C3C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4" y="1057760"/>
            <a:ext cx="7343775" cy="49019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21A34B-4082-4C63-B811-302764111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056" y="138167"/>
            <a:ext cx="3690425" cy="1363344"/>
          </a:xfrm>
        </p:spPr>
        <p:txBody>
          <a:bodyPr>
            <a:normAutofit/>
          </a:bodyPr>
          <a:lstStyle/>
          <a:p>
            <a:r>
              <a:rPr lang="pl-PL" sz="3200" dirty="0"/>
              <a:t>Płeć ofiar przestępstw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8EDA2E4-5068-2DC5-5722-9336E22E1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49" y="1840486"/>
            <a:ext cx="3690425" cy="3854979"/>
          </a:xfrm>
        </p:spPr>
        <p:txBody>
          <a:bodyPr>
            <a:normAutofit/>
          </a:bodyPr>
          <a:lstStyle/>
          <a:p>
            <a:r>
              <a:rPr lang="pl-PL" sz="1600" dirty="0"/>
              <a:t>Barplot z rozkładem liczby ofiar według płci</a:t>
            </a:r>
          </a:p>
          <a:p>
            <a:r>
              <a:rPr lang="pl-PL" sz="1600" dirty="0"/>
              <a:t>Dodany procentowy udział każdej płci</a:t>
            </a:r>
          </a:p>
          <a:p>
            <a:r>
              <a:rPr lang="pl-PL" sz="1600" dirty="0"/>
              <a:t>Wnioski:</a:t>
            </a:r>
          </a:p>
          <a:p>
            <a:pPr lvl="1"/>
            <a:r>
              <a:rPr lang="pl-PL" dirty="0"/>
              <a:t>Dominacja jednej z płci –kobiet</a:t>
            </a:r>
          </a:p>
          <a:p>
            <a:pPr lvl="1"/>
            <a:r>
              <a:rPr lang="pl-PL" dirty="0"/>
              <a:t>Duży procent ofiar, których płeć została niezydentifikowana (10,79%)</a:t>
            </a:r>
          </a:p>
          <a:p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2796885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F71592-F1D1-44C8-D0C3-82933C674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green and blue stripes&#10;&#10;AI-generated content may be incorrect.">
            <a:extLst>
              <a:ext uri="{FF2B5EF4-FFF2-40B4-BE49-F238E27FC236}">
                <a16:creationId xmlns:a16="http://schemas.microsoft.com/office/drawing/2014/main" id="{77A50CB1-EF27-B15B-4BE0-A21E755E2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6" y="1097712"/>
            <a:ext cx="8013615" cy="48081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693E0A-0511-0C60-1641-D487BDDD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8150" y="330261"/>
            <a:ext cx="3220211" cy="1366141"/>
          </a:xfrm>
        </p:spPr>
        <p:txBody>
          <a:bodyPr>
            <a:normAutofit fontScale="90000"/>
          </a:bodyPr>
          <a:lstStyle/>
          <a:p>
            <a:r>
              <a:rPr lang="pl-PL" sz="3200" dirty="0"/>
              <a:t>Płeć ofiar według rodzaju przestępstwa</a:t>
            </a:r>
          </a:p>
        </p:txBody>
      </p:sp>
      <p:sp>
        <p:nvSpPr>
          <p:cNvPr id="6" name="Content Placeholder 19">
            <a:extLst>
              <a:ext uri="{FF2B5EF4-FFF2-40B4-BE49-F238E27FC236}">
                <a16:creationId xmlns:a16="http://schemas.microsoft.com/office/drawing/2014/main" id="{88E8D325-9B05-DB59-5415-083930E43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0337" y="1895415"/>
            <a:ext cx="3075836" cy="4632324"/>
          </a:xfrm>
        </p:spPr>
        <p:txBody>
          <a:bodyPr>
            <a:normAutofit/>
          </a:bodyPr>
          <a:lstStyle/>
          <a:p>
            <a:r>
              <a:rPr lang="pl-PL" sz="1300" dirty="0"/>
              <a:t>Ofiarami przestępstw takich jak napaści seksualnych oraz przemocy domwoej częściej są kobiety</a:t>
            </a:r>
          </a:p>
          <a:p>
            <a:r>
              <a:rPr lang="pl-PL" sz="1300" dirty="0"/>
              <a:t>Przestępstwa takie jak Oszustwa, Włamania, Wandalizm, Kradzież Tożsamości oraz przestępstwo z uzyciem broni palnej wykazują bardziej równomierny udział kobiet i mężczyzn jako ofiar.</a:t>
            </a:r>
          </a:p>
          <a:p>
            <a:r>
              <a:rPr lang="pl-PL" sz="1300" dirty="0"/>
              <a:t>Dla każdego typu przestępstwa widoczny jest powtarzalny udział ofiar z nieokreśloną płcią – może to wynikać z bardziej złożonej tożsamości ofiar</a:t>
            </a:r>
          </a:p>
          <a:p>
            <a:pPr marL="0" indent="0">
              <a:buNone/>
            </a:pPr>
            <a:endParaRPr lang="pl-PL" sz="1300" dirty="0"/>
          </a:p>
        </p:txBody>
      </p:sp>
    </p:spTree>
    <p:extLst>
      <p:ext uri="{BB962C8B-B14F-4D97-AF65-F5344CB8AC3E}">
        <p14:creationId xmlns:p14="http://schemas.microsoft.com/office/powerpoint/2010/main" val="1195953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EB8ECB-CA04-F51D-649C-BE5A1EECA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blue and grey bars&#10;&#10;AI-generated content may be incorrect.">
            <a:extLst>
              <a:ext uri="{FF2B5EF4-FFF2-40B4-BE49-F238E27FC236}">
                <a16:creationId xmlns:a16="http://schemas.microsoft.com/office/drawing/2014/main" id="{E8778AD9-48AF-7C88-2C1F-C05ED3820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300"/>
            <a:ext cx="7878675" cy="472720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548CD3-000E-8EFA-4F3C-5A928A03F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8675" y="640079"/>
            <a:ext cx="3075836" cy="1366141"/>
          </a:xfrm>
        </p:spPr>
        <p:txBody>
          <a:bodyPr>
            <a:normAutofit fontScale="90000"/>
          </a:bodyPr>
          <a:lstStyle/>
          <a:p>
            <a:r>
              <a:rPr lang="pl-PL" sz="3000" dirty="0"/>
              <a:t>Przestępstwa pod względem częstotliwości występowania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E435A80-B867-B357-6BD9-3AC8CEA09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5" y="2325157"/>
            <a:ext cx="2993541" cy="3854979"/>
          </a:xfrm>
        </p:spPr>
        <p:txBody>
          <a:bodyPr>
            <a:normAutofit/>
          </a:bodyPr>
          <a:lstStyle/>
          <a:p>
            <a:r>
              <a:rPr lang="pl-PL" sz="1400" dirty="0"/>
              <a:t>Najczęsciej popełniane przestępstwa :</a:t>
            </a:r>
          </a:p>
          <a:p>
            <a:pPr marL="617220" lvl="1" indent="-342900">
              <a:buFont typeface="+mj-lt"/>
              <a:buAutoNum type="arabicPeriod"/>
            </a:pPr>
            <a:r>
              <a:rPr lang="pl-PL" sz="1400" b="1" dirty="0"/>
              <a:t>Włamania</a:t>
            </a:r>
            <a:r>
              <a:rPr lang="pl-PL" sz="1400" dirty="0"/>
              <a:t> (1980)</a:t>
            </a:r>
          </a:p>
          <a:p>
            <a:pPr marL="617220" lvl="1" indent="-342900">
              <a:buFont typeface="+mj-lt"/>
              <a:buAutoNum type="arabicPeriod"/>
            </a:pPr>
            <a:r>
              <a:rPr lang="pl-PL" sz="1400" b="1" dirty="0"/>
              <a:t>Wandalizm</a:t>
            </a:r>
            <a:r>
              <a:rPr lang="pl-PL" sz="1400" dirty="0"/>
              <a:t> (1975)</a:t>
            </a:r>
          </a:p>
          <a:p>
            <a:pPr marL="617220" lvl="1" indent="-342900">
              <a:buFont typeface="+mj-lt"/>
              <a:buAutoNum type="arabicPeriod"/>
            </a:pPr>
            <a:r>
              <a:rPr lang="pl-PL" sz="1400" b="1" dirty="0"/>
              <a:t>Osuzstwa</a:t>
            </a:r>
            <a:r>
              <a:rPr lang="pl-PL" sz="1400" dirty="0"/>
              <a:t> (1965)</a:t>
            </a:r>
          </a:p>
          <a:p>
            <a:pPr marL="274320" lvl="1" indent="0">
              <a:buNone/>
            </a:pP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015423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8BCBD0-F315-600E-9A4E-16DEF4C4C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ue and green squares with white text&#10;&#10;AI-generated content may be incorrect.">
            <a:extLst>
              <a:ext uri="{FF2B5EF4-FFF2-40B4-BE49-F238E27FC236}">
                <a16:creationId xmlns:a16="http://schemas.microsoft.com/office/drawing/2014/main" id="{6D60AC71-B356-60C5-3EE2-7091C80D01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4641"/>
            <a:ext cx="8620124" cy="49261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6B9C4F-54CC-2F04-A1D9-14B48B1AD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288" y="252826"/>
            <a:ext cx="3230498" cy="1366141"/>
          </a:xfrm>
        </p:spPr>
        <p:txBody>
          <a:bodyPr>
            <a:normAutofit/>
          </a:bodyPr>
          <a:lstStyle/>
          <a:p>
            <a:r>
              <a:rPr lang="pl-PL" sz="3000" dirty="0"/>
              <a:t>Policja kontra typ przestępstwa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C7A8FE-9ADF-171C-FE19-47D296D8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601" y="1779875"/>
            <a:ext cx="3401186" cy="4116099"/>
          </a:xfrm>
        </p:spPr>
        <p:txBody>
          <a:bodyPr>
            <a:normAutofit/>
          </a:bodyPr>
          <a:lstStyle/>
          <a:p>
            <a:r>
              <a:rPr lang="pl-PL" sz="1400" dirty="0"/>
              <a:t>Wykres przedstawia korelację pomiędzy typem przestępstwa, a liczbą przydzielonych policjantów do zdarzenia</a:t>
            </a:r>
          </a:p>
          <a:p>
            <a:r>
              <a:rPr lang="pl-PL" sz="1400" dirty="0"/>
              <a:t>Największe wartości jednostek przekazanych do danej kategorii przestępstwa występowały w :</a:t>
            </a:r>
          </a:p>
          <a:p>
            <a:pPr lvl="1"/>
            <a:r>
              <a:rPr lang="pl-PL" sz="1400" b="1" dirty="0"/>
              <a:t>Włamanie</a:t>
            </a:r>
            <a:r>
              <a:rPr lang="pl-PL" sz="1400" dirty="0"/>
              <a:t> - Burglary</a:t>
            </a:r>
          </a:p>
          <a:p>
            <a:pPr lvl="1"/>
            <a:r>
              <a:rPr lang="pl-PL" sz="1400" b="1" dirty="0"/>
              <a:t>Wandalism</a:t>
            </a:r>
            <a:r>
              <a:rPr lang="pl-PL" sz="1400" dirty="0"/>
              <a:t> - Vandalism</a:t>
            </a:r>
          </a:p>
          <a:p>
            <a:pPr lvl="1"/>
            <a:r>
              <a:rPr lang="pl-PL" sz="1400" b="1" dirty="0"/>
              <a:t>Przemoc domowa </a:t>
            </a:r>
            <a:r>
              <a:rPr lang="pl-PL" sz="1400" dirty="0"/>
              <a:t>- Domestic Violence</a:t>
            </a:r>
          </a:p>
          <a:p>
            <a:pPr lvl="1"/>
            <a:r>
              <a:rPr lang="pl-PL" sz="1400" b="1" dirty="0"/>
              <a:t>Napad rabunkowy </a:t>
            </a:r>
            <a:r>
              <a:rPr lang="pl-PL" sz="1400" dirty="0"/>
              <a:t>- Robbery</a:t>
            </a:r>
          </a:p>
        </p:txBody>
      </p:sp>
    </p:spTree>
    <p:extLst>
      <p:ext uri="{BB962C8B-B14F-4D97-AF65-F5344CB8AC3E}">
        <p14:creationId xmlns:p14="http://schemas.microsoft.com/office/powerpoint/2010/main" val="458033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91E81B-3EB8-4A85-CE7B-9EB080060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blue lines&#10;&#10;AI-generated content may be incorrect.">
            <a:extLst>
              <a:ext uri="{FF2B5EF4-FFF2-40B4-BE49-F238E27FC236}">
                <a16:creationId xmlns:a16="http://schemas.microsoft.com/office/drawing/2014/main" id="{EE5A67EA-41AE-8D5D-F8E3-15A0939EA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7800"/>
            <a:ext cx="7945353" cy="42672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2A2833-D2FA-8A3A-7D8A-5DF48B7C3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8149" y="403413"/>
            <a:ext cx="3220211" cy="1366141"/>
          </a:xfrm>
        </p:spPr>
        <p:txBody>
          <a:bodyPr>
            <a:normAutofit fontScale="90000"/>
          </a:bodyPr>
          <a:lstStyle/>
          <a:p>
            <a:r>
              <a:rPr lang="pl-PL" sz="3200" dirty="0"/>
              <a:t>Średni czas zamknięcia sprawy kontra liczba policjantów</a:t>
            </a:r>
          </a:p>
        </p:txBody>
      </p:sp>
      <p:sp>
        <p:nvSpPr>
          <p:cNvPr id="6" name="Content Placeholder 19">
            <a:extLst>
              <a:ext uri="{FF2B5EF4-FFF2-40B4-BE49-F238E27FC236}">
                <a16:creationId xmlns:a16="http://schemas.microsoft.com/office/drawing/2014/main" id="{EC84933D-304F-683D-F67B-6C931ECFA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0337" y="1895415"/>
            <a:ext cx="3075836" cy="4632324"/>
          </a:xfrm>
        </p:spPr>
        <p:txBody>
          <a:bodyPr>
            <a:normAutofit/>
          </a:bodyPr>
          <a:lstStyle/>
          <a:p>
            <a:r>
              <a:rPr lang="pl-PL" sz="1300" dirty="0"/>
              <a:t>Wbrew intuicji, większa liczba funkcjonariuszy nie skraca wyraźnie czasu zamknięcia sprawy.</a:t>
            </a:r>
          </a:p>
          <a:p>
            <a:r>
              <a:rPr lang="pl-PL" sz="1300" dirty="0"/>
              <a:t>Średni czas rośnie stopniowo wraz ze wzrostem liczby przydzielonych policjantów – od około 82 dni (przy 13 funkcjonariuszach) do ponad 94 dni (przy 8 funkcjonariuszach).</a:t>
            </a:r>
          </a:p>
          <a:p>
            <a:r>
              <a:rPr lang="pl-PL" sz="1300" dirty="0"/>
              <a:t>Większa liczba funkcjonariuszy może być przydzielanych do bardziej złożonych, poważnych lub czasochłonnych spraw, co wydłuża czas ich zamykania.</a:t>
            </a:r>
          </a:p>
          <a:p>
            <a:r>
              <a:rPr lang="pl-PL" sz="1300" dirty="0"/>
              <a:t>Mniejsza liczba funkcjonariuszy może być przypisywana do prostszych spraw, które łatwiej i szybciej rozwiązać.</a:t>
            </a:r>
          </a:p>
        </p:txBody>
      </p:sp>
    </p:spTree>
    <p:extLst>
      <p:ext uri="{BB962C8B-B14F-4D97-AF65-F5344CB8AC3E}">
        <p14:creationId xmlns:p14="http://schemas.microsoft.com/office/powerpoint/2010/main" val="423345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F324-E06A-BB6C-9395-628070984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2683" y="135369"/>
            <a:ext cx="3075836" cy="1366141"/>
          </a:xfrm>
        </p:spPr>
        <p:txBody>
          <a:bodyPr>
            <a:normAutofit fontScale="90000"/>
          </a:bodyPr>
          <a:lstStyle/>
          <a:p>
            <a:r>
              <a:rPr lang="pl-PL" sz="3200" dirty="0"/>
              <a:t>Czas zamknięcia spraw	</a:t>
            </a:r>
          </a:p>
        </p:txBody>
      </p:sp>
      <p:pic>
        <p:nvPicPr>
          <p:cNvPr id="5" name="Content Placeholder 4" descr="A graph with numbers and a number of objects&#10;&#10;AI-generated content may be incorrect.">
            <a:extLst>
              <a:ext uri="{FF2B5EF4-FFF2-40B4-BE49-F238E27FC236}">
                <a16:creationId xmlns:a16="http://schemas.microsoft.com/office/drawing/2014/main" id="{774B0739-BE90-3E4B-098A-B836B40A8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" y="1310903"/>
            <a:ext cx="7792949" cy="3854979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5A576BF9-44BB-5205-96E0-43516A400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8674" y="1692118"/>
            <a:ext cx="3075836" cy="4632324"/>
          </a:xfrm>
        </p:spPr>
        <p:txBody>
          <a:bodyPr>
            <a:normAutofit/>
          </a:bodyPr>
          <a:lstStyle/>
          <a:p>
            <a:r>
              <a:rPr lang="pl-PL" sz="1300" dirty="0"/>
              <a:t>Większość spraw (dominująca część histogramu) została zamknięta w czasie krótszym niż 100 dni.</a:t>
            </a:r>
          </a:p>
          <a:p>
            <a:r>
              <a:rPr lang="pl-PL" sz="1300" dirty="0"/>
              <a:t>Największa liczba spraw została zakończona w przedziale 0–30 dni, co sugeruje, że wiele zgłoszeń może dotyczyć mniej skomplikowanych przypadków.</a:t>
            </a:r>
          </a:p>
          <a:p>
            <a:r>
              <a:rPr lang="pl-PL" sz="1300" dirty="0"/>
              <a:t>Rozkład jest silnie prawostronnie skośny – oznacza to, że większość spraw kończy się stosunkowo szybko, ale istnieje niewielka liczba przypadków, które trwają nawet ponad 700 dni.</a:t>
            </a:r>
          </a:p>
          <a:p>
            <a:r>
              <a:rPr lang="pl-PL" sz="1300" dirty="0"/>
              <a:t>Średnia (89 dni) jest przesunięta w prawo względem największych słupków, co jest typowe dla rozkładów z tzw. „długim ogonem”.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2026309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DCB7-732C-700D-5AAC-DA5245F0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8150" y="330261"/>
            <a:ext cx="3220211" cy="1366141"/>
          </a:xfrm>
        </p:spPr>
        <p:txBody>
          <a:bodyPr>
            <a:normAutofit fontScale="90000"/>
          </a:bodyPr>
          <a:lstStyle/>
          <a:p>
            <a:r>
              <a:rPr lang="pl-PL" sz="3200" dirty="0"/>
              <a:t>Czas zamknięcia sprawy według typu przestępstwa</a:t>
            </a:r>
          </a:p>
        </p:txBody>
      </p:sp>
      <p:pic>
        <p:nvPicPr>
          <p:cNvPr id="5" name="Content Placeholder 4" descr="A graph with a row of boxes&#10;&#10;AI-generated content may be incorrect.">
            <a:extLst>
              <a:ext uri="{FF2B5EF4-FFF2-40B4-BE49-F238E27FC236}">
                <a16:creationId xmlns:a16="http://schemas.microsoft.com/office/drawing/2014/main" id="{35C78F09-F8A3-F7BE-0F3B-AE2056ECC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381125"/>
            <a:ext cx="7981950" cy="4095750"/>
          </a:xfrm>
          <a:prstGeom prst="rect">
            <a:avLst/>
          </a:prstGeom>
        </p:spPr>
      </p:pic>
      <p:sp>
        <p:nvSpPr>
          <p:cNvPr id="6" name="Content Placeholder 19">
            <a:extLst>
              <a:ext uri="{FF2B5EF4-FFF2-40B4-BE49-F238E27FC236}">
                <a16:creationId xmlns:a16="http://schemas.microsoft.com/office/drawing/2014/main" id="{5A939CB8-8C50-F51E-29D2-D6602F036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30337" y="1895415"/>
            <a:ext cx="3075836" cy="4632324"/>
          </a:xfrm>
        </p:spPr>
        <p:txBody>
          <a:bodyPr>
            <a:normAutofit/>
          </a:bodyPr>
          <a:lstStyle/>
          <a:p>
            <a:r>
              <a:rPr lang="pl-PL" sz="1300" b="1" dirty="0"/>
              <a:t>Napaść na tle Seksualnym) </a:t>
            </a:r>
            <a:r>
              <a:rPr lang="pl-PL" sz="1300" dirty="0"/>
              <a:t>– zdecydowanie wyróżnia się najdłuższym czasem zamkyania spraw – mediany sięgają około 450 dni, a maksymalne wartości przekraczają 700 dni.</a:t>
            </a:r>
          </a:p>
          <a:p>
            <a:pPr lvl="1"/>
            <a:r>
              <a:rPr lang="pl-PL" sz="1300" dirty="0"/>
              <a:t>Świadczy to o złożoności i/lub wrażliwości tych przypadków</a:t>
            </a:r>
          </a:p>
          <a:p>
            <a:r>
              <a:rPr lang="pl-PL" sz="1300" b="1" dirty="0"/>
              <a:t>Włamanie oraz Rabunki </a:t>
            </a:r>
            <a:r>
              <a:rPr lang="pl-PL" sz="1300" dirty="0"/>
              <a:t>również mają stosunkowo wysokie mediany – w </a:t>
            </a:r>
            <a:r>
              <a:rPr lang="pl-PL" sz="1300" b="1" dirty="0"/>
              <a:t>okolicach</a:t>
            </a:r>
            <a:r>
              <a:rPr lang="pl-PL" sz="1300" dirty="0"/>
              <a:t> </a:t>
            </a:r>
            <a:r>
              <a:rPr lang="pl-PL" sz="1300" b="1" dirty="0"/>
              <a:t>100-150 dni</a:t>
            </a:r>
          </a:p>
          <a:p>
            <a:r>
              <a:rPr lang="pl-PL" sz="1300" b="1" dirty="0"/>
              <a:t> </a:t>
            </a:r>
            <a:r>
              <a:rPr lang="pl-PL" sz="1300" dirty="0"/>
              <a:t>Pozostałe przestępstwa są rozwiązywane zdecydowanie szybciej – wiekszość spraw zamyka się </a:t>
            </a:r>
            <a:r>
              <a:rPr lang="pl-PL" sz="1300" b="1" dirty="0"/>
              <a:t>poniżej 100 dni</a:t>
            </a:r>
          </a:p>
        </p:txBody>
      </p:sp>
    </p:spTree>
    <p:extLst>
      <p:ext uri="{BB962C8B-B14F-4D97-AF65-F5344CB8AC3E}">
        <p14:creationId xmlns:p14="http://schemas.microsoft.com/office/powerpoint/2010/main" val="276943948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197</TotalTime>
  <Words>828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Schoolbook</vt:lpstr>
      <vt:lpstr>Wingdings 2</vt:lpstr>
      <vt:lpstr>View</vt:lpstr>
      <vt:lpstr>Analiza przestępczości w indiach</vt:lpstr>
      <vt:lpstr>Cel projektu</vt:lpstr>
      <vt:lpstr>Płeć ofiar przestępstw</vt:lpstr>
      <vt:lpstr>Płeć ofiar według rodzaju przestępstwa</vt:lpstr>
      <vt:lpstr>Przestępstwa pod względem częstotliwości występowania</vt:lpstr>
      <vt:lpstr>Policja kontra typ przestępstwa</vt:lpstr>
      <vt:lpstr>Średni czas zamknięcia sprawy kontra liczba policjantów</vt:lpstr>
      <vt:lpstr>Czas zamknięcia spraw </vt:lpstr>
      <vt:lpstr>Czas zamknięcia sprawy według typu przestępstwa</vt:lpstr>
      <vt:lpstr>Czas zamknięcia spraw według miast </vt:lpstr>
      <vt:lpstr>Rodzaje broni w poszczególnych miastach</vt:lpstr>
      <vt:lpstr>Przestepstwa na 100 000 mieszkańców (2020 – 2025)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Wojciech Szostak</dc:creator>
  <cp:lastModifiedBy>Wojciech Szostak</cp:lastModifiedBy>
  <cp:revision>11</cp:revision>
  <dcterms:created xsi:type="dcterms:W3CDTF">2025-06-14T13:02:45Z</dcterms:created>
  <dcterms:modified xsi:type="dcterms:W3CDTF">2025-06-14T16:46:30Z</dcterms:modified>
</cp:coreProperties>
</file>