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 Comps – Oct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from comps 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Median EV/EBITDA ≈ 19.0x; P/E ≈ 32.8x</a:t>
            </a:r>
          </a:p>
          <a:p>
            <a:pPr/>
            <a:r>
              <a:t>Prefer medians &amp; IQR (25–75th) over means due to outliers</a:t>
            </a:r>
          </a:p>
          <a:p>
            <a:pPr/>
            <a:r>
              <a:t>Growth/margins cluster in Software/Semis within this sample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Comparable Companies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</a:tblGrid>
              <a:tr h="66501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EV_EBITDA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Rev_Growth_%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EBITDA_Margin_%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Apple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Tech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33.2%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Microsoft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NVIDIA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Alphabet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Amazon.com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E-commerce/Cloud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Oracle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Adobe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Salesforce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17.9x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30.0%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Intel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EV/EBITDA – Distribution</a:t>
            </a:r>
          </a:p>
        </p:txBody>
      </p:sp>
      <p:pic>
        <p:nvPicPr>
          <p:cNvPr id="3" name="Picture 2" descr="ev_ebitda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P/E vs Revenue Growth</a:t>
            </a:r>
          </a:p>
        </p:txBody>
      </p:sp>
      <p:pic>
        <p:nvPicPr>
          <p:cNvPr id="3" name="Picture 2" descr="pe_vs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" y="57607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Illustrative only; ensure sector comparability.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Valuation Summary (EV/EBITDA &amp; P/E)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/>
                <a:gridCol w="2125980"/>
                <a:gridCol w="2125980"/>
                <a:gridCol w="2125980"/>
              </a:tblGrid>
              <a:tr h="24384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Median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25th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75th (x)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EV/EBITDA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(for a live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Replace sample numbers with live data (Bloomberg/FactSet or yfinance)</a:t>
            </a:r>
          </a:p>
          <a:p>
            <a:pPr/>
            <a:r>
              <a:t>Expand to 20–30 comps &amp; add sector filters</a:t>
            </a:r>
          </a:p>
          <a:p>
            <a:pPr/>
            <a:r>
              <a:t>Add football field and Excel export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