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Smoke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from comps 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Median EV/EBITDA ≈ 19.0x; P/E ≈ 32.8x</a:t>
            </a:r>
          </a:p>
          <a:p>
            <a:pPr/>
            <a:r>
              <a:t>Prefer medians &amp; IQR (25–75th) over means due to outliers</a:t>
            </a:r>
          </a:p>
          <a:p>
            <a:pPr/>
            <a:r>
              <a:t>Growth/margins cluster in Software/Semis within this sample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Comparable Companies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  <a:gridCol w="944880"/>
              </a:tblGrid>
              <a:tr h="66501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 (USD bn)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EV_EBITDA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Rev_Growth_%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EBITDA_Margin_%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Apple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Tech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33.2%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Microsoft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NVIDIA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Alphabet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28.7x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Amazon.com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E-commerce/Cloud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62.4x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Social 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42.0%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Oracle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31.8x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Adobe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ADBE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45.0%</a:t>
                      </a:r>
                    </a:p>
                  </a:txBody>
                  <a:tcPr/>
                </a:tc>
              </a:tr>
              <a:tr h="66501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Salesforce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17.9x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33.5x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30.0%</a:t>
                      </a:r>
                    </a:p>
                  </a:txBody>
                  <a:tcPr/>
                </a:tc>
              </a:tr>
              <a:tr h="6651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Intel Corp.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Semiconductors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13.3x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22.0x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24.0%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EV/EBITDA – Distribution</a:t>
            </a:r>
          </a:p>
        </p:txBody>
      </p:sp>
      <p:pic>
        <p:nvPicPr>
          <p:cNvPr id="3" name="Picture 2" descr="ev_ebitda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P/E vs Revenue Growth</a:t>
            </a:r>
          </a:p>
        </p:txBody>
      </p:sp>
      <p:pic>
        <p:nvPicPr>
          <p:cNvPr id="3" name="Picture 2" descr="pe_vs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63040"/>
            <a:ext cx="8309377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5760" y="57607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Illustrative only; ensure sector comparability.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Valuation Summary (EV/EBITDA &amp; P/E)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463040"/>
          <a:ext cx="8503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980"/>
                <a:gridCol w="2125980"/>
                <a:gridCol w="2125980"/>
                <a:gridCol w="2125980"/>
              </a:tblGrid>
              <a:tr h="243840"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Median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25th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100"/>
                      </a:pPr>
                      <a:r>
                        <a:t>75th (x)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EV/EBITDA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20.5</a:t>
                      </a:r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37.4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(for a live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Replace sample numbers with live data (Bloomberg/FactSet or yfinance)</a:t>
            </a:r>
          </a:p>
          <a:p>
            <a:pPr/>
            <a:r>
              <a:t>Expand to 20–30 comps &amp; add sector filters</a:t>
            </a:r>
          </a:p>
          <a:p>
            <a:pPr/>
            <a:r>
              <a:t>Add football field and Excel export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