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blog.helion.pl/wzorzec-projektowy-singlet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plukasiewicz.net/Artykuly/DIP_IoC_DI" TargetMode="External"/><Relationship Id="rId4" Type="http://schemas.openxmlformats.org/officeDocument/2006/relationships/hyperlink" Target="https://autofac.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martinfowler.com/articles/injection.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2962050" y="574525"/>
            <a:ext cx="3219900" cy="103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sz="6000"/>
              <a:t>AutoFac</a:t>
            </a:r>
            <a:endParaRPr sz="6000"/>
          </a:p>
        </p:txBody>
      </p:sp>
      <p:sp>
        <p:nvSpPr>
          <p:cNvPr id="87" name="Shape 87"/>
          <p:cNvSpPr txBox="1"/>
          <p:nvPr>
            <p:ph idx="1" type="subTitle"/>
          </p:nvPr>
        </p:nvSpPr>
        <p:spPr>
          <a:xfrm>
            <a:off x="729625" y="2213100"/>
            <a:ext cx="7688100" cy="1500900"/>
          </a:xfrm>
          <a:prstGeom prst="rect">
            <a:avLst/>
          </a:prstGeom>
        </p:spPr>
        <p:txBody>
          <a:bodyPr anchorCtr="0" anchor="t" bIns="91425" lIns="91425" spcFirstLastPara="1" rIns="91425" wrap="square" tIns="91425">
            <a:noAutofit/>
          </a:bodyPr>
          <a:lstStyle/>
          <a:p>
            <a:pPr indent="457200" lvl="0" marL="0">
              <a:spcBef>
                <a:spcPts val="0"/>
              </a:spcBef>
              <a:spcAft>
                <a:spcPts val="0"/>
              </a:spcAft>
              <a:buNone/>
            </a:pPr>
            <a:r>
              <a:rPr b="1" lang="pl" sz="3000"/>
              <a:t>Inversion of Control (IoC) kontener dla </a:t>
            </a:r>
            <a:r>
              <a:rPr b="1" lang="pl" sz="3000"/>
              <a:t>.NET Core, ASP.NET Core, .NET 4.5.1+, aplikacji Windows itp.</a:t>
            </a:r>
            <a:endParaRPr b="1"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idx="1" type="body"/>
          </p:nvPr>
        </p:nvSpPr>
        <p:spPr>
          <a:xfrm>
            <a:off x="729450" y="1294875"/>
            <a:ext cx="7688700" cy="360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sz="1800">
                <a:solidFill>
                  <a:srgbClr val="000000"/>
                </a:solidFill>
                <a:highlight>
                  <a:srgbClr val="FFFFFF"/>
                </a:highlight>
              </a:rPr>
              <a:t>Autofac oferuje kilka różnych sposobów rejestracji usług, które w praktyce mają wpływ na ich późniejsze wyciąganie z kontenera. W większości przypadków wystarczą trzy poniższe rodzaje:</a:t>
            </a:r>
            <a:endParaRPr sz="1800">
              <a:solidFill>
                <a:srgbClr val="000000"/>
              </a:solidFill>
              <a:highlight>
                <a:srgbClr val="FFFFFF"/>
              </a:highlight>
            </a:endParaRPr>
          </a:p>
          <a:p>
            <a:pPr indent="-317500" lvl="0" marL="457200" rtl="0">
              <a:spcBef>
                <a:spcPts val="1600"/>
              </a:spcBef>
              <a:spcAft>
                <a:spcPts val="0"/>
              </a:spcAft>
              <a:buClr>
                <a:srgbClr val="000000"/>
              </a:buClr>
              <a:buSzPts val="1400"/>
              <a:buChar char="●"/>
            </a:pPr>
            <a:r>
              <a:rPr b="1" lang="pl" sz="1400">
                <a:solidFill>
                  <a:srgbClr val="000000"/>
                </a:solidFill>
              </a:rPr>
              <a:t>InstancePerDependency</a:t>
            </a:r>
            <a:r>
              <a:rPr lang="pl" sz="1400">
                <a:solidFill>
                  <a:srgbClr val="000000"/>
                </a:solidFill>
              </a:rPr>
              <a:t> — Autofac zawsze zwraca nową instancję usługi przy każdym wywołaniu metody Resolve. Obiekt takiego typu zostanie zneutralizowany w standardowy sposób.</a:t>
            </a:r>
            <a:endParaRPr sz="1400">
              <a:solidFill>
                <a:srgbClr val="000000"/>
              </a:solidFill>
            </a:endParaRPr>
          </a:p>
          <a:p>
            <a:pPr indent="-317500" lvl="0" marL="457200" rtl="0">
              <a:spcBef>
                <a:spcPts val="0"/>
              </a:spcBef>
              <a:spcAft>
                <a:spcPts val="0"/>
              </a:spcAft>
              <a:buClr>
                <a:srgbClr val="000000"/>
              </a:buClr>
              <a:buSzPts val="1400"/>
              <a:buChar char="●"/>
            </a:pPr>
            <a:r>
              <a:rPr b="1" lang="pl" sz="1400">
                <a:solidFill>
                  <a:srgbClr val="000000"/>
                </a:solidFill>
              </a:rPr>
              <a:t>InstancePerLifetimeScope</a:t>
            </a:r>
            <a:r>
              <a:rPr lang="pl" sz="1400">
                <a:solidFill>
                  <a:srgbClr val="000000"/>
                </a:solidFill>
              </a:rPr>
              <a:t> — w obszarze jednego scope zwracana jest zawsze ta sama instancja określonego obiektu. Przy każdorazowym wywołaniu metody Resolve, wewnątrz tego zakresu, zawsze dostaniemy instancję tego samego obiektu.</a:t>
            </a:r>
            <a:endParaRPr sz="1400">
              <a:solidFill>
                <a:srgbClr val="000000"/>
              </a:solidFill>
            </a:endParaRPr>
          </a:p>
          <a:p>
            <a:pPr indent="-317500" lvl="0" marL="457200" rtl="0">
              <a:spcBef>
                <a:spcPts val="0"/>
              </a:spcBef>
              <a:spcAft>
                <a:spcPts val="0"/>
              </a:spcAft>
              <a:buClr>
                <a:srgbClr val="000000"/>
              </a:buClr>
              <a:buSzPts val="1400"/>
              <a:buChar char="●"/>
            </a:pPr>
            <a:r>
              <a:rPr b="1" lang="pl" sz="1400">
                <a:solidFill>
                  <a:srgbClr val="000000"/>
                </a:solidFill>
              </a:rPr>
              <a:t>SingleInstance</a:t>
            </a:r>
            <a:r>
              <a:rPr lang="pl" sz="1400">
                <a:solidFill>
                  <a:srgbClr val="000000"/>
                </a:solidFill>
              </a:rPr>
              <a:t> — nowoczesne, bardziej eleganckie podejście do tworzenia</a:t>
            </a:r>
            <a:r>
              <a:rPr lang="pl" sz="1400">
                <a:solidFill>
                  <a:srgbClr val="000000"/>
                </a:solidFill>
                <a:uFill>
                  <a:noFill/>
                </a:uFill>
                <a:hlinkClick r:id="rId3"/>
              </a:rPr>
              <a:t> singletonów</a:t>
            </a:r>
            <a:r>
              <a:rPr lang="pl" sz="1400">
                <a:solidFill>
                  <a:srgbClr val="000000"/>
                </a:solidFill>
              </a:rPr>
              <a:t>. Obiekt typu SingleInstance żyje przez cały czas życia kontenera Autofac.</a:t>
            </a:r>
            <a:endParaRPr sz="1400">
              <a:solidFill>
                <a:srgbClr val="000000"/>
              </a:solidFill>
            </a:endParaRPr>
          </a:p>
          <a:p>
            <a:pPr indent="0" lvl="0" marL="0">
              <a:spcBef>
                <a:spcPts val="0"/>
              </a:spcBef>
              <a:spcAft>
                <a:spcPts val="1600"/>
              </a:spcAft>
              <a:buNone/>
            </a:pPr>
            <a:r>
              <a:t/>
            </a:r>
            <a:endParaRPr sz="1050">
              <a:solidFill>
                <a:srgbClr val="000000"/>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t>Praktyczny przykład</a:t>
            </a:r>
            <a:endParaRPr/>
          </a:p>
        </p:txBody>
      </p:sp>
      <p:sp>
        <p:nvSpPr>
          <p:cNvPr id="146" name="Shape 1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457200" lvl="0" marL="457200" rtl="0">
              <a:spcBef>
                <a:spcPts val="1600"/>
              </a:spcBef>
              <a:spcAft>
                <a:spcPts val="0"/>
              </a:spcAft>
              <a:buNone/>
            </a:pPr>
            <a:r>
              <a:rPr lang="pl" sz="3000"/>
              <a:t>Program “Advanced Programming”...</a:t>
            </a:r>
            <a:endParaRPr sz="3000"/>
          </a:p>
          <a:p>
            <a:pPr indent="457200" lvl="0" marL="2743200">
              <a:spcBef>
                <a:spcPts val="1600"/>
              </a:spcBef>
              <a:spcAft>
                <a:spcPts val="1600"/>
              </a:spcAft>
              <a:buNone/>
            </a:pPr>
            <a:r>
              <a:rPr lang="pl" sz="3000"/>
              <a:t>() =&gt;</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t>Źródła</a:t>
            </a:r>
            <a:endParaRPr/>
          </a:p>
        </p:txBody>
      </p:sp>
      <p:sp>
        <p:nvSpPr>
          <p:cNvPr id="152" name="Shape 152"/>
          <p:cNvSpPr txBox="1"/>
          <p:nvPr>
            <p:ph idx="1" type="body"/>
          </p:nvPr>
        </p:nvSpPr>
        <p:spPr>
          <a:xfrm>
            <a:off x="727650" y="2659050"/>
            <a:ext cx="7688700" cy="1007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AutoNum type="arabicPeriod"/>
            </a:pPr>
            <a:r>
              <a:rPr lang="pl" sz="1800">
                <a:solidFill>
                  <a:srgbClr val="000000"/>
                </a:solidFill>
                <a:uFill>
                  <a:noFill/>
                </a:uFill>
                <a:hlinkClick r:id="rId3"/>
              </a:rPr>
              <a:t>http://plukasiewicz.net/Artykuly/DIP_IoC_D</a:t>
            </a:r>
            <a:r>
              <a:rPr lang="pl" sz="1800">
                <a:solidFill>
                  <a:srgbClr val="000000"/>
                </a:solidFill>
              </a:rPr>
              <a:t>I</a:t>
            </a:r>
            <a:endParaRPr sz="1800">
              <a:solidFill>
                <a:srgbClr val="000000"/>
              </a:solidFill>
            </a:endParaRPr>
          </a:p>
          <a:p>
            <a:pPr indent="-342900" lvl="0" marL="457200" rtl="0">
              <a:spcBef>
                <a:spcPts val="0"/>
              </a:spcBef>
              <a:spcAft>
                <a:spcPts val="0"/>
              </a:spcAft>
              <a:buClr>
                <a:srgbClr val="000000"/>
              </a:buClr>
              <a:buSzPts val="1800"/>
              <a:buAutoNum type="arabicPeriod"/>
            </a:pPr>
            <a:r>
              <a:rPr lang="pl" sz="1800">
                <a:solidFill>
                  <a:srgbClr val="000000"/>
                </a:solidFill>
                <a:uFill>
                  <a:noFill/>
                </a:uFill>
                <a:hlinkClick r:id="rId4"/>
              </a:rPr>
              <a:t>https://autofac.org/</a:t>
            </a:r>
            <a:endParaRPr sz="1800">
              <a:solidFill>
                <a:srgbClr val="000000"/>
              </a:solidFill>
            </a:endParaRPr>
          </a:p>
          <a:p>
            <a:pPr indent="-342900" lvl="0" marL="457200" rtl="0">
              <a:spcBef>
                <a:spcPts val="0"/>
              </a:spcBef>
              <a:spcAft>
                <a:spcPts val="0"/>
              </a:spcAft>
              <a:buClr>
                <a:srgbClr val="000000"/>
              </a:buClr>
              <a:buSzPts val="1800"/>
              <a:buAutoNum type="arabicPeriod"/>
            </a:pPr>
            <a:r>
              <a:rPr lang="pl" sz="1800">
                <a:solidFill>
                  <a:srgbClr val="000000"/>
                </a:solidFill>
              </a:rPr>
              <a:t>http://blog.helion.pl/autofac-rozne-sposoby-rejestracji-uslug/</a:t>
            </a:r>
            <a:endParaRPr sz="1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t>Wykonał</a:t>
            </a:r>
            <a:endParaRPr/>
          </a:p>
        </p:txBody>
      </p:sp>
      <p:sp>
        <p:nvSpPr>
          <p:cNvPr id="158" name="Shape 158"/>
          <p:cNvSpPr txBox="1"/>
          <p:nvPr>
            <p:ph idx="1" type="body"/>
          </p:nvPr>
        </p:nvSpPr>
        <p:spPr>
          <a:xfrm>
            <a:off x="729450" y="2078875"/>
            <a:ext cx="7688700" cy="2608800"/>
          </a:xfrm>
          <a:prstGeom prst="rect">
            <a:avLst/>
          </a:prstGeom>
        </p:spPr>
        <p:txBody>
          <a:bodyPr anchorCtr="0" anchor="t" bIns="91425" lIns="91425" spcFirstLastPara="1" rIns="91425" wrap="square" tIns="91425">
            <a:noAutofit/>
          </a:bodyPr>
          <a:lstStyle/>
          <a:p>
            <a:pPr indent="0" lvl="0" marL="2743200" rtl="0">
              <a:spcBef>
                <a:spcPts val="0"/>
              </a:spcBef>
              <a:spcAft>
                <a:spcPts val="0"/>
              </a:spcAft>
              <a:buNone/>
            </a:pPr>
            <a:r>
              <a:t/>
            </a:r>
            <a:endParaRPr b="1" sz="1800">
              <a:solidFill>
                <a:srgbClr val="000000"/>
              </a:solidFill>
            </a:endParaRPr>
          </a:p>
          <a:p>
            <a:pPr indent="457200" lvl="0" marL="2286000" rtl="0">
              <a:spcBef>
                <a:spcPts val="1600"/>
              </a:spcBef>
              <a:spcAft>
                <a:spcPts val="0"/>
              </a:spcAft>
              <a:buNone/>
            </a:pPr>
            <a:r>
              <a:rPr b="1" lang="pl" sz="3600">
                <a:solidFill>
                  <a:srgbClr val="000000"/>
                </a:solidFill>
              </a:rPr>
              <a:t>Mateusz Przybyło</a:t>
            </a:r>
            <a:endParaRPr b="1" sz="3600">
              <a:solidFill>
                <a:srgbClr val="000000"/>
              </a:solidFill>
            </a:endParaRPr>
          </a:p>
          <a:p>
            <a:pPr indent="0" lvl="0" marL="2743200">
              <a:spcBef>
                <a:spcPts val="1600"/>
              </a:spcBef>
              <a:spcAft>
                <a:spcPts val="1600"/>
              </a:spcAft>
              <a:buNone/>
            </a:pPr>
            <a:r>
              <a:rPr b="1" lang="pl" sz="3600">
                <a:solidFill>
                  <a:srgbClr val="000000"/>
                </a:solidFill>
              </a:rPr>
              <a:t>Informatyka</a:t>
            </a:r>
            <a:endParaRPr b="1" sz="3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27912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t>Plan prezentacji</a:t>
            </a:r>
            <a:endParaRPr/>
          </a:p>
        </p:txBody>
      </p:sp>
      <p:sp>
        <p:nvSpPr>
          <p:cNvPr id="93" name="Shape 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AutoNum type="arabicPeriod"/>
            </a:pPr>
            <a:r>
              <a:rPr lang="pl" sz="2400"/>
              <a:t>Co to jest Dependency Injection</a:t>
            </a:r>
            <a:endParaRPr sz="2400"/>
          </a:p>
          <a:p>
            <a:pPr indent="-381000" lvl="0" marL="457200" rtl="0">
              <a:spcBef>
                <a:spcPts val="0"/>
              </a:spcBef>
              <a:spcAft>
                <a:spcPts val="0"/>
              </a:spcAft>
              <a:buSzPts val="2400"/>
              <a:buAutoNum type="arabicPeriod"/>
            </a:pPr>
            <a:r>
              <a:rPr lang="pl" sz="2400"/>
              <a:t>Narzędzie AutoFac</a:t>
            </a:r>
            <a:endParaRPr sz="2400"/>
          </a:p>
          <a:p>
            <a:pPr indent="-381000" lvl="0" marL="457200">
              <a:spcBef>
                <a:spcPts val="0"/>
              </a:spcBef>
              <a:spcAft>
                <a:spcPts val="0"/>
              </a:spcAft>
              <a:buSzPts val="2400"/>
              <a:buAutoNum type="arabicPeriod"/>
            </a:pPr>
            <a:r>
              <a:rPr lang="pl" sz="2400"/>
              <a:t>Praktyczny przykład</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37875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t>Dependency Injection</a:t>
            </a:r>
            <a:endParaRPr/>
          </a:p>
        </p:txBody>
      </p:sp>
      <p:sp>
        <p:nvSpPr>
          <p:cNvPr id="99" name="Shape 99"/>
          <p:cNvSpPr txBox="1"/>
          <p:nvPr>
            <p:ph idx="1" type="body"/>
          </p:nvPr>
        </p:nvSpPr>
        <p:spPr>
          <a:xfrm>
            <a:off x="727650" y="2026400"/>
            <a:ext cx="7688700" cy="2863200"/>
          </a:xfrm>
          <a:prstGeom prst="rect">
            <a:avLst/>
          </a:prstGeom>
        </p:spPr>
        <p:txBody>
          <a:bodyPr anchorCtr="0" anchor="t" bIns="91425" lIns="91425" spcFirstLastPara="1" rIns="91425" wrap="square" tIns="91425">
            <a:noAutofit/>
          </a:bodyPr>
          <a:lstStyle/>
          <a:p>
            <a:pPr indent="457200" lvl="0" marL="0" rtl="0">
              <a:spcBef>
                <a:spcPts val="0"/>
              </a:spcBef>
              <a:spcAft>
                <a:spcPts val="0"/>
              </a:spcAft>
              <a:buNone/>
            </a:pPr>
            <a:r>
              <a:rPr lang="pl" sz="1800">
                <a:solidFill>
                  <a:srgbClr val="000000"/>
                </a:solidFill>
                <a:latin typeface="Arial"/>
                <a:ea typeface="Arial"/>
                <a:cs typeface="Arial"/>
                <a:sym typeface="Arial"/>
              </a:rPr>
              <a:t>Służy głównie do wstrzykiwania wybranej implementacji do klasy używającej abstrakcji. Główną ideą </a:t>
            </a:r>
            <a:r>
              <a:rPr lang="pl" sz="1800">
                <a:solidFill>
                  <a:srgbClr val="000000"/>
                </a:solidFill>
                <a:latin typeface="Arial"/>
                <a:ea typeface="Arial"/>
                <a:cs typeface="Arial"/>
                <a:sym typeface="Arial"/>
              </a:rPr>
              <a:t>wstrzykiwania zależności</a:t>
            </a:r>
            <a:r>
              <a:rPr lang="pl" sz="1800">
                <a:solidFill>
                  <a:srgbClr val="000000"/>
                </a:solidFill>
                <a:latin typeface="Arial"/>
                <a:ea typeface="Arial"/>
                <a:cs typeface="Arial"/>
                <a:sym typeface="Arial"/>
              </a:rPr>
              <a:t> jest redukcja połączeń pomiędzy klasami oraz przeniesienie łączenia abstrakcji z konkretną implementacją poza klasę zależną.</a:t>
            </a:r>
            <a:endParaRPr sz="1800">
              <a:solidFill>
                <a:srgbClr val="000000"/>
              </a:solidFill>
              <a:latin typeface="Arial"/>
              <a:ea typeface="Arial"/>
              <a:cs typeface="Arial"/>
              <a:sym typeface="Arial"/>
            </a:endParaRPr>
          </a:p>
          <a:p>
            <a:pPr indent="0" lvl="0" marL="0" rtl="0">
              <a:spcBef>
                <a:spcPts val="800"/>
              </a:spcBef>
              <a:spcAft>
                <a:spcPts val="0"/>
              </a:spcAft>
              <a:buNone/>
            </a:pPr>
            <a:r>
              <a:rPr lang="pl" sz="1800">
                <a:solidFill>
                  <a:srgbClr val="333333"/>
                </a:solidFill>
                <a:latin typeface="Arial"/>
                <a:ea typeface="Arial"/>
                <a:cs typeface="Arial"/>
                <a:sym typeface="Arial"/>
              </a:rPr>
              <a:t>Wstrzykiwanie zależności może odbywać się na trzy sposoby:</a:t>
            </a:r>
            <a:endParaRPr sz="1800">
              <a:solidFill>
                <a:srgbClr val="333333"/>
              </a:solidFill>
              <a:latin typeface="Arial"/>
              <a:ea typeface="Arial"/>
              <a:cs typeface="Arial"/>
              <a:sym typeface="Arial"/>
            </a:endParaRPr>
          </a:p>
          <a:p>
            <a:pPr indent="-342900" lvl="0" marL="457200" rtl="0">
              <a:spcBef>
                <a:spcPts val="800"/>
              </a:spcBef>
              <a:spcAft>
                <a:spcPts val="0"/>
              </a:spcAft>
              <a:buClr>
                <a:srgbClr val="333333"/>
              </a:buClr>
              <a:buSzPts val="1800"/>
              <a:buFont typeface="Arial"/>
              <a:buChar char="●"/>
            </a:pPr>
            <a:r>
              <a:rPr lang="pl" sz="1800">
                <a:solidFill>
                  <a:srgbClr val="333333"/>
                </a:solidFill>
                <a:latin typeface="Arial"/>
                <a:ea typeface="Arial"/>
                <a:cs typeface="Arial"/>
                <a:sym typeface="Arial"/>
              </a:rPr>
              <a:t>przez konstruktor;</a:t>
            </a:r>
            <a:endParaRPr sz="1800">
              <a:solidFill>
                <a:srgbClr val="333333"/>
              </a:solidFill>
              <a:latin typeface="Arial"/>
              <a:ea typeface="Arial"/>
              <a:cs typeface="Arial"/>
              <a:sym typeface="Arial"/>
            </a:endParaRPr>
          </a:p>
          <a:p>
            <a:pPr indent="-342900" lvl="0" marL="457200" rtl="0">
              <a:spcBef>
                <a:spcPts val="0"/>
              </a:spcBef>
              <a:spcAft>
                <a:spcPts val="0"/>
              </a:spcAft>
              <a:buClr>
                <a:srgbClr val="333333"/>
              </a:buClr>
              <a:buSzPts val="1800"/>
              <a:buFont typeface="Arial"/>
              <a:buChar char="●"/>
            </a:pPr>
            <a:r>
              <a:rPr lang="pl" sz="1800">
                <a:solidFill>
                  <a:srgbClr val="333333"/>
                </a:solidFill>
                <a:latin typeface="Arial"/>
                <a:ea typeface="Arial"/>
                <a:cs typeface="Arial"/>
                <a:sym typeface="Arial"/>
              </a:rPr>
              <a:t>przez metodę;</a:t>
            </a:r>
            <a:endParaRPr sz="1800">
              <a:solidFill>
                <a:srgbClr val="333333"/>
              </a:solidFill>
              <a:latin typeface="Arial"/>
              <a:ea typeface="Arial"/>
              <a:cs typeface="Arial"/>
              <a:sym typeface="Arial"/>
            </a:endParaRPr>
          </a:p>
          <a:p>
            <a:pPr indent="-342900" lvl="0" marL="457200" rtl="0">
              <a:spcBef>
                <a:spcPts val="0"/>
              </a:spcBef>
              <a:spcAft>
                <a:spcPts val="0"/>
              </a:spcAft>
              <a:buClr>
                <a:srgbClr val="333333"/>
              </a:buClr>
              <a:buSzPts val="1800"/>
              <a:buFont typeface="Arial"/>
              <a:buChar char="●"/>
            </a:pPr>
            <a:r>
              <a:rPr lang="pl" sz="1800">
                <a:solidFill>
                  <a:srgbClr val="333333"/>
                </a:solidFill>
                <a:latin typeface="Arial"/>
                <a:ea typeface="Arial"/>
                <a:cs typeface="Arial"/>
                <a:sym typeface="Arial"/>
              </a:rPr>
              <a:t>przez właściwość.</a:t>
            </a:r>
            <a:endParaRPr sz="1800">
              <a:solidFill>
                <a:srgbClr val="333333"/>
              </a:solidFill>
              <a:latin typeface="Arial"/>
              <a:ea typeface="Arial"/>
              <a:cs typeface="Arial"/>
              <a:sym typeface="Arial"/>
            </a:endParaRPr>
          </a:p>
          <a:p>
            <a:pPr indent="457200" lvl="0" marL="0" rtl="0">
              <a:spcBef>
                <a:spcPts val="800"/>
              </a:spcBef>
              <a:spcAft>
                <a:spcPts val="80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t>DI przez konstruktor</a:t>
            </a:r>
            <a:endParaRPr/>
          </a:p>
        </p:txBody>
      </p:sp>
      <p:sp>
        <p:nvSpPr>
          <p:cNvPr id="105" name="Shape 105"/>
          <p:cNvSpPr txBox="1"/>
          <p:nvPr>
            <p:ph idx="1" type="body"/>
          </p:nvPr>
        </p:nvSpPr>
        <p:spPr>
          <a:xfrm>
            <a:off x="729450" y="1853850"/>
            <a:ext cx="7688700" cy="3086100"/>
          </a:xfrm>
          <a:prstGeom prst="rect">
            <a:avLst/>
          </a:prstGeom>
        </p:spPr>
        <p:txBody>
          <a:bodyPr anchorCtr="0" anchor="t" bIns="91425" lIns="91425" spcFirstLastPara="1" rIns="91425" wrap="square" tIns="91425">
            <a:noAutofit/>
          </a:bodyPr>
          <a:lstStyle/>
          <a:p>
            <a:pPr indent="0" lvl="0" marL="88900" marR="88900" rtl="0">
              <a:spcBef>
                <a:spcPts val="0"/>
              </a:spcBef>
              <a:spcAft>
                <a:spcPts val="0"/>
              </a:spcAft>
              <a:buNone/>
            </a:pPr>
            <a:r>
              <a:rPr lang="pl" sz="1400">
                <a:solidFill>
                  <a:srgbClr val="000000"/>
                </a:solidFill>
                <a:latin typeface="Arial"/>
                <a:ea typeface="Arial"/>
                <a:cs typeface="Arial"/>
                <a:sym typeface="Arial"/>
              </a:rPr>
              <a:t>class CarClass</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    ICarService _carService;</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    public </a:t>
            </a:r>
            <a:r>
              <a:rPr lang="pl" sz="1400">
                <a:solidFill>
                  <a:srgbClr val="000000"/>
                </a:solidFill>
                <a:latin typeface="Arial"/>
                <a:ea typeface="Arial"/>
                <a:cs typeface="Arial"/>
                <a:sym typeface="Arial"/>
              </a:rPr>
              <a:t>CarClass </a:t>
            </a:r>
            <a:r>
              <a:rPr lang="pl" sz="1400">
                <a:solidFill>
                  <a:srgbClr val="000000"/>
                </a:solidFill>
                <a:latin typeface="Arial"/>
                <a:ea typeface="Arial"/>
                <a:cs typeface="Arial"/>
                <a:sym typeface="Arial"/>
              </a:rPr>
              <a:t>(</a:t>
            </a:r>
            <a:r>
              <a:rPr lang="pl" sz="1400">
                <a:solidFill>
                  <a:srgbClr val="000000"/>
                </a:solidFill>
                <a:latin typeface="Arial"/>
                <a:ea typeface="Arial"/>
                <a:cs typeface="Arial"/>
                <a:sym typeface="Arial"/>
              </a:rPr>
              <a:t>ICarService carService</a:t>
            </a:r>
            <a:r>
              <a:rPr lang="pl" sz="1400">
                <a:solidFill>
                  <a:srgbClr val="000000"/>
                </a:solidFill>
                <a:latin typeface="Arial"/>
                <a:ea typeface="Arial"/>
                <a:cs typeface="Arial"/>
                <a:sym typeface="Arial"/>
              </a:rPr>
              <a:t>)</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    {</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       </a:t>
            </a:r>
            <a:r>
              <a:rPr lang="pl" sz="1400">
                <a:solidFill>
                  <a:srgbClr val="000000"/>
                </a:solidFill>
                <a:latin typeface="Arial"/>
                <a:ea typeface="Arial"/>
                <a:cs typeface="Arial"/>
                <a:sym typeface="Arial"/>
              </a:rPr>
              <a:t>_carService = carService;</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    }</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    public void Add(Car car)</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    {</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        var year = </a:t>
            </a:r>
            <a:r>
              <a:rPr lang="pl" sz="1400">
                <a:solidFill>
                  <a:srgbClr val="000000"/>
                </a:solidFill>
                <a:latin typeface="Arial"/>
                <a:ea typeface="Arial"/>
                <a:cs typeface="Arial"/>
                <a:sym typeface="Arial"/>
              </a:rPr>
              <a:t>_carService</a:t>
            </a:r>
            <a:r>
              <a:rPr lang="pl" sz="1400">
                <a:solidFill>
                  <a:srgbClr val="000000"/>
                </a:solidFill>
                <a:latin typeface="Arial"/>
                <a:ea typeface="Arial"/>
                <a:cs typeface="Arial"/>
                <a:sym typeface="Arial"/>
              </a:rPr>
              <a:t>.GetYearProduction(car);</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    }</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t>DI przez metodę</a:t>
            </a:r>
            <a:endParaRPr/>
          </a:p>
        </p:txBody>
      </p:sp>
      <p:sp>
        <p:nvSpPr>
          <p:cNvPr id="111" name="Shape 111"/>
          <p:cNvSpPr txBox="1"/>
          <p:nvPr>
            <p:ph idx="1" type="body"/>
          </p:nvPr>
        </p:nvSpPr>
        <p:spPr>
          <a:xfrm>
            <a:off x="729450" y="2078875"/>
            <a:ext cx="7688700" cy="2911500"/>
          </a:xfrm>
          <a:prstGeom prst="rect">
            <a:avLst/>
          </a:prstGeom>
        </p:spPr>
        <p:txBody>
          <a:bodyPr anchorCtr="0" anchor="t" bIns="91425" lIns="91425" spcFirstLastPara="1" rIns="91425" wrap="square" tIns="91425">
            <a:noAutofit/>
          </a:bodyPr>
          <a:lstStyle/>
          <a:p>
            <a:pPr indent="0" lvl="0" marL="88900" marR="88900" rtl="0">
              <a:spcBef>
                <a:spcPts val="0"/>
              </a:spcBef>
              <a:spcAft>
                <a:spcPts val="0"/>
              </a:spcAft>
              <a:buNone/>
            </a:pPr>
            <a:r>
              <a:rPr lang="pl" sz="1400">
                <a:solidFill>
                  <a:srgbClr val="000000"/>
                </a:solidFill>
                <a:latin typeface="Arial"/>
                <a:ea typeface="Arial"/>
                <a:cs typeface="Arial"/>
                <a:sym typeface="Arial"/>
              </a:rPr>
              <a:t>class CarClass</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    {</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        ICarService carService;</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        public void SendMessage(</a:t>
            </a:r>
            <a:r>
              <a:rPr lang="pl" sz="1400">
                <a:solidFill>
                  <a:srgbClr val="000000"/>
                </a:solidFill>
                <a:latin typeface="Arial"/>
                <a:ea typeface="Arial"/>
                <a:cs typeface="Arial"/>
                <a:sym typeface="Arial"/>
              </a:rPr>
              <a:t>ICarService</a:t>
            </a:r>
            <a:r>
              <a:rPr lang="pl" sz="1400">
                <a:solidFill>
                  <a:srgbClr val="000000"/>
                </a:solidFill>
                <a:latin typeface="Arial"/>
                <a:ea typeface="Arial"/>
                <a:cs typeface="Arial"/>
                <a:sym typeface="Arial"/>
              </a:rPr>
              <a:t> action, string message)</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        {</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            this.</a:t>
            </a:r>
            <a:r>
              <a:rPr lang="pl" sz="1400">
                <a:solidFill>
                  <a:srgbClr val="000000"/>
                </a:solidFill>
                <a:latin typeface="Arial"/>
                <a:ea typeface="Arial"/>
                <a:cs typeface="Arial"/>
                <a:sym typeface="Arial"/>
              </a:rPr>
              <a:t>carService</a:t>
            </a:r>
            <a:r>
              <a:rPr lang="pl" sz="1400">
                <a:solidFill>
                  <a:srgbClr val="000000"/>
                </a:solidFill>
                <a:latin typeface="Arial"/>
                <a:ea typeface="Arial"/>
                <a:cs typeface="Arial"/>
                <a:sym typeface="Arial"/>
              </a:rPr>
              <a:t> = action;</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            </a:t>
            </a:r>
            <a:r>
              <a:rPr lang="pl" sz="1400">
                <a:solidFill>
                  <a:srgbClr val="000000"/>
                </a:solidFill>
                <a:latin typeface="Arial"/>
                <a:ea typeface="Arial"/>
                <a:cs typeface="Arial"/>
                <a:sym typeface="Arial"/>
              </a:rPr>
              <a:t>carService</a:t>
            </a:r>
            <a:r>
              <a:rPr lang="pl" sz="1400">
                <a:solidFill>
                  <a:srgbClr val="000000"/>
                </a:solidFill>
                <a:latin typeface="Arial"/>
                <a:ea typeface="Arial"/>
                <a:cs typeface="Arial"/>
                <a:sym typeface="Arial"/>
              </a:rPr>
              <a:t>.MessageAboutInspectionTime(message);</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        }</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t>DI przez właściwość</a:t>
            </a:r>
            <a:endParaRPr/>
          </a:p>
        </p:txBody>
      </p:sp>
      <p:sp>
        <p:nvSpPr>
          <p:cNvPr id="117" name="Shape 117"/>
          <p:cNvSpPr txBox="1"/>
          <p:nvPr>
            <p:ph idx="1" type="body"/>
          </p:nvPr>
        </p:nvSpPr>
        <p:spPr>
          <a:xfrm>
            <a:off x="729450" y="1853850"/>
            <a:ext cx="7688700" cy="3237300"/>
          </a:xfrm>
          <a:prstGeom prst="rect">
            <a:avLst/>
          </a:prstGeom>
        </p:spPr>
        <p:txBody>
          <a:bodyPr anchorCtr="0" anchor="t" bIns="91425" lIns="91425" spcFirstLastPara="1" rIns="91425" wrap="square" tIns="91425">
            <a:noAutofit/>
          </a:bodyPr>
          <a:lstStyle/>
          <a:p>
            <a:pPr indent="0" lvl="0" marL="88900" marR="88900" rtl="0">
              <a:spcBef>
                <a:spcPts val="0"/>
              </a:spcBef>
              <a:spcAft>
                <a:spcPts val="0"/>
              </a:spcAft>
              <a:buNone/>
            </a:pPr>
            <a:r>
              <a:rPr lang="pl" sz="1200">
                <a:solidFill>
                  <a:srgbClr val="000000"/>
                </a:solidFill>
                <a:latin typeface="Arial"/>
                <a:ea typeface="Arial"/>
                <a:cs typeface="Arial"/>
                <a:sym typeface="Arial"/>
              </a:rPr>
              <a:t>class CarClass</a:t>
            </a:r>
            <a:br>
              <a:rPr lang="pl" sz="1200">
                <a:solidFill>
                  <a:srgbClr val="000000"/>
                </a:solidFill>
                <a:latin typeface="Arial"/>
                <a:ea typeface="Arial"/>
                <a:cs typeface="Arial"/>
                <a:sym typeface="Arial"/>
              </a:rPr>
            </a:br>
            <a:r>
              <a:rPr lang="pl" sz="1200">
                <a:solidFill>
                  <a:srgbClr val="000000"/>
                </a:solidFill>
                <a:latin typeface="Arial"/>
                <a:ea typeface="Arial"/>
                <a:cs typeface="Arial"/>
                <a:sym typeface="Arial"/>
              </a:rPr>
              <a:t>{</a:t>
            </a:r>
            <a:br>
              <a:rPr lang="pl" sz="1200">
                <a:solidFill>
                  <a:srgbClr val="000000"/>
                </a:solidFill>
                <a:latin typeface="Arial"/>
                <a:ea typeface="Arial"/>
                <a:cs typeface="Arial"/>
                <a:sym typeface="Arial"/>
              </a:rPr>
            </a:br>
            <a:r>
              <a:rPr lang="pl" sz="1200">
                <a:solidFill>
                  <a:srgbClr val="000000"/>
                </a:solidFill>
                <a:latin typeface="Arial"/>
                <a:ea typeface="Arial"/>
                <a:cs typeface="Arial"/>
                <a:sym typeface="Arial"/>
              </a:rPr>
              <a:t>    ISomeAction action;</a:t>
            </a:r>
            <a:br>
              <a:rPr lang="pl" sz="1200">
                <a:solidFill>
                  <a:srgbClr val="000000"/>
                </a:solidFill>
                <a:latin typeface="Arial"/>
                <a:ea typeface="Arial"/>
                <a:cs typeface="Arial"/>
                <a:sym typeface="Arial"/>
              </a:rPr>
            </a:br>
            <a:r>
              <a:rPr lang="pl" sz="1200">
                <a:solidFill>
                  <a:srgbClr val="000000"/>
                </a:solidFill>
                <a:latin typeface="Arial"/>
                <a:ea typeface="Arial"/>
                <a:cs typeface="Arial"/>
                <a:sym typeface="Arial"/>
              </a:rPr>
              <a:t>    public </a:t>
            </a:r>
            <a:r>
              <a:rPr lang="pl" sz="1200">
                <a:solidFill>
                  <a:srgbClr val="000000"/>
                </a:solidFill>
                <a:latin typeface="Arial"/>
                <a:ea typeface="Arial"/>
                <a:cs typeface="Arial"/>
                <a:sym typeface="Arial"/>
              </a:rPr>
              <a:t>ISomeAction </a:t>
            </a:r>
            <a:r>
              <a:rPr lang="pl" sz="1200">
                <a:solidFill>
                  <a:srgbClr val="000000"/>
                </a:solidFill>
                <a:latin typeface="Arial"/>
                <a:ea typeface="Arial"/>
                <a:cs typeface="Arial"/>
                <a:sym typeface="Arial"/>
              </a:rPr>
              <a:t>Action</a:t>
            </a:r>
            <a:br>
              <a:rPr lang="pl" sz="1200">
                <a:solidFill>
                  <a:srgbClr val="000000"/>
                </a:solidFill>
                <a:latin typeface="Arial"/>
                <a:ea typeface="Arial"/>
                <a:cs typeface="Arial"/>
                <a:sym typeface="Arial"/>
              </a:rPr>
            </a:br>
            <a:r>
              <a:rPr lang="pl" sz="1200">
                <a:solidFill>
                  <a:srgbClr val="000000"/>
                </a:solidFill>
                <a:latin typeface="Arial"/>
                <a:ea typeface="Arial"/>
                <a:cs typeface="Arial"/>
                <a:sym typeface="Arial"/>
              </a:rPr>
              <a:t>    {</a:t>
            </a:r>
            <a:br>
              <a:rPr lang="pl" sz="1200">
                <a:solidFill>
                  <a:srgbClr val="000000"/>
                </a:solidFill>
                <a:latin typeface="Arial"/>
                <a:ea typeface="Arial"/>
                <a:cs typeface="Arial"/>
                <a:sym typeface="Arial"/>
              </a:rPr>
            </a:br>
            <a:r>
              <a:rPr lang="pl" sz="1200">
                <a:solidFill>
                  <a:srgbClr val="000000"/>
                </a:solidFill>
                <a:latin typeface="Arial"/>
                <a:ea typeface="Arial"/>
                <a:cs typeface="Arial"/>
                <a:sym typeface="Arial"/>
              </a:rPr>
              <a:t>        get</a:t>
            </a:r>
            <a:br>
              <a:rPr lang="pl" sz="1200">
                <a:solidFill>
                  <a:srgbClr val="000000"/>
                </a:solidFill>
                <a:latin typeface="Arial"/>
                <a:ea typeface="Arial"/>
                <a:cs typeface="Arial"/>
                <a:sym typeface="Arial"/>
              </a:rPr>
            </a:br>
            <a:r>
              <a:rPr lang="pl" sz="1200">
                <a:solidFill>
                  <a:srgbClr val="000000"/>
                </a:solidFill>
                <a:latin typeface="Arial"/>
                <a:ea typeface="Arial"/>
                <a:cs typeface="Arial"/>
                <a:sym typeface="Arial"/>
              </a:rPr>
              <a:t>        {</a:t>
            </a:r>
            <a:br>
              <a:rPr lang="pl" sz="1200">
                <a:solidFill>
                  <a:srgbClr val="000000"/>
                </a:solidFill>
                <a:latin typeface="Arial"/>
                <a:ea typeface="Arial"/>
                <a:cs typeface="Arial"/>
                <a:sym typeface="Arial"/>
              </a:rPr>
            </a:br>
            <a:r>
              <a:rPr lang="pl" sz="1200">
                <a:solidFill>
                  <a:srgbClr val="000000"/>
                </a:solidFill>
                <a:latin typeface="Arial"/>
                <a:ea typeface="Arial"/>
                <a:cs typeface="Arial"/>
                <a:sym typeface="Arial"/>
              </a:rPr>
              <a:t>            return action;</a:t>
            </a:r>
            <a:br>
              <a:rPr lang="pl" sz="1200">
                <a:solidFill>
                  <a:srgbClr val="000000"/>
                </a:solidFill>
                <a:latin typeface="Arial"/>
                <a:ea typeface="Arial"/>
                <a:cs typeface="Arial"/>
                <a:sym typeface="Arial"/>
              </a:rPr>
            </a:br>
            <a:r>
              <a:rPr lang="pl" sz="1200">
                <a:solidFill>
                  <a:srgbClr val="000000"/>
                </a:solidFill>
                <a:latin typeface="Arial"/>
                <a:ea typeface="Arial"/>
                <a:cs typeface="Arial"/>
                <a:sym typeface="Arial"/>
              </a:rPr>
              <a:t>        }</a:t>
            </a:r>
            <a:br>
              <a:rPr lang="pl" sz="1200">
                <a:solidFill>
                  <a:srgbClr val="000000"/>
                </a:solidFill>
                <a:latin typeface="Arial"/>
                <a:ea typeface="Arial"/>
                <a:cs typeface="Arial"/>
                <a:sym typeface="Arial"/>
              </a:rPr>
            </a:br>
            <a:r>
              <a:rPr lang="pl" sz="1200">
                <a:solidFill>
                  <a:srgbClr val="000000"/>
                </a:solidFill>
                <a:latin typeface="Arial"/>
                <a:ea typeface="Arial"/>
                <a:cs typeface="Arial"/>
                <a:sym typeface="Arial"/>
              </a:rPr>
              <a:t>        set</a:t>
            </a:r>
            <a:br>
              <a:rPr lang="pl" sz="1200">
                <a:solidFill>
                  <a:srgbClr val="000000"/>
                </a:solidFill>
                <a:latin typeface="Arial"/>
                <a:ea typeface="Arial"/>
                <a:cs typeface="Arial"/>
                <a:sym typeface="Arial"/>
              </a:rPr>
            </a:br>
            <a:r>
              <a:rPr lang="pl" sz="1200">
                <a:solidFill>
                  <a:srgbClr val="000000"/>
                </a:solidFill>
                <a:latin typeface="Arial"/>
                <a:ea typeface="Arial"/>
                <a:cs typeface="Arial"/>
                <a:sym typeface="Arial"/>
              </a:rPr>
              <a:t>        {</a:t>
            </a:r>
            <a:br>
              <a:rPr lang="pl" sz="1200">
                <a:solidFill>
                  <a:srgbClr val="000000"/>
                </a:solidFill>
                <a:latin typeface="Arial"/>
                <a:ea typeface="Arial"/>
                <a:cs typeface="Arial"/>
                <a:sym typeface="Arial"/>
              </a:rPr>
            </a:br>
            <a:r>
              <a:rPr lang="pl" sz="1200">
                <a:solidFill>
                  <a:srgbClr val="000000"/>
                </a:solidFill>
                <a:latin typeface="Arial"/>
                <a:ea typeface="Arial"/>
                <a:cs typeface="Arial"/>
                <a:sym typeface="Arial"/>
              </a:rPr>
              <a:t>            action = value;</a:t>
            </a:r>
            <a:br>
              <a:rPr lang="pl" sz="1200">
                <a:solidFill>
                  <a:srgbClr val="000000"/>
                </a:solidFill>
                <a:latin typeface="Arial"/>
                <a:ea typeface="Arial"/>
                <a:cs typeface="Arial"/>
                <a:sym typeface="Arial"/>
              </a:rPr>
            </a:br>
            <a:r>
              <a:rPr lang="pl" sz="1200">
                <a:solidFill>
                  <a:srgbClr val="000000"/>
                </a:solidFill>
                <a:latin typeface="Arial"/>
                <a:ea typeface="Arial"/>
                <a:cs typeface="Arial"/>
                <a:sym typeface="Arial"/>
              </a:rPr>
              <a:t>        }</a:t>
            </a:r>
            <a:br>
              <a:rPr lang="pl" sz="1200">
                <a:solidFill>
                  <a:srgbClr val="000000"/>
                </a:solidFill>
                <a:latin typeface="Arial"/>
                <a:ea typeface="Arial"/>
                <a:cs typeface="Arial"/>
                <a:sym typeface="Arial"/>
              </a:rPr>
            </a:br>
            <a:r>
              <a:rPr lang="pl" sz="1200">
                <a:solidFill>
                  <a:srgbClr val="000000"/>
                </a:solidFill>
                <a:latin typeface="Arial"/>
                <a:ea typeface="Arial"/>
                <a:cs typeface="Arial"/>
                <a:sym typeface="Arial"/>
              </a:rPr>
              <a:t>    }</a:t>
            </a:r>
            <a:br>
              <a:rPr lang="pl" sz="1200">
                <a:solidFill>
                  <a:srgbClr val="000000"/>
                </a:solidFill>
                <a:latin typeface="Arial"/>
                <a:ea typeface="Arial"/>
                <a:cs typeface="Arial"/>
                <a:sym typeface="Arial"/>
              </a:rPr>
            </a:br>
            <a:r>
              <a:rPr lang="pl"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l"/>
              <a:t>Podsumowanie</a:t>
            </a:r>
            <a:endParaRPr/>
          </a:p>
        </p:txBody>
      </p:sp>
      <p:sp>
        <p:nvSpPr>
          <p:cNvPr id="123" name="Shape 1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457200" lvl="0" marL="0">
              <a:spcBef>
                <a:spcPts val="0"/>
              </a:spcBef>
              <a:spcAft>
                <a:spcPts val="1600"/>
              </a:spcAft>
              <a:buNone/>
            </a:pPr>
            <a:r>
              <a:rPr lang="pl" sz="1800">
                <a:solidFill>
                  <a:srgbClr val="333333"/>
                </a:solidFill>
                <a:highlight>
                  <a:srgbClr val="FFFFFF"/>
                </a:highlight>
                <a:latin typeface="Arial"/>
                <a:ea typeface="Arial"/>
                <a:cs typeface="Arial"/>
                <a:sym typeface="Arial"/>
              </a:rPr>
              <a:t>Wstrzykiwanie zależności przez konstruktor jest najczęściej stosowanym podejściem. Jeżeli chcemy przekazywać różne zależności podczas każdego wywołania metody należy posłużyć się wstrzykiwaniem zależności przez metody. Wstrzykiwanie zależności przez właściwości jest używane najrzadziej</a:t>
            </a:r>
            <a:endParaRPr sz="1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t>Narzędzie AutoFac</a:t>
            </a:r>
            <a:endParaRPr/>
          </a:p>
        </p:txBody>
      </p:sp>
      <p:sp>
        <p:nvSpPr>
          <p:cNvPr id="129" name="Shape 129"/>
          <p:cNvSpPr txBox="1"/>
          <p:nvPr>
            <p:ph idx="1" type="body"/>
          </p:nvPr>
        </p:nvSpPr>
        <p:spPr>
          <a:xfrm>
            <a:off x="729450" y="2078875"/>
            <a:ext cx="7688700" cy="2646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sz="1800">
                <a:solidFill>
                  <a:srgbClr val="000000"/>
                </a:solidFill>
                <a:highlight>
                  <a:srgbClr val="FFFFFF"/>
                </a:highlight>
                <a:latin typeface="Arial"/>
                <a:ea typeface="Arial"/>
                <a:cs typeface="Arial"/>
                <a:sym typeface="Arial"/>
              </a:rPr>
              <a:t>Autofac to </a:t>
            </a:r>
            <a:r>
              <a:rPr lang="pl" sz="1800">
                <a:solidFill>
                  <a:srgbClr val="000000"/>
                </a:solidFill>
                <a:highlight>
                  <a:srgbClr val="FFFFFF"/>
                </a:highlight>
                <a:uFill>
                  <a:noFill/>
                </a:uFill>
                <a:latin typeface="Arial"/>
                <a:ea typeface="Arial"/>
                <a:cs typeface="Arial"/>
                <a:sym typeface="Arial"/>
                <a:hlinkClick r:id="rId3"/>
              </a:rPr>
              <a:t>kontener IoC</a:t>
            </a:r>
            <a:r>
              <a:rPr lang="pl" sz="1800">
                <a:solidFill>
                  <a:srgbClr val="000000"/>
                </a:solidFill>
                <a:highlight>
                  <a:srgbClr val="FFFFFF"/>
                </a:highlight>
                <a:latin typeface="Arial"/>
                <a:ea typeface="Arial"/>
                <a:cs typeface="Arial"/>
                <a:sym typeface="Arial"/>
              </a:rPr>
              <a:t> dla Microsoft .NET. Zarządza zależnościami między klasami. </a:t>
            </a:r>
            <a:endParaRPr sz="1800">
              <a:solidFill>
                <a:srgbClr val="000000"/>
              </a:solidFill>
              <a:highlight>
                <a:srgbClr val="FFFFFF"/>
              </a:highlight>
              <a:latin typeface="Arial"/>
              <a:ea typeface="Arial"/>
              <a:cs typeface="Arial"/>
              <a:sym typeface="Arial"/>
            </a:endParaRPr>
          </a:p>
          <a:p>
            <a:pPr indent="-342900" lvl="0" marL="457200">
              <a:spcBef>
                <a:spcPts val="1600"/>
              </a:spcBef>
              <a:spcAft>
                <a:spcPts val="0"/>
              </a:spcAft>
              <a:buClr>
                <a:srgbClr val="404040"/>
              </a:buClr>
              <a:buSzPts val="1800"/>
              <a:buChar char="●"/>
            </a:pPr>
            <a:r>
              <a:rPr lang="pl" sz="1800">
                <a:solidFill>
                  <a:srgbClr val="404040"/>
                </a:solidFill>
                <a:highlight>
                  <a:srgbClr val="FCFCFC"/>
                </a:highlight>
              </a:rPr>
              <a:t>Podstawowy wzór integracji Autofac z aplikacją to:</a:t>
            </a:r>
            <a:endParaRPr sz="1800">
              <a:solidFill>
                <a:srgbClr val="404040"/>
              </a:solidFill>
              <a:highlight>
                <a:srgbClr val="FCFCFC"/>
              </a:highlight>
            </a:endParaRPr>
          </a:p>
          <a:p>
            <a:pPr indent="-342900" lvl="0" marL="457200">
              <a:spcBef>
                <a:spcPts val="0"/>
              </a:spcBef>
              <a:spcAft>
                <a:spcPts val="0"/>
              </a:spcAft>
              <a:buClr>
                <a:srgbClr val="404040"/>
              </a:buClr>
              <a:buSzPts val="1800"/>
              <a:buChar char="●"/>
            </a:pPr>
            <a:r>
              <a:rPr lang="pl" sz="1800">
                <a:solidFill>
                  <a:srgbClr val="404040"/>
                </a:solidFill>
                <a:highlight>
                  <a:srgbClr val="FCFCFC"/>
                </a:highlight>
              </a:rPr>
              <a:t>Pisać aplikację wg wzorca Inversion of Control (IoC)</a:t>
            </a:r>
            <a:endParaRPr sz="1800">
              <a:solidFill>
                <a:srgbClr val="404040"/>
              </a:solidFill>
              <a:highlight>
                <a:srgbClr val="FCFCFC"/>
              </a:highlight>
            </a:endParaRPr>
          </a:p>
          <a:p>
            <a:pPr indent="-342900" lvl="0" marL="457200">
              <a:spcBef>
                <a:spcPts val="0"/>
              </a:spcBef>
              <a:spcAft>
                <a:spcPts val="0"/>
              </a:spcAft>
              <a:buClr>
                <a:srgbClr val="404040"/>
              </a:buClr>
              <a:buSzPts val="1800"/>
              <a:buChar char="●"/>
            </a:pPr>
            <a:r>
              <a:rPr lang="pl" sz="1800">
                <a:solidFill>
                  <a:srgbClr val="404040"/>
                </a:solidFill>
                <a:highlight>
                  <a:srgbClr val="FCFCFC"/>
                </a:highlight>
              </a:rPr>
              <a:t>Dodać referencję AutoFac</a:t>
            </a:r>
            <a:endParaRPr sz="1800">
              <a:solidFill>
                <a:srgbClr val="404040"/>
              </a:solidFill>
              <a:highlight>
                <a:srgbClr val="FCFCFC"/>
              </a:highlight>
            </a:endParaRPr>
          </a:p>
          <a:p>
            <a:pPr indent="-342900" lvl="0" marL="457200">
              <a:spcBef>
                <a:spcPts val="0"/>
              </a:spcBef>
              <a:spcAft>
                <a:spcPts val="0"/>
              </a:spcAft>
              <a:buClr>
                <a:srgbClr val="404040"/>
              </a:buClr>
              <a:buSzPts val="1800"/>
              <a:buChar char="●"/>
            </a:pPr>
            <a:r>
              <a:rPr lang="pl" sz="1800">
                <a:solidFill>
                  <a:srgbClr val="404040"/>
                </a:solidFill>
                <a:highlight>
                  <a:srgbClr val="FCFCFC"/>
                </a:highlight>
              </a:rPr>
              <a:t>W metodzie StartUp: stworzyć kontener typów, zarejestrować komponenty, zbudować kontener</a:t>
            </a:r>
            <a:endParaRPr sz="1800">
              <a:solidFill>
                <a:srgbClr val="404040"/>
              </a:solidFill>
              <a:highlight>
                <a:srgbClr val="FCFCFC"/>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l"/>
              <a:t>Tworzenie i Rejestrowanie</a:t>
            </a:r>
            <a:endParaRPr/>
          </a:p>
        </p:txBody>
      </p:sp>
      <p:sp>
        <p:nvSpPr>
          <p:cNvPr id="135" name="Shape 135"/>
          <p:cNvSpPr txBox="1"/>
          <p:nvPr>
            <p:ph idx="1" type="body"/>
          </p:nvPr>
        </p:nvSpPr>
        <p:spPr>
          <a:xfrm>
            <a:off x="729450" y="2078875"/>
            <a:ext cx="7688700" cy="2709600"/>
          </a:xfrm>
          <a:prstGeom prst="rect">
            <a:avLst/>
          </a:prstGeom>
        </p:spPr>
        <p:txBody>
          <a:bodyPr anchorCtr="0" anchor="t" bIns="91425" lIns="91425" spcFirstLastPara="1" rIns="91425" wrap="square" tIns="91425">
            <a:noAutofit/>
          </a:bodyPr>
          <a:lstStyle/>
          <a:p>
            <a:pPr indent="0" lvl="0" marL="114300" marR="114300" rtl="0">
              <a:spcBef>
                <a:spcPts val="0"/>
              </a:spcBef>
              <a:spcAft>
                <a:spcPts val="0"/>
              </a:spcAft>
              <a:buNone/>
            </a:pPr>
            <a:r>
              <a:rPr lang="pl" sz="1400">
                <a:solidFill>
                  <a:srgbClr val="000000"/>
                </a:solidFill>
                <a:highlight>
                  <a:srgbClr val="FCFCFC"/>
                </a:highlight>
                <a:latin typeface="Arial"/>
                <a:ea typeface="Arial"/>
                <a:cs typeface="Arial"/>
                <a:sym typeface="Arial"/>
              </a:rPr>
              <a:t>// Create your builder.</a:t>
            </a:r>
            <a:br>
              <a:rPr lang="pl" sz="1400">
                <a:solidFill>
                  <a:srgbClr val="000000"/>
                </a:solidFill>
                <a:highlight>
                  <a:srgbClr val="FCFCFC"/>
                </a:highlight>
                <a:latin typeface="Arial"/>
                <a:ea typeface="Arial"/>
                <a:cs typeface="Arial"/>
                <a:sym typeface="Arial"/>
              </a:rPr>
            </a:br>
            <a:r>
              <a:rPr lang="pl" sz="1400">
                <a:solidFill>
                  <a:srgbClr val="000000"/>
                </a:solidFill>
                <a:highlight>
                  <a:srgbClr val="FCFCFC"/>
                </a:highlight>
                <a:latin typeface="Arial"/>
                <a:ea typeface="Arial"/>
                <a:cs typeface="Arial"/>
                <a:sym typeface="Arial"/>
              </a:rPr>
              <a:t>var builder = new ContainerBuilder();</a:t>
            </a:r>
            <a:br>
              <a:rPr lang="pl" sz="1400">
                <a:solidFill>
                  <a:srgbClr val="000000"/>
                </a:solidFill>
                <a:highlight>
                  <a:srgbClr val="FCFCFC"/>
                </a:highlight>
                <a:latin typeface="Arial"/>
                <a:ea typeface="Arial"/>
                <a:cs typeface="Arial"/>
                <a:sym typeface="Arial"/>
              </a:rPr>
            </a:br>
            <a:br>
              <a:rPr lang="pl" sz="1400">
                <a:solidFill>
                  <a:srgbClr val="000000"/>
                </a:solidFill>
                <a:highlight>
                  <a:srgbClr val="FCFCFC"/>
                </a:highlight>
                <a:latin typeface="Arial"/>
                <a:ea typeface="Arial"/>
                <a:cs typeface="Arial"/>
                <a:sym typeface="Arial"/>
              </a:rPr>
            </a:br>
            <a:r>
              <a:rPr lang="pl" sz="1400">
                <a:solidFill>
                  <a:srgbClr val="000000"/>
                </a:solidFill>
                <a:highlight>
                  <a:srgbClr val="FCFCFC"/>
                </a:highlight>
                <a:latin typeface="Arial"/>
                <a:ea typeface="Arial"/>
                <a:cs typeface="Arial"/>
                <a:sym typeface="Arial"/>
              </a:rPr>
              <a:t>// Usually you're only interested in exposing the type</a:t>
            </a:r>
            <a:br>
              <a:rPr lang="pl" sz="1400">
                <a:solidFill>
                  <a:srgbClr val="000000"/>
                </a:solidFill>
                <a:highlight>
                  <a:srgbClr val="FCFCFC"/>
                </a:highlight>
                <a:latin typeface="Arial"/>
                <a:ea typeface="Arial"/>
                <a:cs typeface="Arial"/>
                <a:sym typeface="Arial"/>
              </a:rPr>
            </a:br>
            <a:r>
              <a:rPr lang="pl" sz="1400">
                <a:solidFill>
                  <a:srgbClr val="000000"/>
                </a:solidFill>
                <a:highlight>
                  <a:srgbClr val="FCFCFC"/>
                </a:highlight>
                <a:latin typeface="Arial"/>
                <a:ea typeface="Arial"/>
                <a:cs typeface="Arial"/>
                <a:sym typeface="Arial"/>
              </a:rPr>
              <a:t>// via its interface:</a:t>
            </a:r>
            <a:br>
              <a:rPr lang="pl" sz="1400">
                <a:solidFill>
                  <a:srgbClr val="000000"/>
                </a:solidFill>
                <a:highlight>
                  <a:srgbClr val="FCFCFC"/>
                </a:highlight>
                <a:latin typeface="Arial"/>
                <a:ea typeface="Arial"/>
                <a:cs typeface="Arial"/>
                <a:sym typeface="Arial"/>
              </a:rPr>
            </a:br>
            <a:r>
              <a:rPr lang="pl" sz="1400">
                <a:solidFill>
                  <a:srgbClr val="000000"/>
                </a:solidFill>
                <a:highlight>
                  <a:srgbClr val="FCFCFC"/>
                </a:highlight>
                <a:latin typeface="Arial"/>
                <a:ea typeface="Arial"/>
                <a:cs typeface="Arial"/>
                <a:sym typeface="Arial"/>
              </a:rPr>
              <a:t>builder.RegisterType&lt;SomeType&gt;().As&lt;IService&gt;();</a:t>
            </a:r>
            <a:br>
              <a:rPr lang="pl" sz="1400">
                <a:solidFill>
                  <a:srgbClr val="000000"/>
                </a:solidFill>
                <a:highlight>
                  <a:srgbClr val="FCFCFC"/>
                </a:highlight>
                <a:latin typeface="Arial"/>
                <a:ea typeface="Arial"/>
                <a:cs typeface="Arial"/>
                <a:sym typeface="Arial"/>
              </a:rPr>
            </a:br>
            <a:br>
              <a:rPr lang="pl" sz="1400">
                <a:solidFill>
                  <a:srgbClr val="000000"/>
                </a:solidFill>
                <a:highlight>
                  <a:srgbClr val="FCFCFC"/>
                </a:highlight>
                <a:latin typeface="Arial"/>
                <a:ea typeface="Arial"/>
                <a:cs typeface="Arial"/>
                <a:sym typeface="Arial"/>
              </a:rPr>
            </a:br>
            <a:r>
              <a:rPr lang="pl" sz="1400">
                <a:solidFill>
                  <a:srgbClr val="000000"/>
                </a:solidFill>
                <a:highlight>
                  <a:srgbClr val="FCFCFC"/>
                </a:highlight>
                <a:latin typeface="Arial"/>
                <a:ea typeface="Arial"/>
                <a:cs typeface="Arial"/>
                <a:sym typeface="Arial"/>
              </a:rPr>
              <a:t>// However, if you want BOTH services (not as common)</a:t>
            </a:r>
            <a:br>
              <a:rPr lang="pl" sz="1400">
                <a:solidFill>
                  <a:srgbClr val="000000"/>
                </a:solidFill>
                <a:highlight>
                  <a:srgbClr val="FCFCFC"/>
                </a:highlight>
                <a:latin typeface="Arial"/>
                <a:ea typeface="Arial"/>
                <a:cs typeface="Arial"/>
                <a:sym typeface="Arial"/>
              </a:rPr>
            </a:br>
            <a:r>
              <a:rPr lang="pl" sz="1400">
                <a:solidFill>
                  <a:srgbClr val="000000"/>
                </a:solidFill>
                <a:highlight>
                  <a:srgbClr val="FCFCFC"/>
                </a:highlight>
                <a:latin typeface="Arial"/>
                <a:ea typeface="Arial"/>
                <a:cs typeface="Arial"/>
                <a:sym typeface="Arial"/>
              </a:rPr>
              <a:t>// you can say so:</a:t>
            </a:r>
            <a:br>
              <a:rPr lang="pl" sz="1400">
                <a:solidFill>
                  <a:srgbClr val="000000"/>
                </a:solidFill>
                <a:highlight>
                  <a:srgbClr val="FCFCFC"/>
                </a:highlight>
                <a:latin typeface="Arial"/>
                <a:ea typeface="Arial"/>
                <a:cs typeface="Arial"/>
                <a:sym typeface="Arial"/>
              </a:rPr>
            </a:br>
            <a:r>
              <a:rPr lang="pl" sz="1400">
                <a:solidFill>
                  <a:srgbClr val="000000"/>
                </a:solidFill>
                <a:highlight>
                  <a:srgbClr val="FCFCFC"/>
                </a:highlight>
                <a:latin typeface="Arial"/>
                <a:ea typeface="Arial"/>
                <a:cs typeface="Arial"/>
                <a:sym typeface="Arial"/>
              </a:rPr>
              <a:t>builder.RegisterType&lt;SomeType&gt;().AsSelf().As&lt;IService&gt;();</a:t>
            </a:r>
            <a:endParaRPr sz="14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