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81" r:id="rId3"/>
    <p:sldId id="382" r:id="rId4"/>
    <p:sldId id="355" r:id="rId5"/>
    <p:sldId id="356" r:id="rId6"/>
    <p:sldId id="359" r:id="rId7"/>
    <p:sldId id="360" r:id="rId8"/>
    <p:sldId id="361" r:id="rId9"/>
    <p:sldId id="362" r:id="rId10"/>
    <p:sldId id="357" r:id="rId11"/>
    <p:sldId id="363" r:id="rId12"/>
    <p:sldId id="364" r:id="rId13"/>
    <p:sldId id="365" r:id="rId14"/>
    <p:sldId id="358" r:id="rId15"/>
    <p:sldId id="366" r:id="rId16"/>
    <p:sldId id="368" r:id="rId17"/>
    <p:sldId id="367" r:id="rId18"/>
    <p:sldId id="369" r:id="rId19"/>
    <p:sldId id="370" r:id="rId20"/>
    <p:sldId id="380" r:id="rId2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733D9-34EA-44E8-BA49-31E83FE8B78E}" type="datetimeFigureOut">
              <a:rPr lang="pl-PL" smtClean="0"/>
              <a:t>09.11.2024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D88DD-D313-45B3-8BBA-62A20F03F4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4559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D326E5-1371-C1A5-3F20-AC1155A1A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51EA981-4F98-B131-AA49-906236143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D27F977-8087-A04E-3CC0-46454CA8D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1971-3C4F-4659-AA50-71732649FAC2}" type="datetimeFigureOut">
              <a:rPr lang="pl-PL" smtClean="0"/>
              <a:t>09.11.2024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CA486B5-EFAB-8B38-C338-F7BB0920D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764B25C-37A1-EA8F-3F59-CEE036F5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1872-33D9-4B92-9036-2F9E22E751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89168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DDB23D-6874-B5E6-C972-39BCCA7DA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58D53E6-D8B2-A357-F437-D5258DBED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7C72F13-80EB-1194-9F4F-7F1504E3F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1971-3C4F-4659-AA50-71732649FAC2}" type="datetimeFigureOut">
              <a:rPr lang="pl-PL" smtClean="0"/>
              <a:t>09.11.2024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6C57C34-C17D-EF85-F349-791073237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9D67F67-D11E-9316-F2E5-69F5CF59E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1872-33D9-4B92-9036-2F9E22E751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399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D1F27984-F0C5-5FEE-C87E-9F4F1721D4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CD2A03D-3B20-6CE5-6B4B-6BBA04493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3EB89A7-7287-7DF7-EA8D-3DE1D4F9D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1971-3C4F-4659-AA50-71732649FAC2}" type="datetimeFigureOut">
              <a:rPr lang="pl-PL" smtClean="0"/>
              <a:t>09.11.2024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D551E9C-D454-8AFF-E505-1D0F97CDC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4FDF653-DE56-15BB-C82E-677437B1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1872-33D9-4B92-9036-2F9E22E751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8468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609601" y="6356351"/>
            <a:ext cx="550332" cy="365124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40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7" name="Prostokąt 16"/>
          <p:cNvSpPr/>
          <p:nvPr userDrawn="1"/>
        </p:nvSpPr>
        <p:spPr>
          <a:xfrm flipV="1">
            <a:off x="0" y="1077229"/>
            <a:ext cx="12192000" cy="6095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609585" rtl="0" eaLnBrk="1" latinLnBrk="0" hangingPunct="1"/>
            <a:endParaRPr lang="pl-PL" sz="24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Symbol zastępczy tekstu 3"/>
          <p:cNvSpPr>
            <a:spLocks noGrp="1"/>
          </p:cNvSpPr>
          <p:nvPr>
            <p:ph type="body" sz="quarter" idx="27" hasCustomPrompt="1"/>
          </p:nvPr>
        </p:nvSpPr>
        <p:spPr>
          <a:xfrm>
            <a:off x="609600" y="1138187"/>
            <a:ext cx="10981267" cy="5218163"/>
          </a:xfrm>
        </p:spPr>
        <p:txBody>
          <a:bodyPr/>
          <a:lstStyle>
            <a:lvl1pPr>
              <a:defRPr b="0"/>
            </a:lvl1pPr>
            <a:lvl4pPr>
              <a:defRPr/>
            </a:lvl4pPr>
            <a:lvl5pPr>
              <a:defRPr/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endParaRPr lang="pl-PL" dirty="0"/>
          </a:p>
          <a:p>
            <a:pPr lvl="1"/>
            <a:r>
              <a:rPr lang="pl-PL" dirty="0" err="1"/>
              <a:t>Second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</p:txBody>
      </p:sp>
      <p:sp>
        <p:nvSpPr>
          <p:cNvPr id="10" name="Tytuł 3"/>
          <p:cNvSpPr>
            <a:spLocks noGrp="1"/>
          </p:cNvSpPr>
          <p:nvPr>
            <p:ph type="title" hasCustomPrompt="1"/>
          </p:nvPr>
        </p:nvSpPr>
        <p:spPr>
          <a:xfrm>
            <a:off x="609600" y="157008"/>
            <a:ext cx="10972800" cy="91214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361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E831DC-F230-E26A-4D67-D0BF3B20A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F707C61-D0B4-7066-C37D-3A9D6FFB0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0CCEC71-0DCC-C026-A604-F53F53CB9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1971-3C4F-4659-AA50-71732649FAC2}" type="datetimeFigureOut">
              <a:rPr lang="pl-PL" smtClean="0"/>
              <a:t>09.11.2024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2F7B3F2-EBA3-7410-D166-F498A459D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BA69B5A-97D4-EC31-21D9-114F661F9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1872-33D9-4B92-9036-2F9E22E751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6913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761598-F8F6-7A2C-357B-7E458AFEA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C1321C4-458A-E2DF-0934-2D51AF1F1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1450A7D-0EDC-AE7C-1FC3-6B73A1209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1971-3C4F-4659-AA50-71732649FAC2}" type="datetimeFigureOut">
              <a:rPr lang="pl-PL" smtClean="0"/>
              <a:t>09.11.2024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D00D172-10DF-4387-C9FA-262315EFD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7CC0C82-F60D-870F-A686-6CE76DEF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1872-33D9-4B92-9036-2F9E22E751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0222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2152DC-F46F-0E77-00AB-787A0C6A1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29CD3ED-2353-EDD2-80D3-8B5379F666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2895E97-ED40-2D91-95D9-6425C778C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104DEE6-A8C2-7D98-9048-3CE20CE28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1971-3C4F-4659-AA50-71732649FAC2}" type="datetimeFigureOut">
              <a:rPr lang="pl-PL" smtClean="0"/>
              <a:t>09.11.2024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337CC33-D3BE-DB66-2198-67B63D9F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8355679-D1B8-972F-CDDE-AA3213B1A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1872-33D9-4B92-9036-2F9E22E751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98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AFF93F1-7FED-F79F-2C9C-AC5640CE1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AFE72D3-32F9-C511-1BC5-676E7280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929B8BD-9925-B428-836F-7AFD514CA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A9E31B15-0B09-702D-EF2A-F9980F43A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850D6ACB-A131-51CF-60A3-55ED34016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CEDF125C-EC88-C411-A300-B107AD80D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1971-3C4F-4659-AA50-71732649FAC2}" type="datetimeFigureOut">
              <a:rPr lang="pl-PL" smtClean="0"/>
              <a:t>09.11.2024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C0B07321-0227-B763-8386-6EC5EE3EB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980CC7B7-C9B7-59A3-4349-1808C8EDC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1872-33D9-4B92-9036-2F9E22E751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6288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0A58B20-9260-433D-A12C-51F8DD7F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0DE16A6-206B-B249-5C1F-61D158F0E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1971-3C4F-4659-AA50-71732649FAC2}" type="datetimeFigureOut">
              <a:rPr lang="pl-PL" smtClean="0"/>
              <a:t>09.11.2024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D421EDFC-B7EC-07B7-B63F-ACE598B52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7F91FF79-0BAC-DB29-BC23-E5BC240BE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1872-33D9-4B92-9036-2F9E22E751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825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7B3EE600-B7B2-0662-16FF-8E0F3E6ED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1971-3C4F-4659-AA50-71732649FAC2}" type="datetimeFigureOut">
              <a:rPr lang="pl-PL" smtClean="0"/>
              <a:t>09.11.2024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242CF2E-5391-26EA-1E0C-690D78C27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02FC80E-3B7B-AB03-39B6-1C1505F06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1872-33D9-4B92-9036-2F9E22E751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8178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348F545-6F10-7A29-FA0C-3BAA041C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A23238E-B452-D8C0-78E5-81057EFD6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B0714F7-EE52-619A-68A1-3CF2323FC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00DCE55-7DAF-38B8-69B8-04AD1C2CB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1971-3C4F-4659-AA50-71732649FAC2}" type="datetimeFigureOut">
              <a:rPr lang="pl-PL" smtClean="0"/>
              <a:t>09.11.2024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1C02003-C674-8030-D6D4-5CDBF73AF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178106F-C1EB-E7AE-A794-C58577F97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1872-33D9-4B92-9036-2F9E22E751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6882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AFEDE5E-3833-A264-7296-3D0834CED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14A75BCD-0613-1BE1-E318-486AAAECB7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8F6EDF5-E28F-09F1-99CE-01C710A9D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9BC871D-7295-8FE5-B358-96B4ED641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1971-3C4F-4659-AA50-71732649FAC2}" type="datetimeFigureOut">
              <a:rPr lang="pl-PL" smtClean="0"/>
              <a:t>09.11.2024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7E36E3D-22D6-B144-39DA-CFC54882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17CB5BE-69A3-34EF-C0BF-CB3470116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1872-33D9-4B92-9036-2F9E22E751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972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5234832F-6F4A-CFDC-176D-4AF4E3B53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AC7B151-F027-79D0-8CD1-BB456F8B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6B691EB-2A72-0986-D4CE-EF1FEB0B2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C1971-3C4F-4659-AA50-71732649FAC2}" type="datetimeFigureOut">
              <a:rPr lang="pl-PL" smtClean="0"/>
              <a:t>09.11.2024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20E005A-822A-3B42-4158-C117B3954F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78B5F83-EAE0-2F77-354C-E66963D9B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E1872-33D9-4B92-9036-2F9E22E751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3645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hyperlink" Target="https://sco.wikipedia.org/wiki/Facebook" TargetMode="External"/><Relationship Id="rId18" Type="http://schemas.openxmlformats.org/officeDocument/2006/relationships/image" Target="../media/image9.png"/><Relationship Id="rId3" Type="http://schemas.openxmlformats.org/officeDocument/2006/relationships/hyperlink" Target="https://en.wikiversity.org/wiki/Python_Concepts" TargetMode="External"/><Relationship Id="rId21" Type="http://schemas.openxmlformats.org/officeDocument/2006/relationships/hyperlink" Target="https://www.goodfreephotos.com/vector-images/database-symbol-vector-clipart.png.php" TargetMode="External"/><Relationship Id="rId7" Type="http://schemas.openxmlformats.org/officeDocument/2006/relationships/hyperlink" Target="https://commons.wikimedia.org/wiki/File:Oxygen480-categories-applications-internet.svg" TargetMode="External"/><Relationship Id="rId12" Type="http://schemas.openxmlformats.org/officeDocument/2006/relationships/image" Target="../media/image6.png"/><Relationship Id="rId17" Type="http://schemas.openxmlformats.org/officeDocument/2006/relationships/hyperlink" Target="https://en.wikipedia.org/wiki/Google_logo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hyperlink" Target="https://en.wikipedia.org/wiki/Rocket_Science_Games" TargetMode="External"/><Relationship Id="rId5" Type="http://schemas.openxmlformats.org/officeDocument/2006/relationships/hyperlink" Target="https://hackclarify.blogspot.com/2012/04/uninstall-programs-using-cmd-in-windows.html" TargetMode="External"/><Relationship Id="rId15" Type="http://schemas.openxmlformats.org/officeDocument/2006/relationships/hyperlink" Target="https://www.maxpixel.net/Music-Network-Online-Streaming-Spotify-Internet-1759471" TargetMode="External"/><Relationship Id="rId10" Type="http://schemas.openxmlformats.org/officeDocument/2006/relationships/image" Target="../media/image5.jpg"/><Relationship Id="rId19" Type="http://schemas.openxmlformats.org/officeDocument/2006/relationships/hyperlink" Target="http://whatchareading.com/havent-forgotten-k-jessica-jones/" TargetMode="External"/><Relationship Id="rId4" Type="http://schemas.openxmlformats.org/officeDocument/2006/relationships/image" Target="../media/image2.jpg"/><Relationship Id="rId9" Type="http://schemas.openxmlformats.org/officeDocument/2006/relationships/hyperlink" Target="https://ai.stackexchange.com/questions/9305/what-problems-in-ai-are-not-machine-learning" TargetMode="External"/><Relationship Id="rId1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422BCA-2A44-3BCB-8EA3-FBD7DE3501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WZORCE PROJEKTOWE W PYTHONIE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2DE0FE3-6723-DF83-2799-0D354E84CB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dr Marcin Albiniak</a:t>
            </a:r>
          </a:p>
        </p:txBody>
      </p:sp>
    </p:spTree>
    <p:extLst>
      <p:ext uri="{BB962C8B-B14F-4D97-AF65-F5344CB8AC3E}">
        <p14:creationId xmlns:p14="http://schemas.microsoft.com/office/powerpoint/2010/main" val="1261428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Wzorce opisujące struktury powiązanych ze sobą obiektów.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Należą do nich:</a:t>
            </a:r>
          </a:p>
          <a:p>
            <a:pPr marL="0" indent="0">
              <a:buNone/>
            </a:pPr>
            <a:r>
              <a:rPr lang="pl-PL" b="1" dirty="0"/>
              <a:t>Adapter</a:t>
            </a:r>
          </a:p>
          <a:p>
            <a:pPr marL="0" indent="0">
              <a:buNone/>
            </a:pPr>
            <a:r>
              <a:rPr lang="pl-PL" b="1" dirty="0"/>
              <a:t>Most</a:t>
            </a:r>
          </a:p>
          <a:p>
            <a:pPr marL="0" indent="0">
              <a:buNone/>
            </a:pPr>
            <a:r>
              <a:rPr lang="pl-PL" b="1" dirty="0"/>
              <a:t>Kompozyt</a:t>
            </a:r>
          </a:p>
          <a:p>
            <a:pPr marL="0" indent="0">
              <a:buNone/>
            </a:pPr>
            <a:r>
              <a:rPr lang="pl-PL" b="1" dirty="0"/>
              <a:t>Dekorator</a:t>
            </a:r>
          </a:p>
          <a:p>
            <a:pPr marL="0" indent="0">
              <a:buNone/>
            </a:pPr>
            <a:r>
              <a:rPr lang="pl-PL" b="1" dirty="0"/>
              <a:t>Fasada</a:t>
            </a:r>
          </a:p>
          <a:p>
            <a:pPr marL="0" indent="0">
              <a:buNone/>
            </a:pPr>
            <a:r>
              <a:rPr lang="pl-PL" b="1" dirty="0"/>
              <a:t>Pyłek</a:t>
            </a:r>
          </a:p>
          <a:p>
            <a:pPr marL="0" indent="0">
              <a:buNone/>
            </a:pPr>
            <a:r>
              <a:rPr lang="pl-PL" b="1" dirty="0"/>
              <a:t>Pełnomocnik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Wzorce Strukturalne</a:t>
            </a:r>
          </a:p>
        </p:txBody>
      </p:sp>
    </p:spTree>
    <p:extLst>
      <p:ext uri="{BB962C8B-B14F-4D97-AF65-F5344CB8AC3E}">
        <p14:creationId xmlns:p14="http://schemas.microsoft.com/office/powerpoint/2010/main" val="3750201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27"/>
          </p:nvPr>
        </p:nvSpPr>
        <p:spPr>
          <a:xfrm>
            <a:off x="609600" y="1138187"/>
            <a:ext cx="10981267" cy="3661611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Wzorzec strukturalny, służy do ulepszania i rozbudowywania obiektów.</a:t>
            </a:r>
          </a:p>
          <a:p>
            <a:pPr marL="0" indent="0">
              <a:buNone/>
            </a:pPr>
            <a:r>
              <a:rPr lang="pl-PL" dirty="0"/>
              <a:t>Wzorzec ten zapobiega przed eksplozją klas, spowodowaną dużą liczbą rozszerzeń danej klasy</a:t>
            </a:r>
          </a:p>
          <a:p>
            <a:pPr marL="0" indent="0">
              <a:buNone/>
            </a:pPr>
            <a:r>
              <a:rPr lang="pl-PL" dirty="0"/>
              <a:t>Dekorator musi mieć taki sam interfejs jak obiekt, który będziemy dekorować (obiekty dekorujące są tego samego typu co obiekty dekorowane). Do dekoratora przekazujemy dekorowany obiekt. W przeciwieństwie do dziedziczenia, obiekty dostają nowe funkcjonalności dynamicznie ( w trakcie działania programu), a nie na etapie kompilacji. 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Adapter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713" y="4609692"/>
            <a:ext cx="4571631" cy="183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34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pl-PL" dirty="0"/>
              <a:t>Wzorzec Dekorator służy do opakowywania i rozszerzania istniejącej klasy. Użycie tego wzorca stanowi alternatywę wobec definiowania podklasy w przypadku istniejącego komponentu. Definiowanie podklasy to operacja realizowana zwykle w czasie kompilacji, cechująca się silnym powiązaniem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Dekorator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582" y="2883302"/>
            <a:ext cx="10263313" cy="345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443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Wzorzec Fasada to specjalny przypadek wzorca Adapter, który zapewnia uproszczony interfejs dla kolekcji klas.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Fasada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19" y="2689644"/>
            <a:ext cx="10651724" cy="321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07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/>
              <a:t>Wzorce opisujące zachowanie i odpowiedzialność współpracujących ze sobą obiektów.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Należą do nich:</a:t>
            </a:r>
          </a:p>
          <a:p>
            <a:pPr marL="0" indent="0">
              <a:buNone/>
            </a:pPr>
            <a:r>
              <a:rPr lang="pl-PL" b="1" dirty="0"/>
              <a:t>Łańcuch odpowiedzialności</a:t>
            </a:r>
          </a:p>
          <a:p>
            <a:pPr marL="0" indent="0">
              <a:buNone/>
            </a:pPr>
            <a:r>
              <a:rPr lang="pl-PL" b="1" dirty="0"/>
              <a:t>Polecenie</a:t>
            </a:r>
          </a:p>
          <a:p>
            <a:pPr marL="0" indent="0">
              <a:buNone/>
            </a:pPr>
            <a:r>
              <a:rPr lang="pl-PL" b="1" dirty="0"/>
              <a:t>Interpreter</a:t>
            </a:r>
          </a:p>
          <a:p>
            <a:pPr marL="0" indent="0">
              <a:buNone/>
            </a:pPr>
            <a:r>
              <a:rPr lang="pl-PL" b="1" dirty="0" err="1"/>
              <a:t>Iterator</a:t>
            </a:r>
            <a:endParaRPr lang="pl-PL" b="1" dirty="0"/>
          </a:p>
          <a:p>
            <a:pPr marL="0" indent="0">
              <a:buNone/>
            </a:pPr>
            <a:r>
              <a:rPr lang="pl-PL" b="1" dirty="0"/>
              <a:t>Mediator</a:t>
            </a:r>
          </a:p>
          <a:p>
            <a:pPr marL="0" indent="0">
              <a:buNone/>
            </a:pPr>
            <a:r>
              <a:rPr lang="pl-PL" b="1" dirty="0"/>
              <a:t>Memento</a:t>
            </a:r>
          </a:p>
          <a:p>
            <a:pPr marL="0" indent="0">
              <a:buNone/>
            </a:pPr>
            <a:r>
              <a:rPr lang="pl-PL" b="1" dirty="0"/>
              <a:t>Stan</a:t>
            </a:r>
          </a:p>
          <a:p>
            <a:pPr marL="0" indent="0">
              <a:buNone/>
            </a:pPr>
            <a:r>
              <a:rPr lang="pl-PL" b="1" dirty="0"/>
              <a:t>Strategia</a:t>
            </a:r>
          </a:p>
          <a:p>
            <a:pPr marL="0" indent="0">
              <a:buNone/>
            </a:pPr>
            <a:r>
              <a:rPr lang="pl-PL" b="1" dirty="0"/>
              <a:t>Obserwator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Wzorce Operacyjne</a:t>
            </a:r>
          </a:p>
        </p:txBody>
      </p:sp>
    </p:spTree>
    <p:extLst>
      <p:ext uri="{BB962C8B-B14F-4D97-AF65-F5344CB8AC3E}">
        <p14:creationId xmlns:p14="http://schemas.microsoft.com/office/powerpoint/2010/main" val="3051186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Interpreter to interesujący wzorzec, ponieważ umożliwia tworzenie własnego języka.</a:t>
            </a:r>
          </a:p>
          <a:p>
            <a:pPr marL="0" indent="0">
              <a:buNone/>
            </a:pPr>
            <a:r>
              <a:rPr lang="pl-PL" dirty="0"/>
              <a:t>Wzorzec Interpreter różni się od dotychczas zaprezentowanych, ponieważ nie ma rzeczywistej struktury klas definiowanej przez wzorzec.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INTERPRETER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489" y="3150403"/>
            <a:ext cx="60579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514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Operacja przechodzenia kolekcji obiektów to zadziwiająco powszechny problem.</a:t>
            </a:r>
          </a:p>
          <a:p>
            <a:pPr marL="0" indent="0">
              <a:buNone/>
            </a:pPr>
            <a:r>
              <a:rPr lang="pl-PL" dirty="0" err="1"/>
              <a:t>Iterator</a:t>
            </a:r>
            <a:r>
              <a:rPr lang="pl-PL" dirty="0"/>
              <a:t> to wzorzec oferujący prostą metodę sekwencyjnego wybierania następnego elementu w kolekcji.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ITERATOR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854" y="3094547"/>
            <a:ext cx="6924573" cy="356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04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27"/>
          </p:nvPr>
        </p:nvSpPr>
        <p:spPr>
          <a:xfrm>
            <a:off x="609600" y="1138187"/>
            <a:ext cx="10981267" cy="21344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Zarządzanie w klasach relacjami wiele-do-wielu może okazać się skomplikowane.</a:t>
            </a:r>
          </a:p>
          <a:p>
            <a:pPr marL="0" indent="0">
              <a:buNone/>
            </a:pPr>
            <a:r>
              <a:rPr lang="pl-PL" dirty="0"/>
              <a:t>Mediator będzie zlokalizowany między różnymi komponentami i będzie pełnić funkcję pojedynczego miejsca, w którym mogą być dokonywane zmiany dotyczące tras przekazywania komunikatów.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MEDIATOR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85" y="3394006"/>
            <a:ext cx="9521556" cy="293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896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27"/>
          </p:nvPr>
        </p:nvSpPr>
        <p:spPr>
          <a:xfrm>
            <a:off x="609600" y="1138187"/>
            <a:ext cx="10981267" cy="2506580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Wzorzec Memento zapewnia rozwiązanie pozwalające na przywrócenie obiektów do poprzedniego stanu. Wzorzec rejestruje poprzednie wartości zmiennej i oferuje funkcję umożliwiającą ich przywrócenie. Używanie memento dla każdego polecenia umożliwia łatwe wykonanie operacji przywracania w przypadku nieodwracalnych poleceń.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MEMENTO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004" y="3816295"/>
            <a:ext cx="10054689" cy="111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101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27"/>
          </p:nvPr>
        </p:nvSpPr>
        <p:spPr>
          <a:xfrm>
            <a:off x="609600" y="1138187"/>
            <a:ext cx="10981267" cy="2729031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Wzorzec ten jest używany szczególnie w przypadku nowoczesnych aplikacji z jedną stroną. Wzorzec jest znaczącym składnikiem różnych bibliotek zapewniających funkcjonalność </a:t>
            </a:r>
            <a:r>
              <a:rPr lang="pl-PL" b="1" dirty="0"/>
              <a:t>MVVM </a:t>
            </a:r>
            <a:r>
              <a:rPr lang="pl-PL" dirty="0"/>
              <a:t>(ang. </a:t>
            </a:r>
            <a:r>
              <a:rPr lang="pl-PL" i="1" dirty="0"/>
              <a:t>Model </a:t>
            </a:r>
            <a:r>
              <a:rPr lang="pl-PL" i="1" dirty="0" err="1"/>
              <a:t>View</a:t>
            </a:r>
            <a:r>
              <a:rPr lang="pl-PL" i="1" dirty="0"/>
              <a:t> </a:t>
            </a:r>
            <a:r>
              <a:rPr lang="pl-PL" i="1" dirty="0" err="1"/>
              <a:t>View</a:t>
            </a:r>
            <a:r>
              <a:rPr lang="pl-PL" i="1" dirty="0"/>
              <a:t>-Model</a:t>
            </a:r>
            <a:r>
              <a:rPr lang="pl-PL" dirty="0"/>
              <a:t>). Zamiast kierowania pojedynczego wywołania do elementu nasłuchującego wzorzec Obserwator umożliwia zainteresowanym uczestnikom subskrybowanie powiadomień o zmianie. 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OBSERWATOR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501" y="3773820"/>
            <a:ext cx="8399552" cy="178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89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3F2C4D70-E7C0-F216-D3CE-DC5A8D3A82EF}"/>
              </a:ext>
            </a:extLst>
          </p:cNvPr>
          <p:cNvSpPr txBox="1"/>
          <p:nvPr/>
        </p:nvSpPr>
        <p:spPr>
          <a:xfrm>
            <a:off x="1337096" y="1540669"/>
            <a:ext cx="10049772" cy="3352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l-PL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Iteratorzy</a:t>
            </a:r>
            <a:r>
              <a:rPr lang="pl-PL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Generatory</a:t>
            </a:r>
            <a:endParaRPr lang="pl-PL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l-PL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Zaawansowane Mechanizmy w </a:t>
            </a:r>
            <a:r>
              <a:rPr lang="pl-PL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Pythonie</a:t>
            </a:r>
            <a:endParaRPr lang="pl-PL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l-PL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Menedżer Kontekstu</a:t>
            </a:r>
            <a:endParaRPr lang="pl-PL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l-PL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Obiekty klas i </a:t>
            </a:r>
            <a:r>
              <a:rPr lang="pl-PL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metaklas</a:t>
            </a:r>
            <a:endParaRPr lang="pl-PL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5"/>
              <a:tabLst>
                <a:tab pos="457200" algn="l"/>
              </a:tabLst>
            </a:pPr>
            <a:r>
              <a:rPr lang="pl-PL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Deskryptory i </a:t>
            </a:r>
            <a:r>
              <a:rPr lang="pl-PL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Dekoratory</a:t>
            </a:r>
            <a:endParaRPr lang="pl-PL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5"/>
              <a:tabLst>
                <a:tab pos="457200" algn="l"/>
              </a:tabLst>
            </a:pPr>
            <a:r>
              <a:rPr lang="pl-PL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Implementacja Popularnych Wzorców Projektowych w </a:t>
            </a:r>
            <a:r>
              <a:rPr lang="pl-PL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Pythonie</a:t>
            </a:r>
            <a:endParaRPr lang="pl-PL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92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MVC</a:t>
            </a:r>
          </a:p>
        </p:txBody>
      </p:sp>
      <p:pic>
        <p:nvPicPr>
          <p:cNvPr id="4" name="Obraz 3" descr="Wzorzec projektowania kontrolera widoku modelu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5271" y="1263544"/>
            <a:ext cx="2768600" cy="2336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Prostokąt 4"/>
          <p:cNvSpPr/>
          <p:nvPr/>
        </p:nvSpPr>
        <p:spPr>
          <a:xfrm>
            <a:off x="261259" y="1595519"/>
            <a:ext cx="7613123" cy="353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pl-PL" sz="2667" dirty="0">
                <a:solidFill>
                  <a:srgbClr val="2A2A2A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pl-PL" sz="2667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215423" y="1419222"/>
            <a:ext cx="931358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/>
              <a:t>Wzorzec architektury MVC (Model-</a:t>
            </a:r>
            <a:r>
              <a:rPr lang="pl-PL" sz="2400" dirty="0" err="1"/>
              <a:t>View</a:t>
            </a:r>
            <a:r>
              <a:rPr lang="pl-PL" sz="2400" dirty="0"/>
              <a:t>-Controller) dzieli aplikację na trzy główne składniki: model, widok i kontroler. Kontroler jest bezstanowym obiektem odpowiedzialnym za logikę. Przetwarza on żądanie i przekazuje do widoku odpowiedni model wypełniony danymi. Bardzo ważnym faktem jest to, że kontroler musi posiadać referencję zarówno do widoku jak i do modelu danych.</a:t>
            </a:r>
          </a:p>
          <a:p>
            <a:r>
              <a:rPr lang="pl-PL" sz="2400" dirty="0"/>
              <a:t>Kontroler jako punkt wejścia wie o widoku oraz o modelu z jakiego będzie korzystał. Związanie modelu i widoku następuje już podczas wywołania danej akcji kontrolera. Doskonałym przykładem takiej infrastruktury są np. aplikacje napisane w ASP.NET MVC.</a:t>
            </a:r>
          </a:p>
        </p:txBody>
      </p:sp>
      <p:sp>
        <p:nvSpPr>
          <p:cNvPr id="2" name="pole tekstowe 1"/>
          <p:cNvSpPr txBox="1"/>
          <p:nvPr/>
        </p:nvSpPr>
        <p:spPr>
          <a:xfrm>
            <a:off x="609601" y="5835049"/>
            <a:ext cx="2594543" cy="658796"/>
          </a:xfrm>
          <a:prstGeom prst="rect">
            <a:avLst/>
          </a:prstGeom>
        </p:spPr>
        <p:txBody>
          <a:bodyPr vert="horz" wrap="square" lIns="121920" tIns="60960" rIns="121920" bIns="60960" rtlCol="0">
            <a:normAutofit/>
          </a:bodyPr>
          <a:lstStyle/>
          <a:p>
            <a:r>
              <a:rPr lang="pl-PL" sz="2400" dirty="0"/>
              <a:t>ANGULAR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4423343" y="5950551"/>
            <a:ext cx="4037109" cy="556127"/>
          </a:xfrm>
          <a:prstGeom prst="rect">
            <a:avLst/>
          </a:prstGeom>
        </p:spPr>
        <p:txBody>
          <a:bodyPr vert="horz" wrap="square" lIns="121920" tIns="60960" rIns="121920" bIns="60960" rtlCol="0">
            <a:normAutofit/>
          </a:bodyPr>
          <a:lstStyle/>
          <a:p>
            <a:r>
              <a:rPr lang="pl-PL" sz="2400" dirty="0"/>
              <a:t>MVW – Model </a:t>
            </a:r>
            <a:r>
              <a:rPr lang="pl-PL" sz="2400" dirty="0" err="1"/>
              <a:t>View</a:t>
            </a:r>
            <a:r>
              <a:rPr lang="pl-PL" sz="2400" dirty="0"/>
              <a:t> </a:t>
            </a:r>
            <a:r>
              <a:rPr lang="pl-PL" sz="2400" dirty="0" err="1"/>
              <a:t>Whatever</a:t>
            </a:r>
            <a:endParaRPr lang="pl-PL" sz="2400" dirty="0"/>
          </a:p>
        </p:txBody>
      </p:sp>
      <p:sp>
        <p:nvSpPr>
          <p:cNvPr id="9" name="Strzałka w prawo 8"/>
          <p:cNvSpPr/>
          <p:nvPr/>
        </p:nvSpPr>
        <p:spPr>
          <a:xfrm>
            <a:off x="2879023" y="6001887"/>
            <a:ext cx="868413" cy="226728"/>
          </a:xfrm>
          <a:prstGeom prst="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6000" rIns="96000" rtlCol="0" anchor="ctr"/>
          <a:lstStyle/>
          <a:p>
            <a:pPr algn="ctr"/>
            <a:endParaRPr lang="pl-PL" sz="2400"/>
          </a:p>
        </p:txBody>
      </p:sp>
    </p:spTree>
    <p:extLst>
      <p:ext uri="{BB962C8B-B14F-4D97-AF65-F5344CB8AC3E}">
        <p14:creationId xmlns:p14="http://schemas.microsoft.com/office/powerpoint/2010/main" val="1109670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2">
            <a:extLst>
              <a:ext uri="{FF2B5EF4-FFF2-40B4-BE49-F238E27FC236}">
                <a16:creationId xmlns:a16="http://schemas.microsoft.com/office/drawing/2014/main" id="{B603F679-75DD-1FFE-793A-0AC3F904B7F8}"/>
              </a:ext>
            </a:extLst>
          </p:cNvPr>
          <p:cNvSpPr txBox="1">
            <a:spLocks/>
          </p:cNvSpPr>
          <p:nvPr/>
        </p:nvSpPr>
        <p:spPr>
          <a:xfrm>
            <a:off x="1587260" y="807870"/>
            <a:ext cx="8229600" cy="6841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/>
              <a:t>Zastosowania języka Python</a:t>
            </a:r>
            <a:endParaRPr lang="pl-PL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336D3C56-9AD7-77D8-9D46-4F97AB16E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58622" y="2911920"/>
            <a:ext cx="1291936" cy="12919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Obraz 3" descr="Obraz zawierający tekst, sprzęt elektroniczny, zrzut ekranu, wyświetlanie&#10;&#10;Opis wygenerowany automatycznie">
            <a:extLst>
              <a:ext uri="{FF2B5EF4-FFF2-40B4-BE49-F238E27FC236}">
                <a16:creationId xmlns:a16="http://schemas.microsoft.com/office/drawing/2014/main" id="{CAF34D99-61DF-D7AD-A0D5-7229B764BD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226735" y="1936591"/>
            <a:ext cx="1223867" cy="684110"/>
          </a:xfrm>
          <a:prstGeom prst="rect">
            <a:avLst/>
          </a:prstGeom>
        </p:spPr>
      </p:pic>
      <p:pic>
        <p:nvPicPr>
          <p:cNvPr id="5" name="Obraz 4" descr="Obraz zawierający rozwar wielkokwiatowy, niebieski&#10;&#10;Opis wygenerowany automatycznie">
            <a:extLst>
              <a:ext uri="{FF2B5EF4-FFF2-40B4-BE49-F238E27FC236}">
                <a16:creationId xmlns:a16="http://schemas.microsoft.com/office/drawing/2014/main" id="{2DC01E2C-88B1-0997-CAC8-70B00971BA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010575" y="1749987"/>
            <a:ext cx="1291936" cy="1291936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4CF4E5E9-48BE-1053-DF70-C65D81969E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909880" y="3564926"/>
            <a:ext cx="3974693" cy="1671001"/>
          </a:xfrm>
          <a:prstGeom prst="rect">
            <a:avLst/>
          </a:prstGeom>
        </p:spPr>
      </p:pic>
      <p:pic>
        <p:nvPicPr>
          <p:cNvPr id="7" name="Obraz 6" descr="Obraz zawierający tekst, urządzenie, wskaźnik&#10;&#10;Opis wygenerowany automatycznie">
            <a:extLst>
              <a:ext uri="{FF2B5EF4-FFF2-40B4-BE49-F238E27FC236}">
                <a16:creationId xmlns:a16="http://schemas.microsoft.com/office/drawing/2014/main" id="{AA2394A4-3449-0359-2C97-A5924BC8103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5469143" y="1978587"/>
            <a:ext cx="1060726" cy="94441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2255A673-5299-11F5-7210-23574DCDCD0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426200" y="4068783"/>
            <a:ext cx="528312" cy="528312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932FFEE7-1AF5-81E0-577A-17F580DD0A2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2120076" y="4072117"/>
            <a:ext cx="554528" cy="554528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4BCE8DE1-98E1-10D7-0F12-BCBE57A5287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1299778" y="4808723"/>
            <a:ext cx="1409700" cy="476949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896C9839-8228-B5F9-2EE6-8F7B078A6D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1272069" y="5047199"/>
            <a:ext cx="1465118" cy="824129"/>
          </a:xfrm>
          <a:prstGeom prst="rect">
            <a:avLst/>
          </a:prstGeom>
        </p:spPr>
      </p:pic>
      <p:cxnSp>
        <p:nvCxnSpPr>
          <p:cNvPr id="12" name="Łącznik prosty ze strzałką 11">
            <a:extLst>
              <a:ext uri="{FF2B5EF4-FFF2-40B4-BE49-F238E27FC236}">
                <a16:creationId xmlns:a16="http://schemas.microsoft.com/office/drawing/2014/main" id="{3F3ACFE8-5EC7-376F-E9E9-E514D4094C7B}"/>
              </a:ext>
            </a:extLst>
          </p:cNvPr>
          <p:cNvCxnSpPr>
            <a:cxnSpLocks/>
          </p:cNvCxnSpPr>
          <p:nvPr/>
        </p:nvCxnSpPr>
        <p:spPr>
          <a:xfrm flipH="1" flipV="1">
            <a:off x="3327418" y="2647070"/>
            <a:ext cx="554400" cy="5787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B2B8E6C5-4052-0173-8DF0-0D6F4C3A53D2}"/>
              </a:ext>
            </a:extLst>
          </p:cNvPr>
          <p:cNvCxnSpPr>
            <a:cxnSpLocks/>
          </p:cNvCxnSpPr>
          <p:nvPr/>
        </p:nvCxnSpPr>
        <p:spPr>
          <a:xfrm flipV="1">
            <a:off x="4820137" y="2450796"/>
            <a:ext cx="504825" cy="7048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053C7D39-CAB3-47C7-B73F-CFACA78FE131}"/>
              </a:ext>
            </a:extLst>
          </p:cNvPr>
          <p:cNvCxnSpPr>
            <a:cxnSpLocks/>
          </p:cNvCxnSpPr>
          <p:nvPr/>
        </p:nvCxnSpPr>
        <p:spPr>
          <a:xfrm flipV="1">
            <a:off x="4808502" y="2837399"/>
            <a:ext cx="3190436" cy="7768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76408693-CEFE-C607-D454-49FC0E0C9B8B}"/>
              </a:ext>
            </a:extLst>
          </p:cNvPr>
          <p:cNvCxnSpPr>
            <a:cxnSpLocks/>
          </p:cNvCxnSpPr>
          <p:nvPr/>
        </p:nvCxnSpPr>
        <p:spPr>
          <a:xfrm>
            <a:off x="4737006" y="4082430"/>
            <a:ext cx="1012344" cy="2077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y ze strzałką 15">
            <a:extLst>
              <a:ext uri="{FF2B5EF4-FFF2-40B4-BE49-F238E27FC236}">
                <a16:creationId xmlns:a16="http://schemas.microsoft.com/office/drawing/2014/main" id="{59957136-7D8F-C36A-5EDE-F55B3EDBF492}"/>
              </a:ext>
            </a:extLst>
          </p:cNvPr>
          <p:cNvCxnSpPr>
            <a:cxnSpLocks/>
          </p:cNvCxnSpPr>
          <p:nvPr/>
        </p:nvCxnSpPr>
        <p:spPr>
          <a:xfrm flipH="1">
            <a:off x="2901850" y="4039452"/>
            <a:ext cx="929928" cy="848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Obraz 16" descr="Obraz zawierający kubek, wewnątrz, zastawa stołowa&#10;&#10;Opis wygenerowany automatycznie">
            <a:extLst>
              <a:ext uri="{FF2B5EF4-FFF2-40B4-BE49-F238E27FC236}">
                <a16:creationId xmlns:a16="http://schemas.microsoft.com/office/drawing/2014/main" id="{B46429FC-E461-C0FE-5547-BD54FAC8031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4136130" y="4786940"/>
            <a:ext cx="814428" cy="899093"/>
          </a:xfrm>
          <a:prstGeom prst="rect">
            <a:avLst/>
          </a:prstGeom>
        </p:spPr>
      </p:pic>
      <p:cxnSp>
        <p:nvCxnSpPr>
          <p:cNvPr id="18" name="Łącznik prosty ze strzałką 17">
            <a:extLst>
              <a:ext uri="{FF2B5EF4-FFF2-40B4-BE49-F238E27FC236}">
                <a16:creationId xmlns:a16="http://schemas.microsoft.com/office/drawing/2014/main" id="{8C281C10-AF91-49E7-DBDC-886F5E901B64}"/>
              </a:ext>
            </a:extLst>
          </p:cNvPr>
          <p:cNvCxnSpPr>
            <a:cxnSpLocks/>
          </p:cNvCxnSpPr>
          <p:nvPr/>
        </p:nvCxnSpPr>
        <p:spPr>
          <a:xfrm>
            <a:off x="4236944" y="4039452"/>
            <a:ext cx="247216" cy="7044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ED89918C-36C3-F9B5-C158-3223C1AB4037}"/>
              </a:ext>
            </a:extLst>
          </p:cNvPr>
          <p:cNvSpPr txBox="1"/>
          <p:nvPr/>
        </p:nvSpPr>
        <p:spPr>
          <a:xfrm>
            <a:off x="1589908" y="1611487"/>
            <a:ext cx="22945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350" dirty="0"/>
              <a:t>Aplikacja konsoli</a:t>
            </a: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4108393F-4EF9-54C2-09C1-CDA458ADC192}"/>
              </a:ext>
            </a:extLst>
          </p:cNvPr>
          <p:cNvSpPr txBox="1"/>
          <p:nvPr/>
        </p:nvSpPr>
        <p:spPr>
          <a:xfrm>
            <a:off x="5256440" y="1639588"/>
            <a:ext cx="22945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350" dirty="0"/>
              <a:t>Aplikacja rocket science</a:t>
            </a: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3BF18D80-6473-0108-C2D6-EF21E6A000B2}"/>
              </a:ext>
            </a:extLst>
          </p:cNvPr>
          <p:cNvSpPr txBox="1"/>
          <p:nvPr/>
        </p:nvSpPr>
        <p:spPr>
          <a:xfrm>
            <a:off x="1258808" y="3557888"/>
            <a:ext cx="192015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350" dirty="0"/>
              <a:t>Zastosowania w aplikacjach znanych firm</a:t>
            </a:r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CB4D4807-7A70-524F-74A1-48DF374C45B3}"/>
              </a:ext>
            </a:extLst>
          </p:cNvPr>
          <p:cNvSpPr txBox="1"/>
          <p:nvPr/>
        </p:nvSpPr>
        <p:spPr>
          <a:xfrm>
            <a:off x="3708656" y="2495569"/>
            <a:ext cx="12919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350" dirty="0"/>
              <a:t>Język Python</a:t>
            </a:r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F8E53942-5DBB-08F2-3A97-6538345101D5}"/>
              </a:ext>
            </a:extLst>
          </p:cNvPr>
          <p:cNvSpPr txBox="1"/>
          <p:nvPr/>
        </p:nvSpPr>
        <p:spPr>
          <a:xfrm>
            <a:off x="5111783" y="5345808"/>
            <a:ext cx="129193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350" dirty="0"/>
              <a:t>Analiza danych, bazy danych</a:t>
            </a:r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D8F414EE-AAF9-7021-3AE0-82039BB24459}"/>
              </a:ext>
            </a:extLst>
          </p:cNvPr>
          <p:cNvSpPr txBox="1"/>
          <p:nvPr/>
        </p:nvSpPr>
        <p:spPr>
          <a:xfrm>
            <a:off x="7055332" y="3193298"/>
            <a:ext cx="304005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350" dirty="0"/>
              <a:t>Aplikacje AI, ML, DL – sztuczna inteligencja</a:t>
            </a:r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B2D7899C-2159-4F18-45E6-F1F854979EAA}"/>
              </a:ext>
            </a:extLst>
          </p:cNvPr>
          <p:cNvSpPr txBox="1"/>
          <p:nvPr/>
        </p:nvSpPr>
        <p:spPr>
          <a:xfrm>
            <a:off x="8754634" y="1570881"/>
            <a:ext cx="12919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350" dirty="0"/>
              <a:t>Aplikacje Web</a:t>
            </a:r>
          </a:p>
        </p:txBody>
      </p:sp>
    </p:spTree>
    <p:extLst>
      <p:ext uri="{BB962C8B-B14F-4D97-AF65-F5344CB8AC3E}">
        <p14:creationId xmlns:p14="http://schemas.microsoft.com/office/powerpoint/2010/main" val="1416258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Zbiór przemyślanych, uniwersalnych, łatwych do utrzymania i sprawdzonych w praktyce rozwiązań w programowaniu obiektowym dla często pojawiających się, powtarzalnych problemów projektowych.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Rodzaje wzorców:</a:t>
            </a:r>
          </a:p>
          <a:p>
            <a:r>
              <a:rPr lang="pl-PL" dirty="0"/>
              <a:t>Kreacyjne</a:t>
            </a:r>
          </a:p>
          <a:p>
            <a:r>
              <a:rPr lang="pl-PL" dirty="0"/>
              <a:t>Operacyjne</a:t>
            </a:r>
          </a:p>
          <a:p>
            <a:r>
              <a:rPr lang="pl-PL" dirty="0"/>
              <a:t>Strukturalne</a:t>
            </a:r>
          </a:p>
          <a:p>
            <a:r>
              <a:rPr lang="pl-PL" dirty="0"/>
              <a:t>Inne: Funkcyjne, Aplikacji: MVC, MVP, Internetowe, Przesyłania komunikatów, Testowania, Zaawansowane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WZORCE PROJEKTOWE ( Design </a:t>
            </a:r>
            <a:r>
              <a:rPr lang="pl-PL" dirty="0" err="1"/>
              <a:t>Patterns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82011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Wzorce opisujące proces tworzenia nowych obiektów; ich zadaniem jest tworzenie, inicjalizacja oraz konfiguracja obiektów, klas oraz innych typów danych.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Należą do nich:</a:t>
            </a:r>
          </a:p>
          <a:p>
            <a:pPr marL="0" indent="0">
              <a:buNone/>
            </a:pPr>
            <a:r>
              <a:rPr lang="pl-PL" b="1" dirty="0"/>
              <a:t>Fabryka abstrakcyjna</a:t>
            </a:r>
          </a:p>
          <a:p>
            <a:pPr marL="0" indent="0">
              <a:buNone/>
            </a:pPr>
            <a:r>
              <a:rPr lang="pl-PL" b="1" dirty="0"/>
              <a:t>Budowniczy</a:t>
            </a:r>
          </a:p>
          <a:p>
            <a:pPr marL="0" indent="0">
              <a:buNone/>
            </a:pPr>
            <a:r>
              <a:rPr lang="pl-PL" b="1" dirty="0"/>
              <a:t>Metoda Wytwórcza</a:t>
            </a:r>
          </a:p>
          <a:p>
            <a:pPr marL="0" indent="0">
              <a:buNone/>
            </a:pPr>
            <a:r>
              <a:rPr lang="pl-PL" b="1" dirty="0"/>
              <a:t>Singleton</a:t>
            </a:r>
          </a:p>
          <a:p>
            <a:pPr marL="0" indent="0">
              <a:buNone/>
            </a:pPr>
            <a:r>
              <a:rPr lang="pl-PL" b="1" dirty="0"/>
              <a:t>Prototyp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Wzorce Kreacyjne</a:t>
            </a:r>
          </a:p>
        </p:txBody>
      </p:sp>
    </p:spTree>
    <p:extLst>
      <p:ext uri="{BB962C8B-B14F-4D97-AF65-F5344CB8AC3E}">
        <p14:creationId xmlns:p14="http://schemas.microsoft.com/office/powerpoint/2010/main" val="1123097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848" y="1408153"/>
            <a:ext cx="7063184" cy="1480136"/>
          </a:xfrm>
          <a:prstGeom prst="rect">
            <a:avLst/>
          </a:prstGeom>
        </p:spPr>
      </p:pic>
      <p:sp>
        <p:nvSpPr>
          <p:cNvPr id="2" name="Symbol zastępczy tekstu 1"/>
          <p:cNvSpPr>
            <a:spLocks noGrp="1"/>
          </p:cNvSpPr>
          <p:nvPr>
            <p:ph type="body" sz="quarter" idx="27"/>
          </p:nvPr>
        </p:nvSpPr>
        <p:spPr>
          <a:xfrm>
            <a:off x="690807" y="3726632"/>
            <a:ext cx="10981267" cy="18429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Wzorzec Singleton używany jest, gdy pożądana jest zmienna globalna. Singleton zapewnia jednak ochronę przed przypadkowym utworzeniem wielu kopii złożonych obiektów. Wzorzec umożliwia też opóźnienie tworzenia instancji w postaci obiektu do momentu jego pierwszego użycia.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Singleton</a:t>
            </a:r>
          </a:p>
        </p:txBody>
      </p:sp>
    </p:spTree>
    <p:extLst>
      <p:ext uri="{BB962C8B-B14F-4D97-AF65-F5344CB8AC3E}">
        <p14:creationId xmlns:p14="http://schemas.microsoft.com/office/powerpoint/2010/main" val="1003140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27"/>
          </p:nvPr>
        </p:nvSpPr>
        <p:spPr>
          <a:xfrm>
            <a:off x="609600" y="1604478"/>
            <a:ext cx="10981267" cy="3186765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Jest to mechanizm, za pośrednictwem którego obsługiwane jest dziedziczenie w języku JavaScript.</a:t>
            </a:r>
          </a:p>
          <a:p>
            <a:pPr marL="0" indent="0">
              <a:buNone/>
            </a:pPr>
            <a:r>
              <a:rPr lang="pl-PL" dirty="0"/>
              <a:t>Wzorzec Prototyp umożliwia jedynie jednokrotne utworzenie złożonego obiektu, a następnie sklonowanie go w postaci dowolnej liczby obiektów, które różnią się między sobą tylko nieznacznie. Jeśli obiekt źródłowy nie jest złożony, niewiele zyska się w przypadku zastosowania klonowania.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Prototyp</a:t>
            </a:r>
          </a:p>
        </p:txBody>
      </p:sp>
    </p:spTree>
    <p:extLst>
      <p:ext uri="{BB962C8B-B14F-4D97-AF65-F5344CB8AC3E}">
        <p14:creationId xmlns:p14="http://schemas.microsoft.com/office/powerpoint/2010/main" val="2184722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to metoda umożliwiająca tworzenie zestawów obiektów bez znajomości ich konkretnych typów.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Abstract</a:t>
            </a:r>
            <a:r>
              <a:rPr lang="pl-PL" dirty="0"/>
              <a:t> </a:t>
            </a:r>
            <a:r>
              <a:rPr lang="pl-PL" dirty="0" err="1"/>
              <a:t>Factory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226" y="2019650"/>
            <a:ext cx="5442543" cy="4458756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>
            <a:off x="6786580" y="2074785"/>
            <a:ext cx="500501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/>
              <a:t>Fabryka pozwala tworzyć całe rodziny produktów. Mamy zdefiniowany interfejs do tworzenia spokrewnionych obiektów. Występuje tu kompozycja oraz pewne uzależnienie od abstrakcji, a nie klas rzeczywistych. Klient oddzielony jest od implementacji klas, tworzących obiekty. </a:t>
            </a:r>
          </a:p>
        </p:txBody>
      </p:sp>
    </p:spTree>
    <p:extLst>
      <p:ext uri="{BB962C8B-B14F-4D97-AF65-F5344CB8AC3E}">
        <p14:creationId xmlns:p14="http://schemas.microsoft.com/office/powerpoint/2010/main" val="3644343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Zastosowanie wzorca Budowniczy pozwala uniknąć problemu wielu rozproszonych poprawek w kodzie, dzięki scentralizowaniu logiki</a:t>
            </a:r>
          </a:p>
          <a:p>
            <a:pPr marL="0" indent="0">
              <a:buNone/>
            </a:pPr>
            <a:r>
              <a:rPr lang="pl-PL" dirty="0"/>
              <a:t>niezbędnej do zbudowania obiektu. Różni konkretni budowniczowie mogą być dołączani do wzorca Budowniczy w celu skonstruowania różnych złożonych obiektów.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Budowniczy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53" y="3183118"/>
            <a:ext cx="9281644" cy="290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52130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798</Words>
  <Application>Microsoft Office PowerPoint</Application>
  <PresentationFormat>Panoramiczny</PresentationFormat>
  <Paragraphs>96</Paragraphs>
  <Slides>20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20</vt:i4>
      </vt:variant>
    </vt:vector>
  </HeadingPairs>
  <TitlesOfParts>
    <vt:vector size="26" baseType="lpstr">
      <vt:lpstr>Aptos</vt:lpstr>
      <vt:lpstr>Arial</vt:lpstr>
      <vt:lpstr>Calibri</vt:lpstr>
      <vt:lpstr>Calibri Light</vt:lpstr>
      <vt:lpstr>Times New Roman</vt:lpstr>
      <vt:lpstr>Motyw pakietu Office</vt:lpstr>
      <vt:lpstr>WZORCE PROJEKTOWE W PYTHONIE</vt:lpstr>
      <vt:lpstr>Prezentacja programu PowerPoint</vt:lpstr>
      <vt:lpstr>Prezentacja programu PowerPoint</vt:lpstr>
      <vt:lpstr>WZORCE PROJEKTOWE ( Design Patterns)</vt:lpstr>
      <vt:lpstr>Wzorce Kreacyjne</vt:lpstr>
      <vt:lpstr>Singleton</vt:lpstr>
      <vt:lpstr>Prototyp</vt:lpstr>
      <vt:lpstr>Abstract Factory</vt:lpstr>
      <vt:lpstr>Budowniczy</vt:lpstr>
      <vt:lpstr>Wzorce Strukturalne</vt:lpstr>
      <vt:lpstr>Adapter</vt:lpstr>
      <vt:lpstr>Dekorator</vt:lpstr>
      <vt:lpstr>Fasada</vt:lpstr>
      <vt:lpstr>Wzorce Operacyjne</vt:lpstr>
      <vt:lpstr>INTERPRETER</vt:lpstr>
      <vt:lpstr>ITERATOR</vt:lpstr>
      <vt:lpstr>MEDIATOR</vt:lpstr>
      <vt:lpstr>MEMENTO</vt:lpstr>
      <vt:lpstr>OBSERWATOR</vt:lpstr>
      <vt:lpstr>MVC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WZORCE PROJEKTOWE</dc:title>
  <dc:creator>Marcin Albiniak</dc:creator>
  <cp:lastModifiedBy>Marcin Albiniak</cp:lastModifiedBy>
  <cp:revision>3</cp:revision>
  <dcterms:created xsi:type="dcterms:W3CDTF">2023-08-29T11:26:02Z</dcterms:created>
  <dcterms:modified xsi:type="dcterms:W3CDTF">2024-11-09T09:22:03Z</dcterms:modified>
</cp:coreProperties>
</file>