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8" r:id="rId18"/>
    <p:sldId id="282" r:id="rId19"/>
    <p:sldId id="283" r:id="rId20"/>
    <p:sldId id="280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47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826C3-47A1-8A48-9B0D-B4F2815616BF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018F4-0550-534F-B397-1F8A8F193D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77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pl-PL">
                <a:latin typeface="Calibri" charset="0"/>
              </a:rPr>
              <a:t>Zbiór X ma być zupełną przestrzenią metryczną – np. Zbiór liczb rzeczywistych, albo odcinek domknięty (odcinek otwarty już nie)</a:t>
            </a:r>
          </a:p>
        </p:txBody>
      </p:sp>
      <p:sp>
        <p:nvSpPr>
          <p:cNvPr id="30723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8BF2B851-590B-5F47-9BE9-78EC838CEBDD}" type="slidenum">
              <a:rPr kumimoji="0" lang="pl-PL" sz="1200"/>
              <a:pPr/>
              <a:t>11</a:t>
            </a:fld>
            <a:endParaRPr kumimoji="0" lang="pl-PL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DE488-AAE5-354E-ACC3-48F4971AE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EB0B41-2B5F-BE49-B7F4-9F5C9721C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75F8C8-F2E1-0142-8BCB-6162C2A2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77D26D-EBAF-8A45-8AC2-5C899843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1F6D89-2900-2C4B-8C87-81739429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12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E4AE4C-82F8-6744-BD5F-4D16B800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34B9A0-66B4-D54C-A7E4-3BE972CB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C0B813-5953-764D-B056-6537369A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71743C-9575-064A-9E1A-B728DE8F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C77778-3F9F-A043-BB67-0CE4777B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85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62AB99C-735E-D94F-83BD-A4C9495A7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5907DF-F139-8C4C-9C5B-CFB9E5C2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DEDBEF-DAB2-DE47-A717-28B45877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D10142-2C15-1A49-88AE-A5FF2B2F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719F4A-BAD3-794D-ABC6-C22A843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5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10BC57-5195-A54B-AAFF-9B854C0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BC041F-398D-6548-B979-518C76CC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BA3129-C52A-8D42-9F11-5B3F0098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3EFED6-3E2D-6F46-9739-2D8B0F8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79D1F6-3C3E-4C4C-92DC-AA83EB28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70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15D45-6EBA-6843-9267-F392F098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0CA87B-FD7B-3843-B511-4912D540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4D79C9-E123-0B40-80D4-633DDF15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CE9191-3B0D-C041-B89D-C569A587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BDB05C-B3A8-034B-B5CA-DBB2E907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5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876340-56B1-834F-84AB-29EECE1D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8849A0-883F-764F-AE5F-1C7DD6829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7F2923-40B4-184E-AC79-8AD9427D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4CB0EF-88CD-9442-AAF0-54CC1FB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3F42A8-564A-664B-A7E0-67EC627F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4B3E4E-F095-B944-B9CB-28B2E9D3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53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E6117-6F9B-A84A-8EAA-1254B273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D860BA-CCA9-5346-8392-6098564E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851D6F-0DD7-C647-AEB7-EE80923E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541FB58-3C58-DC47-8AA7-FDB0E8DA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416C3EC-9A98-4343-9CD6-8B8FD7259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B9A2610-3BDD-8B4E-9A17-1F15F524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BE1B608-0ADE-BB4A-8F6D-7CC7A2A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7062A16-0532-FA4F-BDF1-974B6AD1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40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E50791-8CC2-A549-94D4-FE535375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1E9D02-6861-F242-914C-D9D10C6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FE68E2-383B-8741-8925-C96FEEB5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3796E98-E3C7-CA4C-870D-7406DAA5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53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4AB355-6917-434F-A872-E0D50C1B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F43E2-362C-FE4A-93C7-DAA9FE8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749F70-F7AE-C944-834A-9A8A7AD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1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3DA4B-A0A0-3242-98D5-E5F5AD1A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95785B-D714-124B-97AD-96122A87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93B1E6-FBDA-3948-9E38-9256E975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FC0CB2-E1FD-AC42-96D0-A482A2B5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B0601-CD74-F549-AC33-5FA7AF40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34162D-DBA2-F74C-8FE4-F18238E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29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407525-CF10-AE45-98FD-61D98ED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33B3831-1533-B14C-AAA0-6EE361F5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11CB112-699B-F943-8F10-1D7768A0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17214E-5CD0-D24E-980E-B54344E8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0003A8-7EAC-0B48-A5CF-4B0F5F06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40818E-1120-3842-9B4C-E1889355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9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6BC1B89-1AC7-3348-854D-68F57C68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796EB9-D899-F74F-83DD-0CF62ABF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778015-C604-124A-8D65-3D425579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98E1-ACD8-5347-BA0B-10949BC8ACC7}" type="datetimeFigureOut">
              <a:rPr lang="pl-PL" smtClean="0"/>
              <a:t>10.12.2021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01B9F5-2781-A341-ADC2-13856E09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2B29C7-156A-7B4F-816A-726DF74C3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459C-B6A0-C741-8D9D-3B17D7FEAD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0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0819" y="3429000"/>
            <a:ext cx="7999200" cy="838645"/>
          </a:xfrm>
        </p:spPr>
        <p:txBody>
          <a:bodyPr vert="horz" lIns="0" tIns="0" rIns="0" bIns="0" rtlCol="0" anchor="t">
            <a:normAutofit fontScale="90000"/>
          </a:bodyPr>
          <a:lstStyle/>
          <a:p>
            <a:pPr algn="l">
              <a:lnSpc>
                <a:spcPts val="3800"/>
              </a:lnSpc>
              <a:defRPr/>
            </a:pPr>
            <a:r>
              <a:rPr lang="pl-PL" sz="4800" dirty="0"/>
              <a:t>Rozwiązywanie równań nieliniowych </a:t>
            </a:r>
            <a:br>
              <a:rPr lang="pl-PL" sz="4800" dirty="0"/>
            </a:br>
            <a:r>
              <a:rPr lang="pl-PL" sz="4800" dirty="0"/>
              <a:t>jednej zmiennej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prostej iteracji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ta przeznaczona jest dla równań, dla których funkcja ma szczególną postać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Warto jednak zauważyć, że każdą funkcję możemy przekształcić do takiej postaci</a:t>
            </a:r>
          </a:p>
        </p:txBody>
      </p:sp>
      <p:pic>
        <p:nvPicPr>
          <p:cNvPr id="28675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508250"/>
            <a:ext cx="312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Zasada </a:t>
            </a:r>
            <a:r>
              <a:rPr lang="pl-PL" dirty="0" err="1"/>
              <a:t>odwzorowań</a:t>
            </a:r>
            <a:r>
              <a:rPr lang="pl-PL" dirty="0"/>
              <a:t> zwężających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74825" y="1628775"/>
            <a:ext cx="8713788" cy="4497388"/>
          </a:xfrm>
        </p:spPr>
        <p:txBody>
          <a:bodyPr/>
          <a:lstStyle/>
          <a:p>
            <a:pPr>
              <a:defRPr/>
            </a:pPr>
            <a:r>
              <a:rPr lang="pl-PL" dirty="0"/>
              <a:t>Inaczej – </a:t>
            </a:r>
            <a:r>
              <a:rPr lang="pl-PL" dirty="0" err="1"/>
              <a:t>tw</a:t>
            </a:r>
            <a:r>
              <a:rPr lang="pl-PL" dirty="0"/>
              <a:t>. Banacha o punkcie stałym</a:t>
            </a:r>
          </a:p>
          <a:p>
            <a:pPr>
              <a:defRPr/>
            </a:pPr>
            <a:r>
              <a:rPr lang="pl-PL" dirty="0"/>
              <a:t>Niech funkcja g spełnia warunek </a:t>
            </a:r>
            <a:r>
              <a:rPr lang="pl-PL" dirty="0" err="1"/>
              <a:t>Lipshitza</a:t>
            </a: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Ze stałą L&lt;1. Wtedy odwzorowanie x-&gt;g(x) ma tylko jeden punkt stały w zbiorze X (równanie x=g(x) ma jedno rozwiązanie). Rozwiązanie to można wyznaczyć w sposób</a:t>
            </a:r>
          </a:p>
        </p:txBody>
      </p:sp>
      <p:pic>
        <p:nvPicPr>
          <p:cNvPr id="29699" name="Obraz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708275"/>
            <a:ext cx="8712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Obraz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35" y="5229225"/>
            <a:ext cx="25781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Szybkość zbieżności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Można oszacować szybkość zmierzania do rozwiązania. Niech </a:t>
            </a:r>
          </a:p>
          <a:p>
            <a:pPr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Będzie rozwiązaniem, wtedy zachodzą równoważnie</a:t>
            </a:r>
          </a:p>
        </p:txBody>
      </p:sp>
      <p:pic>
        <p:nvPicPr>
          <p:cNvPr id="31747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438400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Obraz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43" y="3377101"/>
            <a:ext cx="610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Równanie 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dirty="0"/>
              <a:t>Eksperyment</a:t>
            </a:r>
          </a:p>
        </p:txBody>
      </p:sp>
      <p:pic>
        <p:nvPicPr>
          <p:cNvPr id="32771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266950"/>
            <a:ext cx="1511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357563"/>
            <a:ext cx="2235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Metody przedziałowe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Metody, w których nie poszukuje się rozwiązania wprost a jedynie stara się znaleźć jak najwęższy przedział, w którym się to rozwiązanie znajduje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bisekcji - połowienia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39876" y="1557339"/>
            <a:ext cx="4556125" cy="4497387"/>
          </a:xfrm>
        </p:spPr>
        <p:txBody>
          <a:bodyPr/>
          <a:lstStyle/>
          <a:p>
            <a:pPr>
              <a:defRPr/>
            </a:pPr>
            <a:r>
              <a:rPr lang="pl-PL" dirty="0"/>
              <a:t>Metoda ta polega na sukcesywnym połowieniu przedziału poszukiwania.</a:t>
            </a:r>
          </a:p>
          <a:p>
            <a:pPr>
              <a:defRPr/>
            </a:pPr>
            <a:r>
              <a:rPr lang="pl-PL" dirty="0"/>
              <a:t>Rozwiązujemy równanie f(x)=0</a:t>
            </a:r>
          </a:p>
        </p:txBody>
      </p:sp>
      <p:pic>
        <p:nvPicPr>
          <p:cNvPr id="34819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84313"/>
            <a:ext cx="417671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Algorytm bisekcji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pl-PL" dirty="0"/>
              <a:t>Wybieramy przedział (a</a:t>
            </a:r>
            <a:r>
              <a:rPr lang="pl-PL" baseline="-25000" dirty="0"/>
              <a:t>1</a:t>
            </a:r>
            <a:r>
              <a:rPr lang="pl-PL" dirty="0"/>
              <a:t>,b</a:t>
            </a:r>
            <a:r>
              <a:rPr lang="pl-PL" baseline="-25000" dirty="0"/>
              <a:t>1</a:t>
            </a:r>
            <a:r>
              <a:rPr lang="pl-PL" dirty="0"/>
              <a:t>) takie, że f(a</a:t>
            </a:r>
            <a:r>
              <a:rPr lang="pl-PL" baseline="-25000" dirty="0"/>
              <a:t>1</a:t>
            </a:r>
            <a:r>
              <a:rPr lang="pl-PL" dirty="0"/>
              <a:t>)f(b</a:t>
            </a:r>
            <a:r>
              <a:rPr lang="pl-PL" baseline="-25000" dirty="0"/>
              <a:t>1</a:t>
            </a:r>
            <a:r>
              <a:rPr lang="pl-PL" dirty="0"/>
              <a:t>)&lt;0, tolerancję </a:t>
            </a:r>
            <a:r>
              <a:rPr lang="pl-PL" dirty="0" err="1"/>
              <a:t>eps</a:t>
            </a:r>
            <a:r>
              <a:rPr lang="pl-PL" dirty="0"/>
              <a:t>, liczbę iteracji N, i=1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dirty="0"/>
              <a:t>c=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r>
              <a:rPr lang="pl-PL" baseline="-25000" dirty="0"/>
              <a:t> </a:t>
            </a:r>
            <a:r>
              <a:rPr lang="pl-PL" dirty="0"/>
              <a:t>+(</a:t>
            </a:r>
            <a:r>
              <a:rPr lang="pl-PL" dirty="0" err="1"/>
              <a:t>b</a:t>
            </a:r>
            <a:r>
              <a:rPr lang="pl-PL" baseline="-25000" dirty="0" err="1"/>
              <a:t>i</a:t>
            </a:r>
            <a:r>
              <a:rPr lang="pl-PL" dirty="0" err="1"/>
              <a:t>-a</a:t>
            </a:r>
            <a:r>
              <a:rPr lang="pl-PL" baseline="-25000" dirty="0" err="1"/>
              <a:t>i</a:t>
            </a:r>
            <a:r>
              <a:rPr lang="pl-PL" dirty="0"/>
              <a:t>)/2. Jeżeli</a:t>
            </a:r>
          </a:p>
          <a:p>
            <a:pPr marL="857250" lvl="1" indent="-457200">
              <a:defRPr/>
            </a:pPr>
            <a:r>
              <a:rPr lang="pl-PL" dirty="0"/>
              <a:t>f(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r>
              <a:rPr lang="pl-PL" dirty="0"/>
              <a:t>)f(c)&lt;0 to b</a:t>
            </a:r>
            <a:r>
              <a:rPr lang="pl-PL" baseline="-25000" dirty="0"/>
              <a:t>i+1</a:t>
            </a:r>
            <a:r>
              <a:rPr lang="pl-PL" dirty="0"/>
              <a:t>=c, a</a:t>
            </a:r>
            <a:r>
              <a:rPr lang="pl-PL" baseline="-25000" dirty="0"/>
              <a:t>i+1</a:t>
            </a:r>
            <a:r>
              <a:rPr lang="pl-PL" dirty="0"/>
              <a:t>=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endParaRPr lang="pl-PL" baseline="-25000" dirty="0"/>
          </a:p>
          <a:p>
            <a:pPr marL="857250" lvl="1" indent="-457200">
              <a:defRPr/>
            </a:pPr>
            <a:r>
              <a:rPr lang="pl-PL" dirty="0"/>
              <a:t>f(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r>
              <a:rPr lang="pl-PL" dirty="0"/>
              <a:t>)f(c)&gt;0 to a</a:t>
            </a:r>
            <a:r>
              <a:rPr lang="pl-PL" baseline="-25000" dirty="0"/>
              <a:t>i+1</a:t>
            </a:r>
            <a:r>
              <a:rPr lang="pl-PL" dirty="0"/>
              <a:t>=c, b</a:t>
            </a:r>
            <a:r>
              <a:rPr lang="pl-PL" baseline="-25000" dirty="0"/>
              <a:t>i+1</a:t>
            </a:r>
            <a:r>
              <a:rPr lang="pl-PL" dirty="0"/>
              <a:t>=</a:t>
            </a:r>
            <a:r>
              <a:rPr lang="pl-PL" dirty="0" err="1"/>
              <a:t>b</a:t>
            </a:r>
            <a:r>
              <a:rPr lang="pl-PL" baseline="-25000" dirty="0" err="1"/>
              <a:t>i</a:t>
            </a:r>
            <a:endParaRPr lang="pl-PL" baseline="-25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pl-PL" dirty="0"/>
              <a:t>Jeżeli |b</a:t>
            </a:r>
            <a:r>
              <a:rPr lang="pl-PL" baseline="-25000" dirty="0"/>
              <a:t>i+1</a:t>
            </a:r>
            <a:r>
              <a:rPr lang="pl-PL" dirty="0"/>
              <a:t>-a</a:t>
            </a:r>
            <a:r>
              <a:rPr lang="pl-PL" baseline="-25000" dirty="0"/>
              <a:t>i+1</a:t>
            </a:r>
            <a:r>
              <a:rPr lang="pl-PL" dirty="0"/>
              <a:t>|&lt;</a:t>
            </a:r>
            <a:r>
              <a:rPr lang="pl-PL" dirty="0" err="1"/>
              <a:t>eps</a:t>
            </a:r>
            <a:r>
              <a:rPr lang="pl-PL" dirty="0"/>
              <a:t>, lub i+1&gt;N to stop x</a:t>
            </a:r>
            <a:r>
              <a:rPr lang="pl-PL" baseline="30000" dirty="0"/>
              <a:t>* </a:t>
            </a:r>
            <a:r>
              <a:rPr lang="pl-PL" dirty="0"/>
              <a:t>z przedziału (b</a:t>
            </a:r>
            <a:r>
              <a:rPr lang="pl-PL" baseline="-25000" dirty="0"/>
              <a:t>i+1</a:t>
            </a:r>
            <a:r>
              <a:rPr lang="pl-PL" dirty="0"/>
              <a:t>,a</a:t>
            </a:r>
            <a:r>
              <a:rPr lang="pl-PL" baseline="-25000" dirty="0"/>
              <a:t>i+1</a:t>
            </a:r>
            <a:r>
              <a:rPr lang="pl-PL" dirty="0"/>
              <a:t>). W przeciwnym przypadku i=i+1, idź do kroku 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siecznych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siecznych </a:t>
            </a:r>
          </a:p>
        </p:txBody>
      </p:sp>
      <p:pic>
        <p:nvPicPr>
          <p:cNvPr id="37891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2070100"/>
            <a:ext cx="8064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997200"/>
            <a:ext cx="40894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err="1"/>
              <a:t>Regula</a:t>
            </a:r>
            <a:r>
              <a:rPr lang="pl-PL" dirty="0"/>
              <a:t> </a:t>
            </a:r>
            <a:r>
              <a:rPr lang="pl-PL" dirty="0" err="1"/>
              <a:t>falsi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Inaczej metoda fałszywej prostej, fałszywej pozycji – połączenie metody siecznych i metod przedziałowych</a:t>
            </a:r>
          </a:p>
        </p:txBody>
      </p:sp>
      <p:pic>
        <p:nvPicPr>
          <p:cNvPr id="39939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565400"/>
            <a:ext cx="44577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Algorytm </a:t>
            </a:r>
            <a:r>
              <a:rPr lang="pl-PL" dirty="0" err="1"/>
              <a:t>Regula</a:t>
            </a:r>
            <a:r>
              <a:rPr lang="pl-PL" dirty="0"/>
              <a:t> </a:t>
            </a:r>
            <a:r>
              <a:rPr lang="pl-PL" dirty="0" err="1"/>
              <a:t>Falsi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pl-PL" dirty="0"/>
              <a:t>Wybieramy przedział (a</a:t>
            </a:r>
            <a:r>
              <a:rPr lang="pl-PL" baseline="-25000" dirty="0"/>
              <a:t>1</a:t>
            </a:r>
            <a:r>
              <a:rPr lang="pl-PL" dirty="0"/>
              <a:t>,b</a:t>
            </a:r>
            <a:r>
              <a:rPr lang="pl-PL" baseline="-25000" dirty="0"/>
              <a:t>1</a:t>
            </a:r>
            <a:r>
              <a:rPr lang="pl-PL" dirty="0"/>
              <a:t>) takie, że f(a</a:t>
            </a:r>
            <a:r>
              <a:rPr lang="pl-PL" baseline="-25000" dirty="0"/>
              <a:t>1</a:t>
            </a:r>
            <a:r>
              <a:rPr lang="pl-PL" dirty="0"/>
              <a:t>)f(b</a:t>
            </a:r>
            <a:r>
              <a:rPr lang="pl-PL" baseline="-25000" dirty="0"/>
              <a:t>1</a:t>
            </a:r>
            <a:r>
              <a:rPr lang="pl-PL" dirty="0"/>
              <a:t>)&lt;0, tolerancje eps1 i eps2, liczbę iteracji N, i=1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dirty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Jeżeli</a:t>
            </a:r>
          </a:p>
          <a:p>
            <a:pPr marL="857250" lvl="1" indent="-457200">
              <a:defRPr/>
            </a:pPr>
            <a:r>
              <a:rPr lang="pl-PL" dirty="0"/>
              <a:t>f(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r>
              <a:rPr lang="pl-PL" dirty="0"/>
              <a:t>)f(c)&lt;0 to b</a:t>
            </a:r>
            <a:r>
              <a:rPr lang="pl-PL" baseline="-25000" dirty="0"/>
              <a:t>i+1</a:t>
            </a:r>
            <a:r>
              <a:rPr lang="pl-PL" dirty="0"/>
              <a:t>=c, a</a:t>
            </a:r>
            <a:r>
              <a:rPr lang="pl-PL" baseline="-25000" dirty="0"/>
              <a:t>i+1</a:t>
            </a:r>
            <a:r>
              <a:rPr lang="pl-PL" dirty="0"/>
              <a:t>=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endParaRPr lang="pl-PL" baseline="-25000" dirty="0"/>
          </a:p>
          <a:p>
            <a:pPr marL="857250" lvl="1" indent="-457200">
              <a:defRPr/>
            </a:pPr>
            <a:r>
              <a:rPr lang="pl-PL" dirty="0"/>
              <a:t>f(</a:t>
            </a:r>
            <a:r>
              <a:rPr lang="pl-PL" dirty="0" err="1"/>
              <a:t>a</a:t>
            </a:r>
            <a:r>
              <a:rPr lang="pl-PL" baseline="-25000" dirty="0" err="1"/>
              <a:t>i</a:t>
            </a:r>
            <a:r>
              <a:rPr lang="pl-PL" dirty="0"/>
              <a:t>)f(c)&gt;0 to a</a:t>
            </a:r>
            <a:r>
              <a:rPr lang="pl-PL" baseline="-25000" dirty="0"/>
              <a:t>i+1</a:t>
            </a:r>
            <a:r>
              <a:rPr lang="pl-PL" dirty="0"/>
              <a:t>=c, b</a:t>
            </a:r>
            <a:r>
              <a:rPr lang="pl-PL" baseline="-25000" dirty="0"/>
              <a:t>i+1</a:t>
            </a:r>
            <a:r>
              <a:rPr lang="pl-PL" dirty="0"/>
              <a:t>=</a:t>
            </a:r>
            <a:r>
              <a:rPr lang="pl-PL" dirty="0" err="1"/>
              <a:t>b</a:t>
            </a:r>
            <a:r>
              <a:rPr lang="pl-PL" baseline="-25000" dirty="0" err="1"/>
              <a:t>i</a:t>
            </a:r>
            <a:endParaRPr lang="pl-PL" baseline="-25000" dirty="0"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pl-PL" dirty="0"/>
              <a:t>Jeżeli |b</a:t>
            </a:r>
            <a:r>
              <a:rPr lang="pl-PL" baseline="-25000" dirty="0"/>
              <a:t>i+1</a:t>
            </a:r>
            <a:r>
              <a:rPr lang="pl-PL" dirty="0"/>
              <a:t>-a</a:t>
            </a:r>
            <a:r>
              <a:rPr lang="pl-PL" baseline="-25000" dirty="0"/>
              <a:t>i+1</a:t>
            </a:r>
            <a:r>
              <a:rPr lang="pl-PL" dirty="0"/>
              <a:t>|&lt;eps1, |f(c)|&lt;eps2, lub i+1&gt;N, lub  to stop x</a:t>
            </a:r>
            <a:r>
              <a:rPr lang="pl-PL" baseline="30000" dirty="0"/>
              <a:t>* </a:t>
            </a:r>
            <a:r>
              <a:rPr lang="pl-PL" dirty="0"/>
              <a:t>z przedziału (b</a:t>
            </a:r>
            <a:r>
              <a:rPr lang="pl-PL" baseline="-25000" dirty="0"/>
              <a:t>i+1</a:t>
            </a:r>
            <a:r>
              <a:rPr lang="pl-PL" dirty="0"/>
              <a:t>,a</a:t>
            </a:r>
            <a:r>
              <a:rPr lang="pl-PL" baseline="-25000" dirty="0"/>
              <a:t>i+1</a:t>
            </a:r>
            <a:r>
              <a:rPr lang="pl-PL" dirty="0"/>
              <a:t>). W przeciwnym przypadku i=i+1, idź do kroku 2.</a:t>
            </a:r>
          </a:p>
        </p:txBody>
      </p:sp>
      <p:pic>
        <p:nvPicPr>
          <p:cNvPr id="40963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06700"/>
            <a:ext cx="4140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Ciągłość funkcji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>
              <a:latin typeface="Verdana" charset="0"/>
              <a:ea typeface="Arial" charset="0"/>
            </a:endParaRPr>
          </a:p>
          <a:p>
            <a:endParaRPr lang="pl-PL">
              <a:latin typeface="Verdana" charset="0"/>
              <a:ea typeface="Arial" charset="0"/>
            </a:endParaRPr>
          </a:p>
          <a:p>
            <a:endParaRPr lang="pl-PL">
              <a:latin typeface="Verdana" charset="0"/>
              <a:ea typeface="Arial" charset="0"/>
            </a:endParaRPr>
          </a:p>
          <a:p>
            <a:r>
              <a:rPr lang="pl-PL">
                <a:latin typeface="Verdana" charset="0"/>
                <a:ea typeface="Arial" charset="0"/>
              </a:rPr>
              <a:t>W największym przybliżeniu, funkcja ciągła to taka funkcja, której wykres jest pojedynczą krzywą.</a:t>
            </a:r>
          </a:p>
          <a:p>
            <a:r>
              <a:rPr lang="pl-PL">
                <a:latin typeface="Verdana" charset="0"/>
                <a:ea typeface="Arial" charset="0"/>
              </a:rPr>
              <a:t>Inaczej możemy powiedzieć, że „mała zmiana” </a:t>
            </a:r>
            <a:r>
              <a:rPr lang="pl-PL" i="1">
                <a:latin typeface="Verdana" charset="0"/>
                <a:ea typeface="Arial" charset="0"/>
              </a:rPr>
              <a:t>x </a:t>
            </a:r>
            <a:r>
              <a:rPr lang="pl-PL">
                <a:latin typeface="Verdana" charset="0"/>
                <a:ea typeface="Arial" charset="0"/>
              </a:rPr>
              <a:t>powoduje „małą zmianę” </a:t>
            </a:r>
            <a:r>
              <a:rPr lang="pl-PL" i="1">
                <a:latin typeface="Verdana" charset="0"/>
                <a:ea typeface="Arial" charset="0"/>
              </a:rPr>
              <a:t>y</a:t>
            </a:r>
            <a:r>
              <a:rPr lang="pl-PL">
                <a:latin typeface="Verdana" charset="0"/>
                <a:ea typeface="Arial" charset="0"/>
              </a:rPr>
              <a:t> </a:t>
            </a:r>
          </a:p>
        </p:txBody>
      </p:sp>
      <p:pic>
        <p:nvPicPr>
          <p:cNvPr id="15363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063750"/>
            <a:ext cx="1689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Metoda Newtona (metoda stycznych)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76304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pl-PL" dirty="0"/>
              <a:t>Metoda Newtona wykorzystuje pochodną aby poszukiwać rozwiązania</a:t>
            </a:r>
          </a:p>
        </p:txBody>
      </p:sp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2"/>
          <a:srcRect t="-3386" b="-3386"/>
          <a:stretch>
            <a:fillRect/>
          </a:stretch>
        </p:blipFill>
        <p:spPr bwMode="auto">
          <a:xfrm>
            <a:off x="1992313" y="2262188"/>
            <a:ext cx="6983412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43012" name="Obraz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4581525"/>
            <a:ext cx="39624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Przykład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rcRect l="-13181" r="-1318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Funkcje nieciągłe</a:t>
            </a:r>
          </a:p>
        </p:txBody>
      </p:sp>
      <p:pic>
        <p:nvPicPr>
          <p:cNvPr id="17410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7338"/>
            <a:ext cx="4895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2205038"/>
            <a:ext cx="42195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Jednostronna ciągłość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Funkcja może być ciągła w punkcie jednostronnie</a:t>
            </a:r>
          </a:p>
        </p:txBody>
      </p:sp>
      <p:pic>
        <p:nvPicPr>
          <p:cNvPr id="1843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9"/>
            <a:ext cx="466248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405063"/>
            <a:ext cx="4681537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Konsekwencje ciągłości</a:t>
            </a:r>
          </a:p>
        </p:txBody>
      </p:sp>
      <p:pic>
        <p:nvPicPr>
          <p:cNvPr id="19458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2732088"/>
            <a:ext cx="475297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Twierdzenie </a:t>
            </a:r>
            <a:r>
              <a:rPr lang="pl-PL" dirty="0" err="1"/>
              <a:t>Darboux</a:t>
            </a:r>
            <a:r>
              <a:rPr lang="pl-PL" dirty="0"/>
              <a:t>:</a:t>
            </a:r>
          </a:p>
          <a:p>
            <a:pPr marL="0" indent="0">
              <a:buNone/>
              <a:defRPr/>
            </a:pPr>
            <a:r>
              <a:rPr lang="pl-PL" i="1" dirty="0"/>
              <a:t>Jeżeli funkcja jest ciągła na przedziale [</a:t>
            </a:r>
            <a:r>
              <a:rPr lang="pl-PL" i="1" dirty="0" err="1"/>
              <a:t>a,b</a:t>
            </a:r>
            <a:r>
              <a:rPr lang="pl-PL" i="1" dirty="0"/>
              <a:t>], zaś u jest liczbą z przedziału [f(a),f(b)] to istnieje takie c z przedziału [</a:t>
            </a:r>
            <a:r>
              <a:rPr lang="pl-PL" i="1" dirty="0" err="1"/>
              <a:t>a,b</a:t>
            </a:r>
            <a:r>
              <a:rPr lang="pl-PL" i="1" dirty="0"/>
              <a:t>], że u=f(c)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Styczna do funkcji</a:t>
            </a:r>
          </a:p>
        </p:txBody>
      </p:sp>
      <p:pic>
        <p:nvPicPr>
          <p:cNvPr id="5" name="Graph_of_sliding_derivative_line.gif">
            <a:hlinkClick r:id="" action="ppaction://media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89" y="1628775"/>
            <a:ext cx="4497387" cy="4497388"/>
          </a:xfrm>
        </p:spPr>
      </p:pic>
      <p:sp>
        <p:nvSpPr>
          <p:cNvPr id="20483" name="PoleTekstowe 5"/>
          <p:cNvSpPr txBox="1">
            <a:spLocks noChangeArrowheads="1"/>
          </p:cNvSpPr>
          <p:nvPr/>
        </p:nvSpPr>
        <p:spPr bwMode="auto">
          <a:xfrm>
            <a:off x="6311900" y="1700213"/>
            <a:ext cx="42481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kumimoji="0" lang="pl-PL"/>
              <a:t>Najprościej:</a:t>
            </a:r>
          </a:p>
          <a:p>
            <a:r>
              <a:rPr kumimoji="0" lang="pl-PL"/>
              <a:t>Styczna to prosta,</a:t>
            </a:r>
          </a:p>
          <a:p>
            <a:r>
              <a:rPr kumimoji="0" lang="pl-PL"/>
              <a:t>Która dotyka krzywej, ale nie przecina jej w najbliższej okolicy punktu zetknięcia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Wzór na styczną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Styczną opisuje równanie prostej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dirty="0"/>
              <a:t>Przy czym </a:t>
            </a:r>
          </a:p>
          <a:p>
            <a:pPr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To pochodna funkcji f w punkcie x</a:t>
            </a:r>
            <a:r>
              <a:rPr lang="pl-PL" baseline="-25000" dirty="0"/>
              <a:t>0</a:t>
            </a:r>
            <a:endParaRPr lang="pl-PL" dirty="0"/>
          </a:p>
        </p:txBody>
      </p:sp>
      <p:pic>
        <p:nvPicPr>
          <p:cNvPr id="21507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71750"/>
            <a:ext cx="530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Obraz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76650"/>
            <a:ext cx="1168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Poszukiwanie miejsc zerowych funkcji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Poszukiwanie miejsc zerowych funkcji to zagadnienie znalezienia takiego       , że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Czyli inaczej rozwiązania równania.</a:t>
            </a:r>
          </a:p>
          <a:p>
            <a:pPr marL="0" indent="0">
              <a:buNone/>
              <a:defRPr/>
            </a:pPr>
            <a:endParaRPr lang="pl-PL" dirty="0"/>
          </a:p>
          <a:p>
            <a:pPr marL="0" indent="0">
              <a:buNone/>
              <a:defRPr/>
            </a:pPr>
            <a:r>
              <a:rPr lang="pl-PL" dirty="0"/>
              <a:t>Zakładamy, że nie jesteśmy w stanie znaleźć miejsca zerowego analitycznie – pozostają nam metody iteracyjne </a:t>
            </a:r>
          </a:p>
        </p:txBody>
      </p:sp>
      <p:pic>
        <p:nvPicPr>
          <p:cNvPr id="27651" name="Obraz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78" y="2224783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Obraz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3054350"/>
            <a:ext cx="1892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10084</TotalTime>
  <Words>643</Words>
  <Application>Microsoft Macintosh PowerPoint</Application>
  <PresentationFormat>Panoramiczny</PresentationFormat>
  <Paragraphs>81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Motyw pakietu Office</vt:lpstr>
      <vt:lpstr>Rozwiązywanie równań nieliniowych  jednej zmiennej</vt:lpstr>
      <vt:lpstr>Ciągłość funkcji</vt:lpstr>
      <vt:lpstr>Przykład</vt:lpstr>
      <vt:lpstr>Funkcje nieciągłe</vt:lpstr>
      <vt:lpstr>Jednostronna ciągłość</vt:lpstr>
      <vt:lpstr>Konsekwencje ciągłości</vt:lpstr>
      <vt:lpstr>Styczna do funkcji</vt:lpstr>
      <vt:lpstr>Wzór na styczną</vt:lpstr>
      <vt:lpstr>Poszukiwanie miejsc zerowych funkcji</vt:lpstr>
      <vt:lpstr>Metoda prostej iteracji</vt:lpstr>
      <vt:lpstr>Zasada odwzorowań zwężających</vt:lpstr>
      <vt:lpstr>Szybkość zbieżności</vt:lpstr>
      <vt:lpstr>Przykład</vt:lpstr>
      <vt:lpstr>Metody przedziałowe </vt:lpstr>
      <vt:lpstr>Metoda bisekcji - połowienia</vt:lpstr>
      <vt:lpstr>Algorytm bisekcji</vt:lpstr>
      <vt:lpstr>Metoda siecznych</vt:lpstr>
      <vt:lpstr>Regula falsi</vt:lpstr>
      <vt:lpstr>Algorytm Regula Falsi</vt:lpstr>
      <vt:lpstr>Metoda Newtona (metoda stycznych)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Rozwiązywanie równań nieliniowych  jednej zmiennej</dc:title>
  <dc:creator>Jerzy Baranowski</dc:creator>
  <cp:lastModifiedBy>Jerzy Baranowski</cp:lastModifiedBy>
  <cp:revision>2</cp:revision>
  <dcterms:created xsi:type="dcterms:W3CDTF">2021-12-10T11:38:18Z</dcterms:created>
  <dcterms:modified xsi:type="dcterms:W3CDTF">2021-12-17T11:42:55Z</dcterms:modified>
</cp:coreProperties>
</file>