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FDB2E5-4DD9-2548-A4BB-B748534A5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7439F1-6CEA-5E45-BC2B-C5E7CB66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95C30F-B2E3-BC4E-8B4E-6B34E79F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A0232D-2BD6-3F4C-9BAE-211349A3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5F0EC3-55D6-B344-B011-133A4BF7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20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10247-D5D0-DC40-AF2A-D63CA813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639AFF-B85F-584A-839B-8BCD8C102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339BFA-7B2D-5F42-8A5B-D129E3A8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46E60D-7DAA-C943-8F1B-3BE99D0D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7C3A50-A0AA-934A-83F8-6158D477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99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3E2CF69-F537-4948-A82A-9271769D8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5A0524F-0A28-0348-8631-FA8CC58E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078ECA-05E6-CA46-A3B2-B65B1DDA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C5EC79-F6CE-0A49-8B76-4B146049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4AD552-D2D5-334B-A601-9090466C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9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CD9E74-5F53-6A44-BB19-30C0100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4E165D-4C30-2D4D-9F8C-E46C2374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DA5A9D-E3DB-3242-A16B-40CA7E69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2A38C1-F7E9-BF48-9423-0548DCD0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F2712E-BFAE-5E42-BC2E-85872C13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31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63910B-69CE-274C-AAF9-D777A041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3BC5A7-4BA2-5F41-B479-93FCB814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8E92FF-1F58-4B46-8840-511A9A35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E19C96-3D21-6643-B0A6-F1AA956A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8659D3-4DDB-B249-94F6-6F3B52C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3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05A9EB-48B1-B54F-8127-39A25363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84CD3E-A5F5-F140-9CCB-7180AB9B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4F227F9-8C8F-3B4C-BFA6-81B8E276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0D21B6C-99E5-B146-A8C4-EF7DE726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4D4F055-7C86-1D4D-AC07-B55DDB4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A3CD55-51E8-1C42-A696-2B4C0633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4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67DF56-BB97-8E41-95DC-E1280BCF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F1ACB8-79F8-E743-A014-582C1A726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E0C0B5A-F8E3-C84B-94E7-6DD323B0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5A3302-0FC2-6E48-A506-E80C1F0A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CA58B44-ECC4-7948-A865-BA88BE8EC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FE5C973-DA60-9F40-99CD-7E9E47A7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7F18CD-3DBE-AF49-9F34-90991D1B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1153BBD-B1AE-9249-A250-5493C4E0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702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87AF23-BEE5-A343-A10B-C3683FF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EB985DD-62FE-A242-BAF0-33E93422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174B87F-3B7F-4E47-980B-CD612C52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C026977-362A-794D-AC93-F742F1A5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2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E39C1F-B6AF-E149-9DCF-2CB9B52B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D4DF9F8-B2C1-5D43-B84A-EA59868B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F263FD5-29E4-C549-803B-4F4B71CF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67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05A95-3B52-5841-831F-8DFFC086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08675D-8F8C-8D42-BDF0-EFA637B4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F0EB84B-A18F-A240-AF1E-2D17553E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2CC034-1551-0146-B36E-A74BFA97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BECEDA0-4E65-D040-82CA-657A6FA6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D30E00-C3ED-6941-A482-2BDBDD13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279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102F7A-4530-DE42-AE0A-B7D614B4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025CC3A-465B-AD4B-9232-DE4A18063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1CD380-39B7-D04F-87F6-C5201C3A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7B4D3EB-768C-A444-B72B-4602204D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DB5F22-6726-0D45-81D6-5391C380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7D5391D-AD12-454B-9319-0CC31AD9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61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88191A5-A505-CA4D-8B1B-909220E3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720CD8-DE4F-0B4D-A67B-84CAE594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8B3B2F-1248-7943-8F1D-212253A12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5B55-F5ED-7344-A386-29DCCE0D8667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A75C4C-B617-1C47-B2FB-C0402928F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F3E5B9-CC6C-BA48-9FF9-962E33AEF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9A0C-E8E8-7C48-B834-52AE6FCA15A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7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21A069-F365-1A4F-A244-699E2BFD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Goluba-Welscha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8100B1-7654-6F40-AD23-612FB69E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Każdy zbiór wielomianów ortogonalnych spełnia zależność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CF700E4-2332-4046-98AD-B5E80689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04" y="2293208"/>
            <a:ext cx="9639300" cy="838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48C342E-B818-2747-9167-F6EAA50E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874" y="3266345"/>
            <a:ext cx="7891849" cy="5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29A5-5F17-CE4A-AB9C-25F94652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Równanie macierzowe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6806EF-3B52-3A4A-B4AD-B2079BE4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7" y="2378675"/>
            <a:ext cx="8991417" cy="331923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EC85874-4274-3744-9FE7-5C127BD6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04" y="2360140"/>
            <a:ext cx="2290302" cy="35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2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0A6EFD-3C5E-204D-98A8-CEF76164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własny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A511AE5-15ED-E348-A7A0-538AE490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210658"/>
            <a:ext cx="8674100" cy="10033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C9086F7-287E-8843-9926-940A5F452CD6}"/>
              </a:ext>
            </a:extLst>
          </p:cNvPr>
          <p:cNvSpPr txBox="1"/>
          <p:nvPr/>
        </p:nvSpPr>
        <p:spPr>
          <a:xfrm>
            <a:off x="838200" y="1690688"/>
            <a:ext cx="525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Macierzowa postać układu równań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16B97F9-4842-FE41-A31A-5698F316C28A}"/>
              </a:ext>
            </a:extLst>
          </p:cNvPr>
          <p:cNvSpPr txBox="1"/>
          <p:nvPr/>
        </p:nvSpPr>
        <p:spPr>
          <a:xfrm>
            <a:off x="748862" y="3644043"/>
            <a:ext cx="9188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i="1" dirty="0" err="1"/>
              <a:t>t</a:t>
            </a:r>
            <a:r>
              <a:rPr lang="pl-PL" sz="2800" i="1" baseline="-25000" dirty="0" err="1"/>
              <a:t>j</a:t>
            </a:r>
            <a:r>
              <a:rPr lang="pl-PL" sz="2800" dirty="0"/>
              <a:t> jest pierwiastkiem wielomianu </a:t>
            </a:r>
            <a:r>
              <a:rPr lang="pl-PL" sz="2800" i="1" dirty="0" err="1"/>
              <a:t>p</a:t>
            </a:r>
            <a:r>
              <a:rPr lang="pl-PL" sz="2800" i="1" baseline="-25000" dirty="0" err="1"/>
              <a:t>N</a:t>
            </a:r>
            <a:r>
              <a:rPr lang="pl-PL" sz="2800" dirty="0"/>
              <a:t>(</a:t>
            </a:r>
            <a:r>
              <a:rPr lang="pl-PL" sz="2800" i="1" dirty="0"/>
              <a:t>x</a:t>
            </a:r>
            <a:r>
              <a:rPr lang="pl-PL" sz="2800" dirty="0"/>
              <a:t>)wtedy i tylko wtedy, gdy </a:t>
            </a:r>
            <a:endParaRPr lang="pl-PL" sz="2800" i="1" baseline="-25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089F389-826C-7E44-BDB3-DC011FF4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657" y="4331471"/>
            <a:ext cx="3639426" cy="66822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BB04EA26-C040-7D4F-9596-B763D71E221B}"/>
              </a:ext>
            </a:extLst>
          </p:cNvPr>
          <p:cNvSpPr txBox="1"/>
          <p:nvPr/>
        </p:nvSpPr>
        <p:spPr>
          <a:xfrm>
            <a:off x="748862" y="4928797"/>
            <a:ext cx="1045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Czyli gdy</a:t>
            </a:r>
            <a:r>
              <a:rPr lang="pl-PL" sz="2800" i="1" dirty="0"/>
              <a:t> </a:t>
            </a:r>
            <a:r>
              <a:rPr lang="pl-PL" sz="2800" i="1" dirty="0" err="1"/>
              <a:t>t</a:t>
            </a:r>
            <a:r>
              <a:rPr lang="pl-PL" sz="2800" i="1" baseline="-25000" dirty="0" err="1"/>
              <a:t>j</a:t>
            </a:r>
            <a:r>
              <a:rPr lang="pl-PL" sz="2800" dirty="0"/>
              <a:t> jest wartością własną macierzy </a:t>
            </a:r>
            <a:r>
              <a:rPr lang="pl-PL" sz="2800" i="1" dirty="0"/>
              <a:t>T</a:t>
            </a:r>
            <a:r>
              <a:rPr lang="pl-PL" sz="2800" dirty="0"/>
              <a:t>, dodatkowo wagi spełniają</a:t>
            </a:r>
            <a:endParaRPr lang="pl-PL" sz="2800" i="1" baseline="-250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33EDE9E-F9B9-D54B-A254-7A4DB57B2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645" y="5695438"/>
            <a:ext cx="7219293" cy="5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3A0415-6CF8-FB47-B421-6557A913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Hale’a-Towsenda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7AA82C-5D90-9244-9069-EFEB2870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Obecnie najszybszy, który dla dużych </a:t>
            </a:r>
            <a:r>
              <a:rPr lang="pl-PL" i="1" dirty="0"/>
              <a:t>n </a:t>
            </a:r>
            <a:r>
              <a:rPr lang="pl-PL" dirty="0"/>
              <a:t> ma złożoność liniową.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D216B76-4AD9-D74E-8551-2E5381E8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372"/>
            <a:ext cx="12192000" cy="260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2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CB9DBD-0D03-634F-A463-56A9D85D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Asymptotyczne wzory na pierwiastki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F97A01-6B4B-134E-99B6-CCDBC17D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>
            <a:normAutofit fontScale="92500"/>
          </a:bodyPr>
          <a:lstStyle/>
          <a:p>
            <a:r>
              <a:rPr lang="pl-PL" dirty="0"/>
              <a:t>Ze względu na symetrię w przedziale [-1,1] wystarczą pierwiastki w [0,1]</a:t>
            </a:r>
          </a:p>
          <a:p>
            <a:r>
              <a:rPr lang="pl-PL" dirty="0"/>
              <a:t>Dla pierwiastków oddalonych od 1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Dla pierwiastków bliskich 1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       </a:t>
            </a:r>
          </a:p>
          <a:p>
            <a:pPr marL="0" indent="0">
              <a:buNone/>
            </a:pPr>
            <a:r>
              <a:rPr lang="pl-PL" dirty="0"/>
              <a:t>        jest pierwiastkiem funkcji Bessela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53F9F95-0839-2A41-B573-74A975B9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9509"/>
            <a:ext cx="9675341" cy="110155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283B2BE-7430-8A4D-8E82-13D4BC90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23" y="4201065"/>
            <a:ext cx="4246777" cy="53485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586BF23-5E10-9948-B337-6F68FD663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47" y="4925209"/>
            <a:ext cx="7866105" cy="93885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F77CA85-3ACD-4D4B-BAE8-DEB9E4D13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74" y="6021159"/>
            <a:ext cx="520700" cy="5715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8DA9657-DD0F-B242-978D-839882FC9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6053352"/>
            <a:ext cx="1028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A8380-54BE-9947-828F-2BAA1C04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Asymptotyczne wzory na wartość wielomianu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6B8945-B24A-974A-AE62-A1A3DA62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Wyliczenie wartości wielomianu wysokiego stopnia w formie innej niż iloczynowa jest kosztowne</a:t>
            </a:r>
          </a:p>
          <a:p>
            <a:r>
              <a:rPr lang="pl-PL" dirty="0"/>
              <a:t>Można sformułować wzory przybliżające </a:t>
            </a:r>
            <a:r>
              <a:rPr lang="pl-PL" dirty="0" err="1"/>
              <a:t>P</a:t>
            </a:r>
            <a:r>
              <a:rPr lang="pl-PL" baseline="-25000" dirty="0" err="1"/>
              <a:t>n</a:t>
            </a:r>
            <a:r>
              <a:rPr lang="pl-PL" dirty="0"/>
              <a:t>, podobnie jak poprzednio inne  wewnątrz i na brzegu przedziału</a:t>
            </a:r>
          </a:p>
          <a:p>
            <a:r>
              <a:rPr lang="pl-PL" dirty="0"/>
              <a:t>Aby wyliczyć pochodną </a:t>
            </a:r>
            <a:r>
              <a:rPr lang="pl-PL" dirty="0" err="1"/>
              <a:t>P’</a:t>
            </a:r>
            <a:r>
              <a:rPr lang="pl-PL" baseline="-25000" dirty="0" err="1"/>
              <a:t>n</a:t>
            </a:r>
            <a:r>
              <a:rPr lang="pl-PL" dirty="0"/>
              <a:t>, potrzebną do iteracji Newtona, wykorzystujemy rekurencję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33F0A29-BAF0-5D4A-8A23-F9400DEC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741562"/>
            <a:ext cx="72390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8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6C420D-C353-684D-95E7-2EB94B3E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Obliczanie wag kwadratury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CF90701-77B7-1A41-B8F7-FB2B0F2B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031" y="1943894"/>
            <a:ext cx="8318500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87399829-EC7E-4C43-A389-212BF00F6CDE}"/>
                  </a:ext>
                </a:extLst>
              </p:cNvPr>
              <p:cNvSpPr txBox="1"/>
              <p:nvPr/>
            </p:nvSpPr>
            <p:spPr>
              <a:xfrm>
                <a:off x="5325762" y="5397500"/>
                <a:ext cx="544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Przy czym dla wielomianów </a:t>
                </a:r>
                <a:r>
                  <a:rPr lang="pl-PL" dirty="0" err="1"/>
                  <a:t>Legendre’a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l-PL" dirty="0"/>
                  <a:t> są równe 0</a:t>
                </a:r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87399829-EC7E-4C43-A389-212BF00F6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62" y="5397500"/>
                <a:ext cx="5440464" cy="369332"/>
              </a:xfrm>
              <a:prstGeom prst="rect">
                <a:avLst/>
              </a:prstGeom>
              <a:blipFill>
                <a:blip r:embed="rId3"/>
                <a:stretch>
                  <a:fillRect l="-932" t="-6452" b="-225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34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B5E86A-C52E-7748-86E7-E60CD1E5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Kwadratury Gaussa-</a:t>
            </a:r>
            <a:r>
              <a:rPr lang="pl-PL" dirty="0" err="1"/>
              <a:t>Lobatto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96BB7B7-A50A-F946-97AE-00E1F721F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Modyfikacja GL, ale</a:t>
                </a:r>
              </a:p>
              <a:p>
                <a:pPr lvl="1"/>
                <a:r>
                  <a:rPr lang="pl-PL" dirty="0"/>
                  <a:t>Pierwszy i ostatni węzeł to odpowiednio krańce przedziału</a:t>
                </a:r>
              </a:p>
              <a:p>
                <a:pPr lvl="1"/>
                <a:r>
                  <a:rPr lang="pl-PL" dirty="0"/>
                  <a:t>Pozostałe węzły to pierwiastki wielomianu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pl-PL" dirty="0"/>
              </a:p>
              <a:p>
                <a:pPr lvl="1"/>
                <a:r>
                  <a:rPr lang="pl-PL" dirty="0"/>
                  <a:t>Dokładna dla wielomianów do stopnia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pl-PL" dirty="0"/>
              </a:p>
              <a:p>
                <a:pPr lvl="1"/>
                <a:r>
                  <a:rPr lang="pl-PL" dirty="0"/>
                  <a:t>Wagi:</a:t>
                </a:r>
              </a:p>
              <a:p>
                <a:pPr lvl="2"/>
                <a:r>
                  <a:rPr lang="pl-PL" dirty="0"/>
                  <a:t>Skrajne</a:t>
                </a:r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  <a:p>
                <a:pPr lvl="2"/>
                <a:endParaRPr lang="pl-PL" dirty="0"/>
              </a:p>
              <a:p>
                <a:pPr lvl="2"/>
                <a:r>
                  <a:rPr lang="pl-PL" dirty="0"/>
                  <a:t>Pozostałe</a:t>
                </a:r>
              </a:p>
              <a:p>
                <a:pPr lvl="1"/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96BB7B7-A50A-F946-97AE-00E1F721F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548B5FA3-A501-814B-A082-39D547FF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425" y="4118995"/>
            <a:ext cx="1140239" cy="9472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B363EF6-3C27-244F-BE22-86F1D531B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942" y="5676615"/>
            <a:ext cx="3363447" cy="10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787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181</Words>
  <Application>Microsoft Macintosh PowerPoint</Application>
  <PresentationFormat>Panoramiczny</PresentationFormat>
  <Paragraphs>38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Motyw pakietu Office</vt:lpstr>
      <vt:lpstr>Algorytm Goluba-Welscha</vt:lpstr>
      <vt:lpstr>Równanie macierzowe</vt:lpstr>
      <vt:lpstr>Problem własny</vt:lpstr>
      <vt:lpstr>Algorytm Hale’a-Towsenda</vt:lpstr>
      <vt:lpstr>Asymptotyczne wzory na pierwiastki</vt:lpstr>
      <vt:lpstr>Asymptotyczne wzory na wartość wielomianu</vt:lpstr>
      <vt:lpstr>Obliczanie wag kwadratury</vt:lpstr>
      <vt:lpstr>Kwadratury Gaussa-Lobatto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Goluba-Welscha</dc:title>
  <dc:creator>Jerzy Baranowski</dc:creator>
  <cp:lastModifiedBy>Jerzy Baranowski</cp:lastModifiedBy>
  <cp:revision>2</cp:revision>
  <dcterms:created xsi:type="dcterms:W3CDTF">2021-12-20T15:31:40Z</dcterms:created>
  <dcterms:modified xsi:type="dcterms:W3CDTF">2022-01-21T22:09:48Z</dcterms:modified>
</cp:coreProperties>
</file>