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7"/>
    <p:restoredTop sz="96654"/>
  </p:normalViewPr>
  <p:slideViewPr>
    <p:cSldViewPr snapToGrid="0" snapToObjects="1">
      <p:cViewPr varScale="1">
        <p:scale>
          <a:sx n="157" d="100"/>
          <a:sy n="157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561322-ACC1-9B4D-B07B-879EDF13D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17BD7DE-8F80-CF49-9325-A10B32CDE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96720D-D0A1-2C4B-9B90-1B7FA4F5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31C6-C91D-C149-9326-299B7DB283DB}" type="datetimeFigureOut">
              <a:rPr lang="pl-PL" smtClean="0"/>
              <a:t>10.01.2022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BA7FCBF-8E44-184E-B7DB-F0C2349F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B9A5B4-7BE0-7E4B-B07E-406D1E35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57CC-894B-9F4A-A5A3-E66FE4D1D8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22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726E29-0BFE-7345-93A8-455A2D09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59E8EF9-135E-4D43-99F9-F25CEDD93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C6298B-AD28-DF4F-9238-7681A121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31C6-C91D-C149-9326-299B7DB283DB}" type="datetimeFigureOut">
              <a:rPr lang="pl-PL" smtClean="0"/>
              <a:t>10.01.2022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1DBB2F-F81E-5441-BB9B-6EB51020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AC421C-12E1-EB49-A9CF-5C1052C6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57CC-894B-9F4A-A5A3-E66FE4D1D8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112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6B7D898-139E-564F-97B5-A26A95EF0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EFEC159-A47A-6142-91AA-2677CF247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CC0DC3-2B85-9543-947B-B498C6AA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31C6-C91D-C149-9326-299B7DB283DB}" type="datetimeFigureOut">
              <a:rPr lang="pl-PL" smtClean="0"/>
              <a:t>10.01.2022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CAEB554-8E57-3940-AAF9-B4A297D5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253799-42E6-544D-BBE0-989361E9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57CC-894B-9F4A-A5A3-E66FE4D1D8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098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673897-DCF8-1744-8FDF-59F1ADEF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BDF122-7F6D-9441-8FC0-B716A8E80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4E7F04-4B8F-AB4C-9B59-856C65CC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31C6-C91D-C149-9326-299B7DB283DB}" type="datetimeFigureOut">
              <a:rPr lang="pl-PL" smtClean="0"/>
              <a:t>10.01.2022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CB8D01-16E3-7C41-B14C-F934B100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4D09C1-4C2F-ED4D-B098-4A98A45B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57CC-894B-9F4A-A5A3-E66FE4D1D8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24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EEC5A-9588-4945-8DEA-7FE8278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B423387-142A-E844-8154-6240403D4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E255A5-164A-ED4F-8385-95B57DD8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31C6-C91D-C149-9326-299B7DB283DB}" type="datetimeFigureOut">
              <a:rPr lang="pl-PL" smtClean="0"/>
              <a:t>10.01.2022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F71AEC-7B88-0940-92E5-9C433DF8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C29DFE-3D64-9C42-BA7D-F6A20E9F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57CC-894B-9F4A-A5A3-E66FE4D1D8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767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039CA5-8CF3-9D41-AC11-48254071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C01B86-9C7B-BF46-B12C-86F3A5C7B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C2158DB-6FFA-C14A-9907-EC66C63D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8FECAD9-2F17-604B-9A5D-1980FED6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31C6-C91D-C149-9326-299B7DB283DB}" type="datetimeFigureOut">
              <a:rPr lang="pl-PL" smtClean="0"/>
              <a:t>10.01.2022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986581A-98F1-484F-81D0-9316679E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AA06B32-F1AC-CE45-B8F5-F8920026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57CC-894B-9F4A-A5A3-E66FE4D1D8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090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866A3C-3188-154D-B23B-CDF0F01E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209224A-8254-634D-9A20-5F35627F6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E70EC8A-3178-EA44-814D-69A6F4E2F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9DCC164-8FE3-7645-BE0A-8F5C84428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FB4E6A0-C6D4-BD4E-9C1F-8044C9B88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EB50FDF-B493-BC40-8E8A-B9587F5D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31C6-C91D-C149-9326-299B7DB283DB}" type="datetimeFigureOut">
              <a:rPr lang="pl-PL" smtClean="0"/>
              <a:t>10.01.2022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47174F3-CFD9-AC42-9F14-76816C14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7614655-2980-CA47-9986-D249A6CD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57CC-894B-9F4A-A5A3-E66FE4D1D8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517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FDE99F-4AF7-4D4E-BA09-2B762EE7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A2C8EEA-9786-9B4E-9421-03A4B2D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31C6-C91D-C149-9326-299B7DB283DB}" type="datetimeFigureOut">
              <a:rPr lang="pl-PL" smtClean="0"/>
              <a:t>10.01.2022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7B317D1-A3E0-7F4B-890E-5387EC5E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DAD723-DB87-6240-8CA6-A50DE4A1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57CC-894B-9F4A-A5A3-E66FE4D1D8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257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FAED6F2-043E-EA47-93BD-8F0E597F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31C6-C91D-C149-9326-299B7DB283DB}" type="datetimeFigureOut">
              <a:rPr lang="pl-PL" smtClean="0"/>
              <a:t>10.01.2022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452A906-2509-D94A-97C8-B518547C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3810C8-7A5F-B041-93B3-7DCEE44C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57CC-894B-9F4A-A5A3-E66FE4D1D8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916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C6D857-08E0-1145-96F1-44A80130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AFC1CD-24F3-F143-80FE-0B86A5BC2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42AB458-2806-854A-BB92-9E6B86249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7FA615-8EF4-7C46-A5CB-C2EC872A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31C6-C91D-C149-9326-299B7DB283DB}" type="datetimeFigureOut">
              <a:rPr lang="pl-PL" smtClean="0"/>
              <a:t>10.01.2022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A964EDB-91B0-AD4D-8105-91163271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3606A3-3F3A-A94F-B69A-91A7FBBB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57CC-894B-9F4A-A5A3-E66FE4D1D8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223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FE47EC-49DC-EB4D-A294-D98FDE05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4AC4C92-DA4D-F943-9D79-5E85D7666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7CE469E-BC62-F14D-958E-C97D9FF0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4181D75-A091-A545-9950-09C7AB9F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31C6-C91D-C149-9326-299B7DB283DB}" type="datetimeFigureOut">
              <a:rPr lang="pl-PL" smtClean="0"/>
              <a:t>10.01.2022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0E3DADE-76C7-E941-B7A7-34614991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BC7D7C8-0759-F041-969D-C350691D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57CC-894B-9F4A-A5A3-E66FE4D1D8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165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C527AEF-5852-BF4D-9767-A5187C7F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A27076-F7D2-F84D-9CDE-26F41CECC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9CC14B-92F4-CF44-AF7F-7CF5D843F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31C6-C91D-C149-9326-299B7DB283DB}" type="datetimeFigureOut">
              <a:rPr lang="pl-PL" smtClean="0"/>
              <a:t>10.01.2022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2B0243-CC0E-ED48-AF4C-454B8E69E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F26F3C-DE13-1545-BE90-33CEEF0A0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57CC-894B-9F4A-A5A3-E66FE4D1D8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09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FCC858-8C3D-8946-9413-0F7B4923B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Rozwiązywanie Równań Różniczkowych Zwyczajnych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5D2046A-91EB-B748-974E-7D7EB67D7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Metody numeryczne</a:t>
            </a:r>
          </a:p>
        </p:txBody>
      </p:sp>
    </p:spTree>
    <p:extLst>
      <p:ext uri="{BB962C8B-B14F-4D97-AF65-F5344CB8AC3E}">
        <p14:creationId xmlns:p14="http://schemas.microsoft.com/office/powerpoint/2010/main" val="125664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6E9CC2-AA11-8D49-9A8F-03EE4786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Błąd metody Eulera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6FFC0E-0C61-124F-B9EA-FBAD54CC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Niech w otoczeniu rozwiązania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Wtedy  dla dostatecznie małych |h|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F637DA2-22A6-B34A-900A-0AC040D1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2194354"/>
            <a:ext cx="4826000" cy="8382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2140582-95E7-F34B-9022-8B38761C2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715" y="4008551"/>
            <a:ext cx="5803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03E860-3E47-4A4D-A5B1-C310AE25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Konsekwencje błędu metody Eulera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F0FF15-0E7D-AF4F-9712-E0A065A3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Całkowity (globalny) błąd metody Eulera jest proporcjonalny do maksymalnej długości kroku.</a:t>
            </a:r>
          </a:p>
          <a:p>
            <a:r>
              <a:rPr lang="pl-PL" dirty="0"/>
              <a:t>Czyli:</a:t>
            </a:r>
          </a:p>
          <a:p>
            <a:pPr lvl="1"/>
            <a:r>
              <a:rPr lang="pl-PL" dirty="0"/>
              <a:t>Dla dokładności 3 miejsc po przecinku potrzeba tysiąc kroków</a:t>
            </a:r>
          </a:p>
          <a:p>
            <a:pPr lvl="1"/>
            <a:r>
              <a:rPr lang="pl-PL" dirty="0"/>
              <a:t>Dla dokładności 6 miejsc po przecinku potrzeba milion kroków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786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F1A05F-B7DE-0442-8B75-F337B179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Brak warunku Lipschitza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42108E7-4597-A047-95D4-F616BA16E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44345"/>
                <a:ext cx="4490545" cy="3532617"/>
              </a:xfrm>
            </p:spPr>
            <p:txBody>
              <a:bodyPr/>
              <a:lstStyle/>
              <a:p>
                <a:r>
                  <a:rPr lang="pl-PL" dirty="0"/>
                  <a:t>Zmiana kroku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pl-PL" dirty="0"/>
                  <a:t> prowadzi do innych rozwiązań po parzystych i nieparzystych  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42108E7-4597-A047-95D4-F616BA16E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44345"/>
                <a:ext cx="4490545" cy="3532617"/>
              </a:xfrm>
              <a:blipFill>
                <a:blip r:embed="rId2"/>
                <a:stretch>
                  <a:fillRect l="-2542" t="-25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az 4">
            <a:extLst>
              <a:ext uri="{FF2B5EF4-FFF2-40B4-BE49-F238E27FC236}">
                <a16:creationId xmlns:a16="http://schemas.microsoft.com/office/drawing/2014/main" id="{FB7F4E20-1A9B-D741-A3F3-8D019CD94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334" y="1690688"/>
            <a:ext cx="4732466" cy="483848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1B39E93-8DB1-3341-B59F-EFF520709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4905754" cy="6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A6CD9F-C259-C948-A117-69C6441C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Dokładność jest problemem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6DA6DC0-B61A-2E47-965D-F9C7C5BCD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990" y="1533016"/>
            <a:ext cx="5094020" cy="51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6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D71B48-A3AF-0344-BED8-B354638C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usprawnić Eulera – Metody </a:t>
            </a:r>
            <a:r>
              <a:rPr lang="pl-PL" dirty="0" err="1"/>
              <a:t>Rungego</a:t>
            </a:r>
            <a:r>
              <a:rPr lang="pl-PL" dirty="0"/>
              <a:t>-Kutty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3139C31-7A1C-3049-BF81-0CD128B8A0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Zacznijmy od metody punktu środkowego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Błąd globalny metody punktu środkowego to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dirty="0"/>
                  <a:t> (dla 3 miejsc po przecinku </a:t>
                </a:r>
                <a:r>
                  <a:rPr lang="pl-PL" dirty="0" err="1"/>
                  <a:t>dokladnosci</a:t>
                </a:r>
                <a:r>
                  <a:rPr lang="pl-PL" dirty="0"/>
                  <a:t> – 1000 x szybciej niż </a:t>
                </a:r>
                <a:r>
                  <a:rPr lang="pl-PL" dirty="0" err="1"/>
                  <a:t>Euler</a:t>
                </a:r>
                <a:r>
                  <a:rPr lang="pl-PL" dirty="0"/>
                  <a:t>) 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3139C31-7A1C-3049-BF81-0CD128B8A0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C42FC0B4-BC54-7A4C-B02C-665CC0C6B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5625"/>
            <a:ext cx="3581400" cy="16891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912B144-8BA0-D442-BD2F-06F2A1EDC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784" y="2670175"/>
            <a:ext cx="6045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37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CFC59F-B5E0-FD4D-81C7-0E2658AC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by wyglądała metoda?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3B5594-8DA6-C14E-B963-2A92DF22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idealnym przypadku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Skąd wziąć wartość                     ?</a:t>
            </a:r>
          </a:p>
          <a:p>
            <a:r>
              <a:rPr lang="pl-PL" dirty="0"/>
              <a:t>Odpowiedź: mały krok Eulerem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4885601-5FD9-D74A-9DA4-B2ED52E6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70" y="2300224"/>
            <a:ext cx="5168900" cy="9652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5441299-8DCC-6A4B-B731-2696C2B06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156" y="3400361"/>
            <a:ext cx="1498600" cy="3683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5CCCA1E-F3F2-7E4C-8B97-B53D4BBE7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070" y="4339082"/>
            <a:ext cx="33401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1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CCCFFD-47F8-884B-96A9-B8F10A7F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błędu – szereg Taylora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0929D8-ED91-9747-9CC6-FEC767E5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Szereg Taylora rozwiązania numerycznego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4BE29E9-1C5F-CE42-B054-33C4E76C4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362200"/>
            <a:ext cx="6654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4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C674B4-5537-A64A-BAC0-59ACB94E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błędu – szereg Taylora cd..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C13C1E-42C7-0C47-9F7F-298444AB0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Szereg Taylora rozwiązania analitycznego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E898CCA-12FB-C24B-8676-B0E91EAD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80" y="2919762"/>
            <a:ext cx="8813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5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E887E0-CB95-614D-B632-FB0940F8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Różnica szeregów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2BCE6C9-452E-CA4A-AFB5-7D5A067DE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68" y="2145284"/>
            <a:ext cx="9372600" cy="7874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9115F79-C9A5-1449-A272-10E2C2997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65030"/>
            <a:ext cx="3048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2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454646-6A5C-6048-A131-0402F15B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</a:t>
            </a:r>
            <a:r>
              <a:rPr lang="pl-PL" dirty="0" err="1"/>
              <a:t>Rungego</a:t>
            </a:r>
            <a:r>
              <a:rPr lang="pl-PL" dirty="0"/>
              <a:t>-Kutty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19C5EC-374C-EF4A-A6A0-1A785FDC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Niech s będzie liczbą etapów, s-etapowa otwarta metoda RK ma postać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A0FEC1A-81ED-D54D-BE38-2C48B41ED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078" y="2566194"/>
            <a:ext cx="6337300" cy="28702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7275F00-79B7-8E4B-BAAE-1E1493DA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389" y="5270500"/>
            <a:ext cx="1536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5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CFFEA3-DD40-7544-A0EA-B9BEAC0A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Równanie I-go rzędu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3AA4E46-DDBA-C54D-A074-054E200AF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4016"/>
                <a:ext cx="10515600" cy="4351338"/>
              </a:xfrm>
            </p:spPr>
            <p:txBody>
              <a:bodyPr/>
              <a:lstStyle/>
              <a:p>
                <a:r>
                  <a:rPr lang="pl-PL" dirty="0"/>
                  <a:t>Równanie 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Rozwiązanie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3AA4E46-DDBA-C54D-A074-054E200AF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4016"/>
                <a:ext cx="10515600" cy="4351338"/>
              </a:xfrm>
              <a:blipFill>
                <a:blip r:embed="rId2"/>
                <a:stretch>
                  <a:fillRect l="-1086" t="-23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DA7BE813-BABE-5D41-8009-649C874AA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039" y="2203107"/>
            <a:ext cx="1841500" cy="6477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CB52D79-D1EB-5C42-B59B-4606A88C1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639" y="3929685"/>
            <a:ext cx="2438400" cy="5842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519888D-C381-0B43-9C17-01B5C5BCC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043" y="3942385"/>
            <a:ext cx="24384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A07011-0822-CB4B-965A-DB2AC599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Rząd metody </a:t>
            </a:r>
            <a:r>
              <a:rPr lang="pl-PL" dirty="0" err="1"/>
              <a:t>Rungego</a:t>
            </a:r>
            <a:r>
              <a:rPr lang="pl-PL" dirty="0"/>
              <a:t> Kutty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F82029-D0EC-6F43-BFED-5B42B17B3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Metoda </a:t>
            </a:r>
            <a:r>
              <a:rPr lang="pl-PL" dirty="0" err="1"/>
              <a:t>Rungego</a:t>
            </a:r>
            <a:r>
              <a:rPr lang="pl-PL" dirty="0"/>
              <a:t>-Kutty ma rząd p, jeśli dla odpowiednio gładkich problemów zachodzi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4008B1F-B843-4243-948C-FBA6B6B9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90" y="2718816"/>
            <a:ext cx="5050790" cy="10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5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C9F0BE-44E3-4149-8433-0B6CCEB0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 </a:t>
            </a:r>
            <a:r>
              <a:rPr lang="pl-PL" dirty="0" err="1"/>
              <a:t>Butchera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D40BD84-A1C3-7F40-B06B-E5EBE23EE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58" y="1921002"/>
            <a:ext cx="7775812" cy="39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3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3AC201-58E1-3646-874E-65144FF0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4-go rzędu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5B7978-C9BA-0143-B373-26C515758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Najbardziej znane</a:t>
            </a:r>
          </a:p>
          <a:p>
            <a:r>
              <a:rPr lang="pl-PL" dirty="0"/>
              <a:t>Analityczne obliczenia bardzo uciążliwe i pracochłonne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BB46303-89E6-A341-9BFB-520B014D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2915412"/>
            <a:ext cx="9055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5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DD751E-E0A0-5C48-B105-6398EC12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Rząd metody ma znaczenie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EB4688A-937E-E649-B54F-C9AE0332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690688"/>
            <a:ext cx="101854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36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DC56E0-73FD-3845-87E7-92EEF2E0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Wyznaczanie nowych metod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3BC6EE-F17C-5F47-9F10-F48187037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Korzysta się z teorii grafów do wyznaczania warunków na rząd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A76EEE7-C711-744F-BF8E-938623DC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2813050"/>
            <a:ext cx="67437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2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A62BE1-3BF8-144C-85CE-8EBF84B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Błąd globalny metod 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E095A66-9931-A54E-8B72-1CC4F7A4F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Dla układów z ograniczonymi pochodnymi (ew. warunkiem Lipszyca)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Oznacza to, że błąd globalny jest rzędu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𝐾h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pl-PL" dirty="0"/>
                  <a:t> ze stalą zależną od długości przedziału.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E095A66-9931-A54E-8B72-1CC4F7A4F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85B7E2A4-B2E6-174B-BEB2-46749558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0" y="2387600"/>
            <a:ext cx="4711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17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3E2D38-A764-5246-A669-45BABA6F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Dobór długości kroku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C561EF-7335-AE4C-85F0-DF87C535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Jeżeli nie znamy rozwiązania analitycznego, to jak sprawdzić czy rozwiązanie jest dobre?</a:t>
            </a:r>
          </a:p>
          <a:p>
            <a:r>
              <a:rPr lang="pl-PL" dirty="0"/>
              <a:t>Najstarszy sposób – zrobić obliczenia z krokiem o połowę mniejszym – te cyfry rozwiązania, które się nie zmieniły powinny być poprawne (bardzo niewydajna metoda)</a:t>
            </a:r>
          </a:p>
          <a:p>
            <a:r>
              <a:rPr lang="pl-PL" dirty="0"/>
              <a:t>Lepsze metody estymacji błędu.</a:t>
            </a:r>
          </a:p>
        </p:txBody>
      </p:sp>
    </p:spTree>
    <p:extLst>
      <p:ext uri="{BB962C8B-B14F-4D97-AF65-F5344CB8AC3E}">
        <p14:creationId xmlns:p14="http://schemas.microsoft.com/office/powerpoint/2010/main" val="3982560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3809A5-C6DA-BD49-B3AB-DC7174CD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Wbudowane metody </a:t>
            </a:r>
            <a:r>
              <a:rPr lang="pl-PL" dirty="0" err="1"/>
              <a:t>Rungego</a:t>
            </a:r>
            <a:r>
              <a:rPr lang="pl-PL" dirty="0"/>
              <a:t>-Kutty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43F4CC-0811-1443-B02E-43647C75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8732"/>
          </a:xfrm>
        </p:spPr>
        <p:txBody>
          <a:bodyPr>
            <a:normAutofit lnSpcReduction="10000"/>
          </a:bodyPr>
          <a:lstStyle/>
          <a:p>
            <a:r>
              <a:rPr lang="pl-PL" dirty="0"/>
              <a:t>Dwie metody za cenę jednej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Porównanie dwóch rozwiązań da nam </a:t>
            </a:r>
            <a:r>
              <a:rPr lang="pl-PL" dirty="0" err="1"/>
              <a:t>estymatę</a:t>
            </a:r>
            <a:r>
              <a:rPr lang="pl-PL" dirty="0"/>
              <a:t> błędu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43A0A0F-E2F3-F641-A50A-3F180312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74" y="2267744"/>
            <a:ext cx="4330700" cy="34671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9027CDD-F0E7-064C-BBD4-0609B301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247" y="2709863"/>
            <a:ext cx="4330700" cy="5969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29B9428-ED2C-CE4A-9098-9A46AED45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247" y="3892551"/>
            <a:ext cx="39624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0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22B4CB-1DF8-4A44-8143-61C2977C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Automatyczna kontrola długości kroku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FD2F32-FB57-344C-BF8E-BDE2F943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Chcemy zapewnić tolerancję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Całkowita miara błędu 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Porównujemy </a:t>
            </a:r>
            <a:r>
              <a:rPr lang="pl-PL" dirty="0" err="1"/>
              <a:t>err</a:t>
            </a:r>
            <a:r>
              <a:rPr lang="pl-PL" dirty="0"/>
              <a:t> do 1.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AB04298-716E-EB46-ACF7-6619AD5C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64" y="2346326"/>
            <a:ext cx="7581900" cy="5969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D6A610E-5719-984D-B899-0CAFEAD1A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87" y="3867944"/>
            <a:ext cx="3390900" cy="13843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7855335-36D1-E04D-80EB-081AB79A0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943" y="4318794"/>
            <a:ext cx="1803400" cy="4826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66E5B8E-C604-BD49-B9A3-B74546925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587" y="6051685"/>
            <a:ext cx="30353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63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CBB1D4-BF28-254F-A4E2-3A2C5925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Lokalna ekstrapolacja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6DC811-F129-414B-AB23-0544E061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Zamiast brać konserwatywne rozwiązanie rzędu niższego bierze się ekstrapolacyjne rozwiązanie rzędu wyższego</a:t>
            </a:r>
          </a:p>
        </p:txBody>
      </p:sp>
    </p:spTree>
    <p:extLst>
      <p:ext uri="{BB962C8B-B14F-4D97-AF65-F5344CB8AC3E}">
        <p14:creationId xmlns:p14="http://schemas.microsoft.com/office/powerpoint/2010/main" val="114980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C83E85-8525-DF44-BD85-F452B31C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Równanie II-rzędu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E14636-CE06-2C4C-8247-8DD8766BB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Równoważność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3873186-8A3A-A64E-AA0D-ED967AD0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76" y="2436175"/>
            <a:ext cx="2438400" cy="5588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D5A79DC-6F24-5846-AC27-929BAAEC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28190"/>
            <a:ext cx="2438400" cy="5588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E3BB413-CD9C-D145-AA18-0D45326DB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43" y="3586990"/>
            <a:ext cx="2438400" cy="5588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170D832-AE4B-1F41-AB0C-11715B4B4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47613"/>
            <a:ext cx="4635500" cy="1028700"/>
          </a:xfrm>
          <a:prstGeom prst="rect">
            <a:avLst/>
          </a:prstGeom>
        </p:spPr>
      </p:pic>
      <p:sp>
        <p:nvSpPr>
          <p:cNvPr id="10" name="Strzałka w lewo i prawo 9">
            <a:extLst>
              <a:ext uri="{FF2B5EF4-FFF2-40B4-BE49-F238E27FC236}">
                <a16:creationId xmlns:a16="http://schemas.microsoft.com/office/drawing/2014/main" id="{02C549F5-5002-F04B-8CB8-104AA90390EA}"/>
              </a:ext>
            </a:extLst>
          </p:cNvPr>
          <p:cNvSpPr/>
          <p:nvPr/>
        </p:nvSpPr>
        <p:spPr>
          <a:xfrm>
            <a:off x="3640520" y="2647613"/>
            <a:ext cx="2091559" cy="8185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0021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B6D7F4-CA7F-EC4F-94DB-7EDE372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Uzysk zmiennego kroku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480869D-470C-D24D-B38C-208BFFF5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91" y="1518444"/>
            <a:ext cx="80010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51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39AF6-0BDE-8747-A50E-4882AAC3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Bariery </a:t>
            </a:r>
            <a:r>
              <a:rPr lang="pl-PL" dirty="0" err="1"/>
              <a:t>Butchera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35974B-021D-DE41-A427-7F375AF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 istnieją metody p etapowe rzędu p dla p większego od 4</a:t>
            </a:r>
          </a:p>
          <a:p>
            <a:r>
              <a:rPr lang="pl-PL" dirty="0"/>
              <a:t>Nie istnieją metody p+1 etapowe rzędu p dla p większego od 6</a:t>
            </a:r>
          </a:p>
          <a:p>
            <a:r>
              <a:rPr lang="pl-PL" dirty="0"/>
              <a:t>Nie istnieją metody p+2 etapowe rzędu p dla p większego od 7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2067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AD6D73-625C-B444-ABCA-4C412413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</a:t>
            </a:r>
            <a:r>
              <a:rPr lang="pl-PL" dirty="0" err="1"/>
              <a:t>Dormanda-Prince’a</a:t>
            </a:r>
            <a:r>
              <a:rPr lang="pl-PL" dirty="0"/>
              <a:t> 5(4)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6A282F6-27DB-0B46-BF84-E0A54CDF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01" y="1690688"/>
            <a:ext cx="6371883" cy="486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8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C67FD1-34CE-9B47-B81F-7E4DEE38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Równania I rzędu ogólnie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B8536E-2261-2C4F-852F-E6A7D28C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ogólnym przypadku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12A91B5A-CD40-B24D-968E-B6DA0C8DB0E9}"/>
                  </a:ext>
                </a:extLst>
              </p:cNvPr>
              <p:cNvSpPr txBox="1"/>
              <p:nvPr/>
            </p:nvSpPr>
            <p:spPr>
              <a:xfrm>
                <a:off x="2522482" y="2417379"/>
                <a:ext cx="6453352" cy="5170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l-PL" sz="4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l-PL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pl-PL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l-PL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l-PL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l-PL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pl-PL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sz="4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l-PL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l-PL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l-PL" sz="4800" b="0" dirty="0"/>
              </a:p>
              <a:p>
                <a:endParaRPr lang="pl-PL" sz="4800" b="0" dirty="0"/>
              </a:p>
              <a:p>
                <a:endParaRPr lang="pl-PL" sz="4800" b="0" dirty="0"/>
              </a:p>
              <a:p>
                <a:endParaRPr lang="pl-PL" sz="4800" b="0" dirty="0"/>
              </a:p>
              <a:p>
                <a:endParaRPr lang="pl-PL" sz="4800" dirty="0"/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12A91B5A-CD40-B24D-968E-B6DA0C8DB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82" y="2417379"/>
                <a:ext cx="6453352" cy="51706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58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56BD22-A40A-9940-A034-7FB320EC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Istnienie i jednoznaczność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1692DD-56AF-C343-BAD6-0E49471E8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Równanie różniczkowe ma rozwiązanie, i jest ono jednoznaczne wtedy i tylko wtedy, gdy funkcja f spełnia warunek </a:t>
            </a:r>
            <a:r>
              <a:rPr lang="pl-PL" dirty="0" err="1"/>
              <a:t>Lipshitza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CF7EC2C-B899-1340-A7DE-DF0520CA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90" y="3048686"/>
            <a:ext cx="7995788" cy="12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0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800C63-EB8F-974B-9647-24E1936A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Rozwinięcie rozwiązania w szereg Taylora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10B81C0-5B22-324C-8B1C-405B2CEF510E}"/>
                  </a:ext>
                </a:extLst>
              </p:cNvPr>
              <p:cNvSpPr txBox="1"/>
              <p:nvPr/>
            </p:nvSpPr>
            <p:spPr>
              <a:xfrm>
                <a:off x="135554" y="2936557"/>
                <a:ext cx="119208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+…=</m:t>
                      </m:r>
                      <m:sSub>
                        <m:sSub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10B81C0-5B22-324C-8B1C-405B2CEF5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4" y="2936557"/>
                <a:ext cx="11920892" cy="492443"/>
              </a:xfrm>
              <a:prstGeom prst="rect">
                <a:avLst/>
              </a:prstGeom>
              <a:blipFill>
                <a:blip r:embed="rId2"/>
                <a:stretch>
                  <a:fillRect l="-319" b="-325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2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02C28E-C8D7-0E43-814E-76E608EA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prostokątów Eulera (1768)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977AB3-9DA7-2845-8D6F-E1F58ADD4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Szukamy rozwiązania problemu na przedziale całkowania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Na każdym podprzedziale stosujemy pierwszy wyraz szeregu Taylora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7A1CF2B-EA25-9A4E-ACEB-C72E1AA6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2260600"/>
            <a:ext cx="5842000" cy="508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A7BBC45-B285-4943-9D57-4BF134C3B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2768600"/>
            <a:ext cx="3314700" cy="5080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39444C2-41E1-5F48-99F7-24C782AEB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53" y="4028067"/>
            <a:ext cx="4965700" cy="20066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D1CB8C7-D3CE-2846-BC14-7F74AC14D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492" y="6133714"/>
            <a:ext cx="3098800" cy="5715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BAFAF47-7E2D-4244-BF24-CC0F9618A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4660" y="6176963"/>
            <a:ext cx="179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8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0B53D5-1375-C441-9083-3BB157E0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Łamana Eulera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59EB237-07DC-8940-8DBB-21E9D54D7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Połączenie punktów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pl-PL" dirty="0"/>
                  <a:t> prostymi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59EB237-07DC-8940-8DBB-21E9D54D7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7C9A35C1-DD99-3A49-80D4-CC1AD62C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2857500"/>
            <a:ext cx="6781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0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8A8613-7E3E-1440-A721-E361D7C7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Zbieżność metody Eulera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70B5D4B-553B-984D-85EB-9C1B1ECB4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l-PL" dirty="0"/>
                  <a:t>Niech</a:t>
                </a:r>
              </a:p>
              <a:p>
                <a:endParaRPr lang="pl-PL" dirty="0"/>
              </a:p>
              <a:p>
                <a:r>
                  <a:rPr lang="pl-PL" dirty="0" err="1"/>
                  <a:t>Tw</a:t>
                </a:r>
                <a:r>
                  <a:rPr lang="pl-PL" dirty="0"/>
                  <a:t>. Niech </a:t>
                </a:r>
                <a:r>
                  <a:rPr lang="pl-PL" i="1" dirty="0"/>
                  <a:t>f</a:t>
                </a:r>
                <a:r>
                  <a:rPr lang="pl-PL" dirty="0"/>
                  <a:t>, będzie ciągła, ograniczona przez </a:t>
                </a:r>
                <a:r>
                  <a:rPr lang="pl-PL" i="1" dirty="0"/>
                  <a:t>A</a:t>
                </a:r>
                <a:r>
                  <a:rPr lang="pl-PL" dirty="0"/>
                  <a:t> i spełnia warunek Lipschitza na zbiorze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Dla                         mamy:</a:t>
                </a:r>
              </a:p>
              <a:p>
                <a:pPr lvl="1"/>
                <a:r>
                  <a:rPr lang="pl-PL" dirty="0"/>
                  <a:t>Dla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l-PL" dirty="0"/>
                  <a:t> łamana Eulera zmierza jednostajnie do ciągłej funkcji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/>
              </a:p>
              <a:p>
                <a:pPr lvl="1"/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jest ciągle różniczkowalnym rozwiązaniem równania na przedziale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pl-PL" b="0" dirty="0"/>
              </a:p>
              <a:p>
                <a:pPr lvl="1"/>
                <a:r>
                  <a:rPr lang="pl-PL" dirty="0"/>
                  <a:t>Nie istnieją inne rozwiązania równania na tym przedziale</a:t>
                </a:r>
              </a:p>
              <a:p>
                <a:pPr lvl="1"/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70B5D4B-553B-984D-85EB-9C1B1ECB4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r="-241" b="-20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55318409-34D1-4746-9C13-E09619DB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196" y="1825625"/>
            <a:ext cx="3009900" cy="5207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E0871AD-66ED-6F4E-B65C-79D071289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452" y="3359944"/>
            <a:ext cx="5130800" cy="7620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65587A1-35B4-1748-81C1-D508F0F25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352" y="4511676"/>
            <a:ext cx="1803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102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551</Words>
  <Application>Microsoft Macintosh PowerPoint</Application>
  <PresentationFormat>Panoramiczny</PresentationFormat>
  <Paragraphs>117</Paragraphs>
  <Slides>32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Motyw pakietu Office</vt:lpstr>
      <vt:lpstr>Rozwiązywanie Równań Różniczkowych Zwyczajnych</vt:lpstr>
      <vt:lpstr>Równanie I-go rzędu</vt:lpstr>
      <vt:lpstr>Równanie II-rzędu </vt:lpstr>
      <vt:lpstr>Równania I rzędu ogólnie</vt:lpstr>
      <vt:lpstr>Istnienie i jednoznaczność </vt:lpstr>
      <vt:lpstr>Rozwinięcie rozwiązania w szereg Taylora</vt:lpstr>
      <vt:lpstr>Metoda prostokątów Eulera (1768)</vt:lpstr>
      <vt:lpstr>Łamana Eulera</vt:lpstr>
      <vt:lpstr>Zbieżność metody Eulera</vt:lpstr>
      <vt:lpstr>Błąd metody Eulera</vt:lpstr>
      <vt:lpstr>Konsekwencje błędu metody Eulera</vt:lpstr>
      <vt:lpstr>Brak warunku Lipschitza</vt:lpstr>
      <vt:lpstr>Dokładność jest problemem</vt:lpstr>
      <vt:lpstr>Jak usprawnić Eulera – Metody Rungego-Kutty</vt:lpstr>
      <vt:lpstr>Jak by wyglądała metoda?</vt:lpstr>
      <vt:lpstr>Analiza błędu – szereg Taylora</vt:lpstr>
      <vt:lpstr>Analiza błędu – szereg Taylora cd..</vt:lpstr>
      <vt:lpstr>Różnica szeregów</vt:lpstr>
      <vt:lpstr>Metody Rungego-Kutty</vt:lpstr>
      <vt:lpstr>Rząd metody Rungego Kutty</vt:lpstr>
      <vt:lpstr>Tablice Butchera</vt:lpstr>
      <vt:lpstr>Metody 4-go rzędu</vt:lpstr>
      <vt:lpstr>Rząd metody ma znaczenie</vt:lpstr>
      <vt:lpstr>Wyznaczanie nowych metod</vt:lpstr>
      <vt:lpstr>Błąd globalny metod RK</vt:lpstr>
      <vt:lpstr>Dobór długości kroku</vt:lpstr>
      <vt:lpstr>Wbudowane metody Rungego-Kutty</vt:lpstr>
      <vt:lpstr>Automatyczna kontrola długości kroku</vt:lpstr>
      <vt:lpstr>Lokalna ekstrapolacja</vt:lpstr>
      <vt:lpstr>Uzysk zmiennego kroku</vt:lpstr>
      <vt:lpstr>Bariery Butchera</vt:lpstr>
      <vt:lpstr>Metoda Dormanda-Prince’a 5(4)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Rozwiązywanie Równań Różniczkowych Zwyczajnych</dc:title>
  <dc:creator>Jerzy Baranowski</dc:creator>
  <cp:lastModifiedBy>Jerzy Baranowski</cp:lastModifiedBy>
  <cp:revision>3</cp:revision>
  <dcterms:created xsi:type="dcterms:W3CDTF">2022-01-10T15:37:17Z</dcterms:created>
  <dcterms:modified xsi:type="dcterms:W3CDTF">2022-01-10T18:24:55Z</dcterms:modified>
</cp:coreProperties>
</file>