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0"/>
    <p:restoredTop sz="96654"/>
  </p:normalViewPr>
  <p:slideViewPr>
    <p:cSldViewPr snapToGrid="0" snapToObjects="1">
      <p:cViewPr>
        <p:scale>
          <a:sx n="155" d="100"/>
          <a:sy n="155" d="100"/>
        </p:scale>
        <p:origin x="336" y="392"/>
      </p:cViewPr>
      <p:guideLst>
        <p:guide orient="horz" pos="2160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BEEF8C1-A70E-184E-B142-A0D6DAE2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603913"/>
            <a:ext cx="6661151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B95A42A2-BF02-A34F-BD77-B2CAA73EB130}"/>
              </a:ext>
            </a:extLst>
          </p:cNvPr>
          <p:cNvSpPr>
            <a:spLocks noGrp="1" noChangeAspect="1"/>
          </p:cNvSpPr>
          <p:nvPr>
            <p:ph idx="10"/>
          </p:nvPr>
        </p:nvSpPr>
        <p:spPr>
          <a:xfrm>
            <a:off x="2495550" y="2706255"/>
            <a:ext cx="3384552" cy="3726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2779A7EC-A79E-844D-B602-294A23D18A5F}"/>
              </a:ext>
            </a:extLst>
          </p:cNvPr>
          <p:cNvSpPr>
            <a:spLocks noGrp="1" noChangeAspect="1"/>
          </p:cNvSpPr>
          <p:nvPr>
            <p:ph idx="11"/>
          </p:nvPr>
        </p:nvSpPr>
        <p:spPr>
          <a:xfrm>
            <a:off x="6822066" y="3066473"/>
            <a:ext cx="2874384" cy="108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 sz="2000"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EB8FF53B-AC9D-364D-B9CB-1AC1868EA80D}"/>
              </a:ext>
            </a:extLst>
          </p:cNvPr>
          <p:cNvSpPr>
            <a:spLocks noGrp="1" noChangeAspect="1"/>
          </p:cNvSpPr>
          <p:nvPr>
            <p:ph idx="12"/>
          </p:nvPr>
        </p:nvSpPr>
        <p:spPr>
          <a:xfrm>
            <a:off x="6822066" y="4659746"/>
            <a:ext cx="2874384" cy="1080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 sz="2000"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97916223-4014-5B42-9661-4298DF43BA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8813" y="5353127"/>
            <a:ext cx="108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Symbol zastępczy zawartości 2" descr="Logo">
            <a:extLst>
              <a:ext uri="{FF2B5EF4-FFF2-40B4-BE49-F238E27FC236}">
                <a16:creationId xmlns:a16="http://schemas.microsoft.com/office/drawing/2014/main" id="{48C86ACB-AE4B-7445-ACB4-90A3D2692BF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8813" y="4029691"/>
            <a:ext cx="1080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0323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5D794-6098-0C4B-A157-939F2172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65125"/>
            <a:ext cx="6661151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087855-CD10-F747-8F84-0B887363311C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656137" y="1989224"/>
            <a:ext cx="6661151" cy="450365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9906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rysu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5D794-6098-0C4B-A157-939F2172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65125"/>
            <a:ext cx="6661151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087855-CD10-F747-8F84-0B887363311C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656137" y="1989224"/>
            <a:ext cx="6661151" cy="4503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58293AD-47A5-E142-A9E4-D78671E95263}"/>
              </a:ext>
            </a:extLst>
          </p:cNvPr>
          <p:cNvSpPr>
            <a:spLocks noGrp="1" noChangeAspect="1"/>
          </p:cNvSpPr>
          <p:nvPr>
            <p:ph idx="10" hasCustomPrompt="1"/>
          </p:nvPr>
        </p:nvSpPr>
        <p:spPr>
          <a:xfrm>
            <a:off x="874712" y="1989224"/>
            <a:ext cx="3050743" cy="56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 sz="2000"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 dirty="0" err="1"/>
              <a:t>Label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09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47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dwa zdję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5D794-6098-0C4B-A157-939F2172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65125"/>
            <a:ext cx="6661151" cy="1325563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087855-CD10-F747-8F84-0B887363311C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656137" y="1989224"/>
            <a:ext cx="6661151" cy="4503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7CD8A922-9441-4A4B-97C8-65F20501FCF0}"/>
              </a:ext>
            </a:extLst>
          </p:cNvPr>
          <p:cNvSpPr>
            <a:spLocks noGrp="1" noChangeAspect="1"/>
          </p:cNvSpPr>
          <p:nvPr>
            <p:ph idx="10"/>
          </p:nvPr>
        </p:nvSpPr>
        <p:spPr>
          <a:xfrm>
            <a:off x="874712" y="1989223"/>
            <a:ext cx="3384552" cy="45036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None/>
              <a:defRPr/>
            </a:lvl1pPr>
            <a:lvl2pPr marL="6858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11430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3pPr>
            <a:lvl4pPr marL="16002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4pPr>
            <a:lvl5pPr marL="2057400" indent="-228600">
              <a:lnSpc>
                <a:spcPts val="3360"/>
              </a:lnSpc>
              <a:buClr>
                <a:schemeClr val="accent4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01505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6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00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68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B8B17-5044-CB4E-9AA5-8C8E1B3D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Różniczkowanie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6FBB6-1189-0744-B5C1-3ABC457D08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BBC9C2-6148-E04F-B1DA-C8DCF069F72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l-PL" dirty="0"/>
              <a:t>Jerzy Baranowski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7235F0A3-BAC6-F54B-8BAB-3259FD500EE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l-PL" dirty="0"/>
              <a:t>Metody numeryczne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21.01.2022</a:t>
            </a:r>
          </a:p>
        </p:txBody>
      </p:sp>
      <p:pic>
        <p:nvPicPr>
          <p:cNvPr id="10" name="Picture 4" descr="Zdjęcie">
            <a:extLst>
              <a:ext uri="{FF2B5EF4-FFF2-40B4-BE49-F238E27FC236}">
                <a16:creationId xmlns:a16="http://schemas.microsoft.com/office/drawing/2014/main" id="{A2B1E3CD-704F-5541-944B-DCB3F30F39C6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1" t="12580" r="15862" b="19424"/>
          <a:stretch/>
        </p:blipFill>
        <p:spPr bwMode="auto">
          <a:xfrm>
            <a:off x="658813" y="4029877"/>
            <a:ext cx="1079500" cy="107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7E8EF81A-A092-BB48-84BB-412CEAB547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9075A5AD-C9EA-3F42-AA8E-9B1AC18567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Jak dobrać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l-PL" dirty="0"/>
                  <a:t>?</a:t>
                </a:r>
              </a:p>
            </p:txBody>
          </p:sp>
        </mc:Choice>
        <mc:Fallback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9075A5AD-C9EA-3F42-AA8E-9B1AC1856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12" t="-1428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0C20190-771C-7843-A2F1-A52553CAB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Niech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l-PL" dirty="0"/>
                  <a:t>, wtedy numeryczny błąd wyznaczania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l-PL" dirty="0"/>
                  <a:t> jest mniejszy niż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b="0" i="0" smtClean="0">
                        <a:latin typeface="Cambria Math" panose="02040503050406030204" pitchFamily="18" charset="0"/>
                      </a:rPr>
                      <m:t>eps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pl-PL" dirty="0"/>
              </a:p>
              <a:p>
                <a:r>
                  <a:rPr lang="pl-PL" dirty="0"/>
                  <a:t>Oznacza to, że błąd numeryczny jest oszacowany przez</a:t>
                </a:r>
              </a:p>
              <a:p>
                <a:br>
                  <a:rPr lang="pl-PL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l-PL" i="0" dirty="0" smtClean="0">
                            <a:latin typeface="Cambria Math" panose="02040503050406030204" pitchFamily="18" charset="0"/>
                          </a:rPr>
                          <m:t>eps</m:t>
                        </m:r>
                        <m:sSub>
                          <m:sSubPr>
                            <m:ctrlPr>
                              <a:rPr lang="pl-P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l-PL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pl-PL" dirty="0"/>
              </a:p>
              <a:p>
                <a:r>
                  <a:rPr lang="pl-PL" dirty="0"/>
                  <a:t>Które osiąga minimum dla</a:t>
                </a:r>
                <a:br>
                  <a:rPr lang="pl-PL" dirty="0"/>
                </a:br>
                <a:br>
                  <a:rPr lang="pl-PL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eps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0C20190-771C-7843-A2F1-A52553CAB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21" t="-1685" b="-5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9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3111DBF-5337-3548-B7D4-1A9F443BF3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Optymalny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3111DBF-5337-3548-B7D4-1A9F443BF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12" t="-1428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92F2B97-981D-9F4F-82B8-5E5B1E33D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Oznacza to, że 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eps</m:t>
                        </m:r>
                      </m:e>
                    </m:rad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92F2B97-981D-9F4F-82B8-5E5B1E33D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21" t="-1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1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3AEBAD-67B3-8D4B-8836-47CD25A2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Automatyczne różniczkowanie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12A7C1-949A-2F4A-BFB0-8DD8F63F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Uzyskanie dokładnej wartości pochodnej w pewnym punkcie</a:t>
            </a:r>
          </a:p>
          <a:p>
            <a:r>
              <a:rPr lang="pl-PL" dirty="0"/>
              <a:t>Wykorzystuje regułę łańcuchową</a:t>
            </a:r>
          </a:p>
          <a:p>
            <a:r>
              <a:rPr lang="pl-PL" dirty="0"/>
              <a:t>Śledzi wartości w poszczególnych punktach</a:t>
            </a:r>
          </a:p>
        </p:txBody>
      </p:sp>
    </p:spTree>
    <p:extLst>
      <p:ext uri="{BB962C8B-B14F-4D97-AF65-F5344CB8AC3E}">
        <p14:creationId xmlns:p14="http://schemas.microsoft.com/office/powerpoint/2010/main" val="410871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64DDE-3173-2D4E-9B94-5E483E6C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różniczkowania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319CB8-0062-E143-8BAB-157D6BFE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Tryb w przód (</a:t>
            </a:r>
            <a:r>
              <a:rPr lang="pl-PL" dirty="0" err="1"/>
              <a:t>Forward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), inaczej Tryb Styczny</a:t>
            </a:r>
          </a:p>
          <a:p>
            <a:r>
              <a:rPr lang="pl-PL" dirty="0"/>
              <a:t>Tryb wsteczny (</a:t>
            </a:r>
            <a:r>
              <a:rPr lang="pl-PL" dirty="0" err="1"/>
              <a:t>Reverse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), inaczej Tryb Sprzężony</a:t>
            </a:r>
          </a:p>
        </p:txBody>
      </p:sp>
    </p:spTree>
    <p:extLst>
      <p:ext uri="{BB962C8B-B14F-4D97-AF65-F5344CB8AC3E}">
        <p14:creationId xmlns:p14="http://schemas.microsoft.com/office/powerpoint/2010/main" val="158021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DD97CACD-042C-8943-9D71-71EA75E256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DD97CACD-042C-8943-9D71-71EA75E25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63FEEC94-708C-324C-8CAA-B9D9D815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137" y="2744295"/>
            <a:ext cx="6680375" cy="1679424"/>
          </a:xfrm>
        </p:spPr>
      </p:pic>
    </p:spTree>
    <p:extLst>
      <p:ext uri="{BB962C8B-B14F-4D97-AF65-F5344CB8AC3E}">
        <p14:creationId xmlns:p14="http://schemas.microsoft.com/office/powerpoint/2010/main" val="166508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E91F0770-D613-5649-BB67-59C4F34F3B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l-PL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E91F0770-D613-5649-BB67-59C4F34F3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762" b="-57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B9DDEC3-9707-2B42-BC06-543580BC0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138" y="1690688"/>
            <a:ext cx="4100684" cy="4962760"/>
          </a:xfrm>
        </p:spPr>
      </p:pic>
    </p:spTree>
    <p:extLst>
      <p:ext uri="{BB962C8B-B14F-4D97-AF65-F5344CB8AC3E}">
        <p14:creationId xmlns:p14="http://schemas.microsoft.com/office/powerpoint/2010/main" val="259069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D7F0DE-7C0C-5F43-8C19-B49D3945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Różniczkowanie funkcji jest rzeczą pożyteczną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273058-D883-B24B-9F57-C87B5E19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Optymalizacja</a:t>
            </a:r>
          </a:p>
          <a:p>
            <a:r>
              <a:rPr lang="pl-PL" dirty="0"/>
              <a:t>Analiza wrażliwości </a:t>
            </a:r>
          </a:p>
          <a:p>
            <a:r>
              <a:rPr lang="pl-PL" dirty="0"/>
              <a:t>Rozwiązywanie równań</a:t>
            </a:r>
          </a:p>
        </p:txBody>
      </p:sp>
    </p:spTree>
    <p:extLst>
      <p:ext uri="{BB962C8B-B14F-4D97-AF65-F5344CB8AC3E}">
        <p14:creationId xmlns:p14="http://schemas.microsoft.com/office/powerpoint/2010/main" val="17735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6E0C4-9CC3-1242-BCD0-48D9D713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Optymalizacja – wiele zmiennych jedna wartość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1BF985C-474C-0E4F-AF3E-10C9E1238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l-PL" b="0" dirty="0"/>
                  <a:t>, zwyczajowo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pl-PL" b="0" dirty="0"/>
              </a:p>
              <a:p>
                <a:r>
                  <a:rPr lang="pl-PL" b="0" dirty="0"/>
                  <a:t>Przykłady:</a:t>
                </a:r>
              </a:p>
              <a:p>
                <a:pPr lvl="1"/>
                <a:r>
                  <a:rPr lang="pl-PL" dirty="0"/>
                  <a:t>Poszukiwanie minimum funkcji</a:t>
                </a:r>
                <a:br>
                  <a:rPr lang="pl-PL" dirty="0"/>
                </a:br>
                <a:r>
                  <a:rPr lang="pl-PL" dirty="0"/>
                  <a:t>np.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pl-PL" dirty="0"/>
              </a:p>
              <a:p>
                <a:pPr lvl="1"/>
                <a:r>
                  <a:rPr lang="pl-PL" dirty="0"/>
                  <a:t>Uczenie sieci neuronowych</a:t>
                </a:r>
                <a:br>
                  <a:rPr lang="pl-PL" dirty="0"/>
                </a:br>
                <a:r>
                  <a:rPr lang="pl-PL" dirty="0"/>
                  <a:t>np.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WK ekstremum: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=0∈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l-PL" b="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1BF985C-474C-0E4F-AF3E-10C9E1238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6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4AAD4C-1CAD-3C41-993F-F4BE60F3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równań – tyle równań ile zmiennych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AB26893-FF89-314A-945E-7F9CB661B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b="0" dirty="0"/>
              </a:p>
              <a:p>
                <a:r>
                  <a:rPr lang="pl-PL" dirty="0"/>
                  <a:t>Pochodnych potrzebuje metoda Newtona</a:t>
                </a:r>
              </a:p>
              <a:p>
                <a:r>
                  <a:rPr lang="pl-PL" b="0" dirty="0"/>
                  <a:t>Konkretnie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r>
                  <a:rPr lang="pl-PL" dirty="0"/>
                  <a:t>gdzie</a:t>
                </a:r>
              </a:p>
              <a:p>
                <a:pPr marL="0" indent="0">
                  <a:buNone/>
                </a:pPr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b="0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AB26893-FF89-314A-945E-7F9CB661B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01" t="-843" b="-33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98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78508-4C0D-5049-92F1-1A216BD3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wrażliwości – różne kombinacje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121AA84-1AD7-B148-BF2A-72D093A82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dirty="0"/>
              </a:p>
              <a:p>
                <a:r>
                  <a:rPr lang="pl-PL" dirty="0"/>
                  <a:t>Generalnie analiza wrażliwości rozwiązań na zmianę parametrów</a:t>
                </a:r>
              </a:p>
              <a:p>
                <a:r>
                  <a:rPr lang="pl-PL" dirty="0"/>
                  <a:t>Często funkcje uwikłane, np.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l-PL" dirty="0"/>
                  <a:t> jest prawą stroną równania różniczkowego 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zbiorem rozwiązań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121AA84-1AD7-B148-BF2A-72D093A82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8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1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1B99BA-F58E-5547-BFD2-A825CCC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Skupiamy się na pochodnych pierwszego stopnia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CD36D2-9F61-3C40-AFED-B668DA65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Gradient</a:t>
            </a:r>
          </a:p>
          <a:p>
            <a:r>
              <a:rPr lang="pl-PL" dirty="0"/>
              <a:t>Macierz </a:t>
            </a:r>
            <a:r>
              <a:rPr lang="pl-PL" dirty="0" err="1"/>
              <a:t>Jakobiego</a:t>
            </a:r>
            <a:r>
              <a:rPr lang="pl-PL" dirty="0"/>
              <a:t> (Jakobian)</a:t>
            </a:r>
          </a:p>
          <a:p>
            <a:r>
              <a:rPr lang="pl-PL" dirty="0"/>
              <a:t>Pochodne kierunkowe</a:t>
            </a:r>
          </a:p>
        </p:txBody>
      </p:sp>
    </p:spTree>
    <p:extLst>
      <p:ext uri="{BB962C8B-B14F-4D97-AF65-F5344CB8AC3E}">
        <p14:creationId xmlns:p14="http://schemas.microsoft.com/office/powerpoint/2010/main" val="360638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4147E-C0BB-5149-8A85-6B9A6D01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możemy policzyć pochodną?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F64C72-D270-334A-B575-4AD0BEC5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Różniczkowanie symboliczne (algebra komputerowa)</a:t>
            </a:r>
          </a:p>
          <a:p>
            <a:r>
              <a:rPr lang="pl-PL" dirty="0"/>
              <a:t>Różniczkowanie numeryczne</a:t>
            </a:r>
          </a:p>
          <a:p>
            <a:r>
              <a:rPr lang="pl-PL" dirty="0"/>
              <a:t>Różniczkowanie automatyczne</a:t>
            </a:r>
          </a:p>
        </p:txBody>
      </p:sp>
    </p:spTree>
    <p:extLst>
      <p:ext uri="{BB962C8B-B14F-4D97-AF65-F5344CB8AC3E}">
        <p14:creationId xmlns:p14="http://schemas.microsoft.com/office/powerpoint/2010/main" val="50149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A94108-708D-A443-8457-39EA19FA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algebra komputerowa?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1B5134-4E27-F444-AF5A-407316F5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Manipulacja formułami</a:t>
            </a:r>
          </a:p>
          <a:p>
            <a:r>
              <a:rPr lang="pl-PL" dirty="0"/>
              <a:t>Praca na liczbach wymiernych i ich funkcjach</a:t>
            </a:r>
          </a:p>
          <a:p>
            <a:r>
              <a:rPr lang="pl-PL" dirty="0" err="1"/>
              <a:t>Regułowe</a:t>
            </a:r>
            <a:r>
              <a:rPr lang="pl-PL" dirty="0"/>
              <a:t> upraszczanie równań</a:t>
            </a:r>
          </a:p>
          <a:p>
            <a:r>
              <a:rPr lang="pl-PL" dirty="0"/>
              <a:t>Podstawienia</a:t>
            </a:r>
          </a:p>
          <a:p>
            <a:r>
              <a:rPr lang="pl-PL" dirty="0"/>
              <a:t>Reguły różniczkowania i całkowania</a:t>
            </a:r>
          </a:p>
        </p:txBody>
      </p:sp>
    </p:spTree>
    <p:extLst>
      <p:ext uri="{BB962C8B-B14F-4D97-AF65-F5344CB8AC3E}">
        <p14:creationId xmlns:p14="http://schemas.microsoft.com/office/powerpoint/2010/main" val="10676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FBAA6E-7C2E-0A43-AB00-EF1C5626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Różniczkowanie numeryczne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782CBFD-4587-054B-A495-1FF47E5F6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Szereg Taylora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l-PL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pl-PL" sz="2000" b="0" i="1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l-PL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l-PL" sz="2000" dirty="0"/>
              </a:p>
              <a:p>
                <a:r>
                  <a:rPr lang="pl-PL" dirty="0"/>
                  <a:t>Niech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br>
                  <a:rPr lang="pl-PL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‖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pl-PL" sz="2400" dirty="0"/>
              </a:p>
              <a:p>
                <a:r>
                  <a:rPr lang="pl-PL" dirty="0"/>
                  <a:t>Dla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|&lt;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  <m:oMath xmlns:m="http://schemas.openxmlformats.org/officeDocument/2006/math">
                      <a:fld id="{825F15A7-03F4-43D7-82C5-3E23DA2F108C}" type="mathplaceholder">
                        <a:rPr lang="pl-PL" b="0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782CBFD-4587-054B-A495-1FF47E5F6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404" b="-115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10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1ED5F4DA-1046-AA4D-BA4B-7271CC759F23}" vid="{E442112D-B796-8C4D-8915-21C4D1F27D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4386</TotalTime>
  <Words>354</Words>
  <Application>Microsoft Macintosh PowerPoint</Application>
  <PresentationFormat>Panoramiczny</PresentationFormat>
  <Paragraphs>66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Motyw pakietu Office</vt:lpstr>
      <vt:lpstr>Różniczkowanie funkcji</vt:lpstr>
      <vt:lpstr>Różniczkowanie funkcji jest rzeczą pożyteczną</vt:lpstr>
      <vt:lpstr>Optymalizacja – wiele zmiennych jedna wartość</vt:lpstr>
      <vt:lpstr>Rozwiązywanie równań – tyle równań ile zmiennych</vt:lpstr>
      <vt:lpstr>Analiza wrażliwości – różne kombinacje</vt:lpstr>
      <vt:lpstr>Skupiamy się na pochodnych pierwszego stopnia</vt:lpstr>
      <vt:lpstr>Jak możemy policzyć pochodną?</vt:lpstr>
      <vt:lpstr>Czym jest algebra komputerowa?</vt:lpstr>
      <vt:lpstr>Różniczkowanie numeryczne</vt:lpstr>
      <vt:lpstr>Jak dobrać ε?</vt:lpstr>
      <vt:lpstr>Optymalny ε</vt:lpstr>
      <vt:lpstr>Automatyczne różniczkowanie</vt:lpstr>
      <vt:lpstr>Rodzaje różniczkowania automatycznego</vt:lpstr>
      <vt:lpstr>f(x)=cos⁡〖(5x^2)〗</vt:lpstr>
      <vt:lpstr>f(x)=[■8(x_1 x_2+cos⁡〖x_1 〗@x_2^3+ln⁡〖x_1-x_2 〗 )]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Różniczkowanie funkcji</dc:title>
  <dc:creator>Jerzy Baranowski</dc:creator>
  <cp:lastModifiedBy>Jerzy Baranowski</cp:lastModifiedBy>
  <cp:revision>1</cp:revision>
  <dcterms:created xsi:type="dcterms:W3CDTF">2022-01-21T08:03:14Z</dcterms:created>
  <dcterms:modified xsi:type="dcterms:W3CDTF">2022-01-24T09:09:16Z</dcterms:modified>
</cp:coreProperties>
</file>