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71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5050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34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1543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0741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515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67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629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586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08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42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75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627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90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62CF0C-9848-408E-982F-8D239EE8DCDD}" type="datetimeFigureOut">
              <a:rPr lang="pl-PL" smtClean="0"/>
              <a:t>04.11.2024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490ED4E5-B0CA-4CFD-8856-40247AA7B96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2312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001E1B-E77A-40D5-FC24-A646435501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Tablica koncepcyjna </a:t>
            </a:r>
            <a:br>
              <a:rPr lang="pl-PL" sz="4800" dirty="0"/>
            </a:br>
            <a:r>
              <a:rPr lang="pl-PL" sz="4800" dirty="0"/>
              <a:t>Systemu Zarządzania Zapasami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238CA5-7789-E6C4-2498-4675EBD0C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Mateusz Mazur</a:t>
            </a:r>
          </a:p>
        </p:txBody>
      </p:sp>
    </p:spTree>
    <p:extLst>
      <p:ext uri="{BB962C8B-B14F-4D97-AF65-F5344CB8AC3E}">
        <p14:creationId xmlns:p14="http://schemas.microsoft.com/office/powerpoint/2010/main" val="4629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1C74E-1F37-2798-9D67-BCD243FA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latin typeface="+mn-lt"/>
                <a:ea typeface="Calibri" panose="020F0502020204030204" pitchFamily="34" charset="0"/>
              </a:rPr>
              <a:t>Ramy</a:t>
            </a:r>
            <a:r>
              <a:rPr lang="pl-PL" dirty="0">
                <a:effectLst/>
                <a:latin typeface="+mn-lt"/>
                <a:ea typeface="Calibri" panose="020F0502020204030204" pitchFamily="34" charset="0"/>
              </a:rPr>
              <a:t> czasowe projektu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59B856-F9F3-DB91-D247-A1C2ED07C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Łącznie 15-22 tygodni pracy na następujące fazy (wliczając czas na testowanie):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Analiza Wymagań i Projektowanie</a:t>
            </a:r>
            <a:r>
              <a:rPr lang="pl-PL" b="0" i="0" dirty="0">
                <a:effectLst/>
              </a:rPr>
              <a:t>: 2-4 tygodnie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</a:rPr>
              <a:t>Określenie funkcji i specyfikacji technicznych.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</a:rPr>
              <a:t>Projektowanie architektury systemu.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Rozwój </a:t>
            </a:r>
            <a:r>
              <a:rPr lang="pl-PL" b="1" i="0" dirty="0" err="1">
                <a:effectLst/>
              </a:rPr>
              <a:t>Frontendu</a:t>
            </a:r>
            <a:r>
              <a:rPr lang="pl-PL" b="0" i="0" dirty="0">
                <a:effectLst/>
              </a:rPr>
              <a:t>: 6-8 tygodni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Rozwój </a:t>
            </a:r>
            <a:r>
              <a:rPr lang="pl-PL" b="1" i="0" dirty="0" err="1">
                <a:effectLst/>
              </a:rPr>
              <a:t>Backend</a:t>
            </a:r>
            <a:r>
              <a:rPr lang="pl-PL" b="0" i="0" dirty="0">
                <a:effectLst/>
              </a:rPr>
              <a:t>: 6-8 tygodni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</a:rPr>
              <a:t>Budowa API, logiki biznesowej i integracji z bazą danych.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l-PL" b="1" i="0" dirty="0">
                <a:effectLst/>
              </a:rPr>
              <a:t>Integracja</a:t>
            </a:r>
            <a:r>
              <a:rPr lang="pl-PL" b="0" i="0" dirty="0">
                <a:effectLst/>
              </a:rPr>
              <a:t>: 1-2 tygodnie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l-PL" sz="1800" b="0" i="0" dirty="0">
                <a:effectLst/>
              </a:rPr>
              <a:t>Łączenie </a:t>
            </a:r>
            <a:r>
              <a:rPr lang="pl-PL" sz="1800" b="0" i="0" dirty="0" err="1">
                <a:effectLst/>
              </a:rPr>
              <a:t>frontendu</a:t>
            </a:r>
            <a:r>
              <a:rPr lang="pl-PL" sz="1800" b="0" i="0" dirty="0">
                <a:effectLst/>
              </a:rPr>
              <a:t> i </a:t>
            </a:r>
            <a:r>
              <a:rPr lang="pl-PL" sz="1800" b="0" i="0" dirty="0" err="1">
                <a:effectLst/>
              </a:rPr>
              <a:t>backendu</a:t>
            </a:r>
            <a:r>
              <a:rPr lang="pl-PL" sz="1800" b="0" i="0" dirty="0">
                <a:effectLst/>
              </a:rPr>
              <a:t> oraz integracja zewnętrznych systemów.</a:t>
            </a:r>
          </a:p>
        </p:txBody>
      </p:sp>
    </p:spTree>
    <p:extLst>
      <p:ext uri="{BB962C8B-B14F-4D97-AF65-F5344CB8AC3E}">
        <p14:creationId xmlns:p14="http://schemas.microsoft.com/office/powerpoint/2010/main" val="108156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6E7023-4F2D-4127-F7C3-2EB3BAA0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  <a:latin typeface="+mn-lt"/>
                <a:ea typeface="Calibri" panose="020F0502020204030204" pitchFamily="34" charset="0"/>
              </a:rPr>
              <a:t>Elastyczne dostosowania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DD9821-3879-F7C8-3D2F-2BD988651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Możemy spędzić więcej czasu na analizie wymagań i formułowaniu specyfikacji technicznej – dodatkowe koszty.</a:t>
            </a:r>
          </a:p>
          <a:p>
            <a:r>
              <a:rPr lang="pl-PL" dirty="0"/>
              <a:t>Jeśli </a:t>
            </a:r>
            <a:r>
              <a:rPr lang="pl-PL" dirty="0" err="1"/>
              <a:t>Frontend</a:t>
            </a:r>
            <a:r>
              <a:rPr lang="pl-PL" dirty="0"/>
              <a:t> zrobimy szybciej niż planowo to można więcej czasu poświęcić </a:t>
            </a:r>
            <a:br>
              <a:rPr lang="pl-PL" dirty="0"/>
            </a:br>
            <a:r>
              <a:rPr lang="pl-PL" dirty="0"/>
              <a:t>na </a:t>
            </a:r>
            <a:r>
              <a:rPr lang="pl-PL" dirty="0" err="1"/>
              <a:t>Backend</a:t>
            </a:r>
            <a:r>
              <a:rPr lang="pl-PL" dirty="0"/>
              <a:t> i vice-versa.</a:t>
            </a:r>
          </a:p>
          <a:p>
            <a:r>
              <a:rPr lang="pl-PL" dirty="0"/>
              <a:t>Jeśli mamy nadmiar czasu zawsze można rozważyć przypadki brzegowe i dopisać kilka nowych testów tak, żeby już na starcie było jak najmniej błędów.</a:t>
            </a:r>
          </a:p>
          <a:p>
            <a:r>
              <a:rPr lang="pl-PL" dirty="0"/>
              <a:t>Budżet reklamowy zależy od inwestorów.</a:t>
            </a:r>
          </a:p>
        </p:txBody>
      </p:sp>
    </p:spTree>
    <p:extLst>
      <p:ext uri="{BB962C8B-B14F-4D97-AF65-F5344CB8AC3E}">
        <p14:creationId xmlns:p14="http://schemas.microsoft.com/office/powerpoint/2010/main" val="2271369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661DBC-FFEC-375C-2CAF-D0CA3318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  <a:latin typeface="+mn-lt"/>
                <a:ea typeface="Calibri" panose="020F0502020204030204" pitchFamily="34" charset="0"/>
              </a:rPr>
              <a:t>Kiedy, ilu i jakich członków zespołu potrzebujemy do realizacji projektu?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BB12C44-2F25-AEC9-EA3B-7C47E785A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Łącznie 9 osób:</a:t>
            </a:r>
          </a:p>
          <a:p>
            <a:r>
              <a:rPr lang="pl-PL" dirty="0" err="1"/>
              <a:t>Backend</a:t>
            </a:r>
            <a:r>
              <a:rPr lang="pl-PL" dirty="0"/>
              <a:t>: 4 osoby</a:t>
            </a:r>
          </a:p>
          <a:p>
            <a:r>
              <a:rPr lang="pl-PL" dirty="0" err="1"/>
              <a:t>Frontend</a:t>
            </a:r>
            <a:r>
              <a:rPr lang="pl-PL" dirty="0"/>
              <a:t>: 2 osoby</a:t>
            </a:r>
          </a:p>
          <a:p>
            <a:r>
              <a:rPr lang="pl-PL" dirty="0" err="1"/>
              <a:t>FullStack</a:t>
            </a:r>
            <a:r>
              <a:rPr lang="pl-PL" dirty="0"/>
              <a:t> od kwestii technicznych: 2 osoby</a:t>
            </a:r>
          </a:p>
          <a:p>
            <a:r>
              <a:rPr lang="pl-PL" dirty="0"/>
              <a:t>SCRUM Manager: 1 osoba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03059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12A233-7199-6323-2E48-54E18996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Koszty początkowe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9CD85B1-8991-D2BE-DE65-695C96179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Łączny koszt wytworzenia projektu </a:t>
            </a:r>
            <a:r>
              <a:rPr lang="pl-PL"/>
              <a:t>to 224 </a:t>
            </a:r>
            <a:r>
              <a:rPr lang="pl-PL" dirty="0"/>
              <a:t>400 zł, w tym:</a:t>
            </a:r>
          </a:p>
          <a:p>
            <a:r>
              <a:rPr lang="pl-PL" dirty="0" err="1"/>
              <a:t>Backend</a:t>
            </a:r>
            <a:r>
              <a:rPr lang="pl-PL" dirty="0"/>
              <a:t> (studenci): 4 os * 30 zł/h * 10 tygodni = 4 * 30 * 400 = 48 000 zł</a:t>
            </a:r>
          </a:p>
          <a:p>
            <a:r>
              <a:rPr lang="pl-PL" dirty="0" err="1"/>
              <a:t>Frontend</a:t>
            </a:r>
            <a:r>
              <a:rPr lang="pl-PL" dirty="0"/>
              <a:t> (studenci): 2 os * 30 zł/h * 10 tygodni = 2 * 30 * 400 = 24 000 zł</a:t>
            </a:r>
          </a:p>
          <a:p>
            <a:r>
              <a:rPr lang="pl-PL" dirty="0" err="1"/>
              <a:t>FullStack</a:t>
            </a:r>
            <a:r>
              <a:rPr lang="pl-PL" dirty="0"/>
              <a:t>: 2 os * 80 zł/h * 14 tygodni = 2 * 80 * 560 = 89 600 zł</a:t>
            </a:r>
          </a:p>
          <a:p>
            <a:r>
              <a:rPr lang="pl-PL" dirty="0"/>
              <a:t>SCRUM Manager: 1 os * 80 zł/h * 14 tygodni = 1 * 80 * 560 = 44 800 zł</a:t>
            </a:r>
          </a:p>
          <a:p>
            <a:r>
              <a:rPr lang="pl-PL" dirty="0"/>
              <a:t>9 używanych </a:t>
            </a:r>
            <a:r>
              <a:rPr lang="pl-PL" dirty="0" err="1"/>
              <a:t>thinkpadów</a:t>
            </a:r>
            <a:r>
              <a:rPr lang="pl-PL" dirty="0"/>
              <a:t> po 2 000 zł każdy – 18 000 zł</a:t>
            </a:r>
          </a:p>
          <a:p>
            <a:pPr marL="0" indent="0">
              <a:buNone/>
            </a:pPr>
            <a:r>
              <a:rPr lang="pl-PL" dirty="0"/>
              <a:t>Do tego dochodzą koszty </a:t>
            </a:r>
            <a:r>
              <a:rPr lang="pl-PL" dirty="0" err="1"/>
              <a:t>Azure</a:t>
            </a:r>
            <a:r>
              <a:rPr lang="pl-PL" dirty="0"/>
              <a:t> i nieznane z góry koszty sprzętu i jego eksploatacji. </a:t>
            </a:r>
          </a:p>
        </p:txBody>
      </p:sp>
    </p:spTree>
    <p:extLst>
      <p:ext uri="{BB962C8B-B14F-4D97-AF65-F5344CB8AC3E}">
        <p14:creationId xmlns:p14="http://schemas.microsoft.com/office/powerpoint/2010/main" val="325030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05EF-6648-3ED2-C3A0-75D97F24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47646F-F128-C61E-1641-B135F7EE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Miesięczne koszty utrzymania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ECA80C2-791C-E9F0-295B-2ECD09E32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Łączny koszt miesięczny utrzymania istniejącego projektu to 50 400 zł, w tym:</a:t>
            </a:r>
          </a:p>
          <a:p>
            <a:r>
              <a:rPr lang="pl-PL" dirty="0" err="1"/>
              <a:t>Backend</a:t>
            </a:r>
            <a:r>
              <a:rPr lang="pl-PL" dirty="0"/>
              <a:t> (studenci): 1 os * 30 zł/h * 21 dni = 1 * 30 * 168 = 5 040 zł</a:t>
            </a:r>
          </a:p>
          <a:p>
            <a:r>
              <a:rPr lang="pl-PL" dirty="0" err="1"/>
              <a:t>Frontend</a:t>
            </a:r>
            <a:r>
              <a:rPr lang="pl-PL" dirty="0"/>
              <a:t> (studenci): 1 os * 30 zł/h * 21 dni = 1 * 30 * 168 = 5 040 zł</a:t>
            </a:r>
          </a:p>
          <a:p>
            <a:r>
              <a:rPr lang="pl-PL" dirty="0" err="1"/>
              <a:t>FullStack</a:t>
            </a:r>
            <a:r>
              <a:rPr lang="pl-PL" dirty="0"/>
              <a:t>: 2 os * 80 zł/h * 21 dni = 2 * 80 * 168 = 26 880 zł</a:t>
            </a:r>
          </a:p>
          <a:p>
            <a:r>
              <a:rPr lang="pl-PL" dirty="0"/>
              <a:t>SCRUM Manager: 1 os * 80 zł/h * 21 dni = 1 * 80 * 168 = 13 440 zł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Potrzebujemy po 1 studencie do naprawy błędów </a:t>
            </a:r>
            <a:r>
              <a:rPr lang="pl-PL" dirty="0" err="1"/>
              <a:t>frontendu</a:t>
            </a:r>
            <a:r>
              <a:rPr lang="pl-PL" dirty="0"/>
              <a:t> oraz </a:t>
            </a:r>
            <a:r>
              <a:rPr lang="pl-PL" dirty="0" err="1"/>
              <a:t>backendu</a:t>
            </a:r>
            <a:r>
              <a:rPr lang="pl-PL" dirty="0"/>
              <a:t>.</a:t>
            </a:r>
            <a:br>
              <a:rPr lang="pl-PL" dirty="0"/>
            </a:br>
            <a:r>
              <a:rPr lang="pl-PL" dirty="0"/>
              <a:t>2 Full-</a:t>
            </a:r>
            <a:r>
              <a:rPr lang="pl-PL" dirty="0" err="1"/>
              <a:t>stacków</a:t>
            </a:r>
            <a:r>
              <a:rPr lang="pl-PL" dirty="0"/>
              <a:t> do aktualizowania specyfikacji, dodawania nowych funkcjonalności</a:t>
            </a:r>
            <a:br>
              <a:rPr lang="pl-PL" dirty="0"/>
            </a:br>
            <a:r>
              <a:rPr lang="pl-PL" dirty="0"/>
              <a:t>i ewentualnie pomocy z naprawianiem błędów.</a:t>
            </a:r>
            <a:br>
              <a:rPr lang="pl-PL" dirty="0"/>
            </a:br>
            <a:r>
              <a:rPr lang="pl-PL" dirty="0"/>
              <a:t>SCRUM Manager rozdziela zadania, tworzy dokumentację i pomaga </a:t>
            </a:r>
            <a:r>
              <a:rPr lang="pl-PL" dirty="0" err="1"/>
              <a:t>full-stackom</a:t>
            </a:r>
            <a:r>
              <a:rPr lang="pl-PL" dirty="0"/>
              <a:t> przy tworzeniu specyfikacji.</a:t>
            </a:r>
          </a:p>
        </p:txBody>
      </p:sp>
    </p:spTree>
    <p:extLst>
      <p:ext uri="{BB962C8B-B14F-4D97-AF65-F5344CB8AC3E}">
        <p14:creationId xmlns:p14="http://schemas.microsoft.com/office/powerpoint/2010/main" val="150444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662A74-55CB-FFBE-F491-A0AD9D3D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to jest przydatne?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45BBAD-8E99-C963-12FC-0C2ED0E08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dzisiejszych czasach ciężko jest wyobrazić sobie świat bez dużych sklepów. </a:t>
            </a:r>
            <a:br>
              <a:rPr lang="pl-PL" dirty="0"/>
            </a:br>
            <a:r>
              <a:rPr lang="pl-PL" dirty="0"/>
              <a:t>Pełnią one rolę pośrednika między producentem produktu a jego klientem.</a:t>
            </a:r>
            <a:br>
              <a:rPr lang="pl-PL" dirty="0"/>
            </a:br>
            <a:r>
              <a:rPr lang="pl-PL" dirty="0"/>
              <a:t>Dzięki nim możemy zrobić zakupy w jednym miejscu zamiast kupować po jednej rzeczy </a:t>
            </a:r>
            <a:br>
              <a:rPr lang="pl-PL" dirty="0"/>
            </a:br>
            <a:r>
              <a:rPr lang="pl-PL" dirty="0"/>
              <a:t>u kilkunastu różnych producentów, co pozwala na oszczędzenie czasu.</a:t>
            </a:r>
          </a:p>
          <a:p>
            <a:r>
              <a:rPr lang="pl-PL" dirty="0"/>
              <a:t>Jak każdy biznes, sklepy muszą przynosić zyski aby utrzymać się na rynku.</a:t>
            </a:r>
          </a:p>
          <a:p>
            <a:r>
              <a:rPr lang="pl-PL" dirty="0"/>
              <a:t>Aplikacja pomoże zmaksymalizować zyski poprzez maksymalizację przychodu (odpowiedni dobór produktów tak, aby sprzedać ich jak najwięcej) i minimalizację strat (ograniczenie zakupu produktów, które słabo się sprzedają i np. po pewnym czasie tracą termin przydatności do spożycia w przypadku sklepów spożywczych).</a:t>
            </a:r>
          </a:p>
        </p:txBody>
      </p:sp>
    </p:spTree>
    <p:extLst>
      <p:ext uri="{BB962C8B-B14F-4D97-AF65-F5344CB8AC3E}">
        <p14:creationId xmlns:p14="http://schemas.microsoft.com/office/powerpoint/2010/main" val="32880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986ED56-2DD9-B0CC-A42D-F77840727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Krótki opis działania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89FB124-0679-6437-EB26-FBE4367C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Sprzedawca wprowadza posiadane produkty do bazy danych</a:t>
            </a:r>
          </a:p>
          <a:p>
            <a:r>
              <a:rPr lang="pl-PL" dirty="0"/>
              <a:t>Sprzedawca określa poziom minimalny produktów, poniżej którego aplikacja wysyła powiadomienie o kończących się zapasach</a:t>
            </a:r>
          </a:p>
          <a:p>
            <a:r>
              <a:rPr lang="pl-PL" dirty="0"/>
              <a:t>Aplikacja monitoruje poziom zapasów i tworzy raporty na jego temat</a:t>
            </a:r>
          </a:p>
          <a:p>
            <a:r>
              <a:rPr lang="pl-PL" dirty="0"/>
              <a:t>Śledzi status zamówień złożonych u dostawcy</a:t>
            </a:r>
          </a:p>
          <a:p>
            <a:r>
              <a:rPr lang="pl-PL" dirty="0"/>
              <a:t>Przewiduje poziom popytu na podstawie danych historycznych</a:t>
            </a:r>
          </a:p>
        </p:txBody>
      </p:sp>
    </p:spTree>
    <p:extLst>
      <p:ext uri="{BB962C8B-B14F-4D97-AF65-F5344CB8AC3E}">
        <p14:creationId xmlns:p14="http://schemas.microsoft.com/office/powerpoint/2010/main" val="368230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209FD1-1AA4-9E45-6A75-63C9E406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 reklamować produkt?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1FB53C2-8FAF-D645-5F33-B38662F2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Slogan reklamowy: Zarządzaj zapasami, zyskaj czas z nami!</a:t>
            </a:r>
          </a:p>
          <a:p>
            <a:r>
              <a:rPr lang="pl-PL" dirty="0"/>
              <a:t>Inny slogan: Za wysokie koszty? Mamy na to sposób prosty!</a:t>
            </a:r>
          </a:p>
          <a:p>
            <a:r>
              <a:rPr lang="pl-PL" dirty="0"/>
              <a:t>Sposób reklamy: prezentowanie aplikacji na konferencjach poświęconych logistyce,</a:t>
            </a:r>
            <a:br>
              <a:rPr lang="pl-PL" dirty="0"/>
            </a:br>
            <a:r>
              <a:rPr lang="pl-PL" dirty="0" err="1"/>
              <a:t>targetowane</a:t>
            </a:r>
            <a:r>
              <a:rPr lang="pl-PL" dirty="0"/>
              <a:t> reklamy online</a:t>
            </a:r>
          </a:p>
        </p:txBody>
      </p:sp>
    </p:spTree>
    <p:extLst>
      <p:ext uri="{BB962C8B-B14F-4D97-AF65-F5344CB8AC3E}">
        <p14:creationId xmlns:p14="http://schemas.microsoft.com/office/powerpoint/2010/main" val="347214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052D7A-56B8-2B35-0E41-1F5DC6B5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 czym aplikacja pomoże sprzedawcy?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C2F5B0-3AA3-9B27-426D-B01BE5D1A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Pozwala na określenie dostępnych produktów i łatwą i szybką aktualizację posiadanej ilości poprzez system transakcji wchodzących i wychodzących</a:t>
            </a:r>
          </a:p>
          <a:p>
            <a:r>
              <a:rPr lang="pl-PL" dirty="0"/>
              <a:t>Poinformuje o kończących się zapasach produktu poprzez wysłanie powiadomienia</a:t>
            </a:r>
          </a:p>
          <a:p>
            <a:r>
              <a:rPr lang="pl-PL" dirty="0"/>
              <a:t>Śledzi status zamówień złożonych u producenta co ułatwia określenie kiedy należy odebrać produkty od niego</a:t>
            </a:r>
          </a:p>
          <a:p>
            <a:r>
              <a:rPr lang="pl-PL" dirty="0"/>
              <a:t>Pomaga określić, które produkty są popularne, a które nie poprzez tworzenie raportów opartych na danych sprzedażowych</a:t>
            </a:r>
          </a:p>
          <a:p>
            <a:r>
              <a:rPr lang="pl-PL" dirty="0"/>
              <a:t>Przewiduje poziom popytu na podstawie danych historycznych, co pozwala zmniejszyć ilość produktów niepopularnych w sklepie i zwiększyć ilość produktów popularnych.</a:t>
            </a:r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38607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8A1608D-EA89-7FFB-1235-C866A0EC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 czego NIE służy aplikacja?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999459-9FEF-BD53-E8D0-9EE5F3EE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Nie ocenia jakości produktów</a:t>
            </a:r>
          </a:p>
          <a:p>
            <a:r>
              <a:rPr lang="pl-PL" dirty="0"/>
              <a:t>Nie sugeruje optymalnych cen produktów</a:t>
            </a:r>
          </a:p>
          <a:p>
            <a:r>
              <a:rPr lang="pl-PL" dirty="0"/>
              <a:t>Nie zamawia samodzielnie produktów u producentów</a:t>
            </a:r>
          </a:p>
          <a:p>
            <a:r>
              <a:rPr lang="pl-PL" dirty="0"/>
              <a:t>Nie zmienia dynamicznie progu poniżej którego wysyłane jest powiadomienie</a:t>
            </a:r>
            <a:br>
              <a:rPr lang="pl-PL" dirty="0"/>
            </a:br>
            <a:r>
              <a:rPr lang="pl-PL" dirty="0"/>
              <a:t>o potrzebie uzupełnienia zapasów</a:t>
            </a:r>
          </a:p>
          <a:p>
            <a:r>
              <a:rPr lang="pl-PL" dirty="0"/>
              <a:t>Nie odpowiada za marketing produktów, w szczególności nie podaje wskazówek jak skutecznie sprzedawać produkty</a:t>
            </a:r>
          </a:p>
          <a:p>
            <a:r>
              <a:rPr lang="pl-PL" dirty="0"/>
              <a:t>Nie określa, ilu pracowników jest potrzebnych do zrealizowania wszystkich sugerowanych zamówień uzupełniających zapasy</a:t>
            </a:r>
          </a:p>
        </p:txBody>
      </p:sp>
    </p:spTree>
    <p:extLst>
      <p:ext uri="{BB962C8B-B14F-4D97-AF65-F5344CB8AC3E}">
        <p14:creationId xmlns:p14="http://schemas.microsoft.com/office/powerpoint/2010/main" val="269055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D82201-5A78-163F-4563-313B461F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Kto podejmuje decyzje ze strony klienta?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C08640-811A-8A80-5473-B0C3AD0E0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Menedżerowie logistyki</a:t>
            </a:r>
          </a:p>
          <a:p>
            <a:r>
              <a:rPr lang="pl-PL" dirty="0"/>
              <a:t>Właściciele firm (zwłaszcza tych małych)</a:t>
            </a:r>
          </a:p>
          <a:p>
            <a:r>
              <a:rPr lang="pl-PL" dirty="0"/>
              <a:t>Dyrektorzy operacyjni (COO, w przypadku dużych firm)</a:t>
            </a:r>
          </a:p>
          <a:p>
            <a:r>
              <a:rPr lang="pl-PL" dirty="0"/>
              <a:t>Kierownicy magazynów</a:t>
            </a:r>
          </a:p>
          <a:p>
            <a:r>
              <a:rPr lang="pl-PL" dirty="0"/>
              <a:t>Specjaliści ds. IT</a:t>
            </a:r>
          </a:p>
        </p:txBody>
      </p:sp>
    </p:spTree>
    <p:extLst>
      <p:ext uri="{BB962C8B-B14F-4D97-AF65-F5344CB8AC3E}">
        <p14:creationId xmlns:p14="http://schemas.microsoft.com/office/powerpoint/2010/main" val="304797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067B-3A65-82EC-FF19-9A2344B24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69CDE5-97B7-571D-CF1E-3AD672E2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lnSpc>
                <a:spcPct val="115000"/>
              </a:lnSpc>
              <a:spcBef>
                <a:spcPts val="200"/>
              </a:spcBef>
              <a:spcAft>
                <a:spcPts val="200"/>
              </a:spcAft>
            </a:pPr>
            <a:r>
              <a:rPr lang="pl-PL" dirty="0">
                <a:effectLst/>
                <a:latin typeface="+mn-lt"/>
                <a:ea typeface="Calibri" panose="020F0502020204030204" pitchFamily="34" charset="0"/>
              </a:rPr>
              <a:t>Jaka jest architektura i technologie naszego rozwiązania?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3AFA55-DCDC-95CE-3408-0073568A1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Dane użytkowników w bazie danych w chmurze </a:t>
            </a:r>
            <a:r>
              <a:rPr lang="pl-PL" dirty="0" err="1"/>
              <a:t>Azure</a:t>
            </a:r>
            <a:endParaRPr lang="pl-PL" dirty="0"/>
          </a:p>
          <a:p>
            <a:r>
              <a:rPr lang="pl-PL" dirty="0"/>
              <a:t>Bazą danych będzie </a:t>
            </a:r>
            <a:r>
              <a:rPr lang="pl-PL" dirty="0" err="1"/>
              <a:t>MongoDB</a:t>
            </a:r>
            <a:r>
              <a:rPr lang="pl-PL" dirty="0"/>
              <a:t> </a:t>
            </a:r>
          </a:p>
          <a:p>
            <a:r>
              <a:rPr lang="pl-PL" dirty="0" err="1"/>
              <a:t>Backend</a:t>
            </a:r>
            <a:r>
              <a:rPr lang="pl-PL" dirty="0"/>
              <a:t> napisany w C++ </a:t>
            </a:r>
          </a:p>
          <a:p>
            <a:r>
              <a:rPr lang="pl-PL" dirty="0" err="1"/>
              <a:t>Frontend</a:t>
            </a:r>
            <a:r>
              <a:rPr lang="pl-PL" dirty="0"/>
              <a:t> napisany w </a:t>
            </a:r>
            <a:r>
              <a:rPr lang="pl-PL" dirty="0" err="1"/>
              <a:t>React</a:t>
            </a:r>
            <a:r>
              <a:rPr lang="pl-PL" dirty="0"/>
              <a:t> </a:t>
            </a:r>
          </a:p>
          <a:p>
            <a:r>
              <a:rPr lang="pl-PL" dirty="0"/>
              <a:t>Aplikacja desktopowa oraz wersja webowa są zintegrowane ze sobą </a:t>
            </a:r>
          </a:p>
          <a:p>
            <a:r>
              <a:rPr lang="pl-PL" dirty="0" err="1"/>
              <a:t>OAuth</a:t>
            </a:r>
            <a:r>
              <a:rPr lang="pl-PL" dirty="0"/>
              <a:t> używane do autoryzacji użytkownika</a:t>
            </a:r>
          </a:p>
        </p:txBody>
      </p:sp>
    </p:spTree>
    <p:extLst>
      <p:ext uri="{BB962C8B-B14F-4D97-AF65-F5344CB8AC3E}">
        <p14:creationId xmlns:p14="http://schemas.microsoft.com/office/powerpoint/2010/main" val="2681380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CEE816-7913-BE25-429A-DADE491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effectLst/>
                <a:latin typeface="+mn-lt"/>
                <a:ea typeface="Calibri" panose="020F0502020204030204" pitchFamily="34" charset="0"/>
              </a:rPr>
              <a:t>Główne wyzwania i zagrożenia</a:t>
            </a:r>
            <a:endParaRPr lang="pl-PL" dirty="0">
              <a:latin typeface="+mn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86CE13E-C719-43B9-EDAF-D16DF48BD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Przebicie się na rynku – produkt skierowany do firm, nie ma możliwości zarobić bezpośrednio na konsumentach</a:t>
            </a:r>
          </a:p>
          <a:p>
            <a:r>
              <a:rPr lang="pl-PL" dirty="0"/>
              <a:t>Utrzymanie klientów pomimo korzystania z modelu subskrypcyjnego</a:t>
            </a:r>
          </a:p>
          <a:p>
            <a:r>
              <a:rPr lang="pl-PL" dirty="0"/>
              <a:t>Optymalna </a:t>
            </a:r>
            <a:r>
              <a:rPr lang="pl-PL" dirty="0" err="1"/>
              <a:t>monetyzacja</a:t>
            </a:r>
            <a:r>
              <a:rPr lang="pl-PL" dirty="0"/>
              <a:t> dużych firm tak, żeby firma zatrudniająca 10 000 osób płaciła za korzystanie z aplikacji więcej niż ta z 10 osobami. Można skorzystać z modelu „płacenia za każde urządzenie” korzystające z aplikacji, gdzie przy zakupie subskrypcji na wiele urządzeń otrzymujemy zniżkę.</a:t>
            </a:r>
          </a:p>
          <a:p>
            <a:r>
              <a:rPr lang="pl-PL" dirty="0"/>
              <a:t>Wymaga dużych środków już na start</a:t>
            </a:r>
          </a:p>
        </p:txBody>
      </p:sp>
    </p:spTree>
    <p:extLst>
      <p:ext uri="{BB962C8B-B14F-4D97-AF65-F5344CB8AC3E}">
        <p14:creationId xmlns:p14="http://schemas.microsoft.com/office/powerpoint/2010/main" val="1722382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265</TotalTime>
  <Words>982</Words>
  <Application>Microsoft Office PowerPoint</Application>
  <PresentationFormat>Panoramiczny</PresentationFormat>
  <Paragraphs>84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Cytat</vt:lpstr>
      <vt:lpstr>Tablica koncepcyjna  Systemu Zarządzania Zapasami</vt:lpstr>
      <vt:lpstr>Dlaczego to jest przydatne?</vt:lpstr>
      <vt:lpstr>Krótki opis działania aplikacji</vt:lpstr>
      <vt:lpstr>Jak reklamować produkt?</vt:lpstr>
      <vt:lpstr>W czym aplikacja pomoże sprzedawcy?</vt:lpstr>
      <vt:lpstr>Do czego NIE służy aplikacja?</vt:lpstr>
      <vt:lpstr>Kto podejmuje decyzje ze strony klienta?</vt:lpstr>
      <vt:lpstr>Jaka jest architektura i technologie naszego rozwiązania?</vt:lpstr>
      <vt:lpstr>Główne wyzwania i zagrożenia</vt:lpstr>
      <vt:lpstr>Ramy czasowe projektu</vt:lpstr>
      <vt:lpstr>Elastyczne dostosowania</vt:lpstr>
      <vt:lpstr>Kiedy, ilu i jakich członków zespołu potrzebujemy do realizacji projektu?</vt:lpstr>
      <vt:lpstr>Koszty początkowe projektu</vt:lpstr>
      <vt:lpstr>Miesięczne koszty utrzymania projektu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Mazur</dc:creator>
  <cp:lastModifiedBy>Mateusz Mazur</cp:lastModifiedBy>
  <cp:revision>60</cp:revision>
  <dcterms:created xsi:type="dcterms:W3CDTF">2024-11-01T14:28:43Z</dcterms:created>
  <dcterms:modified xsi:type="dcterms:W3CDTF">2024-11-04T11:13:00Z</dcterms:modified>
</cp:coreProperties>
</file>