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60" r:id="rId5"/>
    <p:sldId id="259" r:id="rId6"/>
    <p:sldId id="268" r:id="rId7"/>
    <p:sldId id="264" r:id="rId8"/>
    <p:sldId id="262" r:id="rId9"/>
    <p:sldId id="261" r:id="rId10"/>
    <p:sldId id="265" r:id="rId11"/>
    <p:sldId id="263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0305"/>
    <a:srgbClr val="AEEAFA"/>
    <a:srgbClr val="299CFF"/>
    <a:srgbClr val="FF0000"/>
    <a:srgbClr val="220C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03" autoAdjust="0"/>
    <p:restoredTop sz="68873" autoAdjust="0"/>
  </p:normalViewPr>
  <p:slideViewPr>
    <p:cSldViewPr snapToGrid="0">
      <p:cViewPr varScale="1">
        <p:scale>
          <a:sx n="83" d="100"/>
          <a:sy n="83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CDF40C-5A9A-4B37-9F4E-A337933060DF}" type="datetimeFigureOut">
              <a:rPr lang="en-US" smtClean="0"/>
              <a:t>1/21/21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16C77F-3968-400F-9FFF-E15A5979D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1199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Formula 1 is known world over and is not only popular for motorsport lovers but all other people too. It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is a massive research and development powerhouse. Some research has shown that technologies developed within F1 team factories find their way into other industries, making human lives simpler, safer and more efficient.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Over the past 70 years F1 has been done in 6 continents and this map of circuits shows a densely populated number of races being in Europe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16C77F-3968-400F-9FFF-E15A5979D21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5654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ffectLst/>
                <a:latin typeface="SFMono-Regular"/>
              </a:rPr>
              <a:t>The dataset used in this project consists of information about F1 races statistics from 1950 until the latest 2020 season. </a:t>
            </a:r>
          </a:p>
          <a:p>
            <a:r>
              <a:rPr lang="en-US" dirty="0">
                <a:effectLst/>
                <a:latin typeface="SFMono-Regular"/>
              </a:rPr>
              <a:t>It was shared by </a:t>
            </a:r>
            <a:r>
              <a:rPr lang="en-US" dirty="0" err="1">
                <a:effectLst/>
                <a:latin typeface="SFMono-Regular"/>
              </a:rPr>
              <a:t>Vopani</a:t>
            </a:r>
            <a:r>
              <a:rPr lang="en-US" dirty="0">
                <a:effectLst/>
                <a:latin typeface="SFMono-Regular"/>
              </a:rPr>
              <a:t> on the Kaggle platform and consists of 13 csv files: </a:t>
            </a:r>
          </a:p>
          <a:p>
            <a:endParaRPr lang="en-US" dirty="0">
              <a:effectLst/>
              <a:latin typeface="SFMono-Regular"/>
            </a:endParaRPr>
          </a:p>
          <a:p>
            <a:r>
              <a:rPr lang="en-US" dirty="0">
                <a:effectLst/>
                <a:latin typeface="SFMono-Regular"/>
              </a:rPr>
              <a:t>* circuits* </a:t>
            </a:r>
            <a:r>
              <a:rPr lang="en-US" dirty="0" err="1">
                <a:effectLst/>
                <a:latin typeface="SFMono-Regular"/>
              </a:rPr>
              <a:t>constructor_results</a:t>
            </a:r>
            <a:r>
              <a:rPr lang="en-US" dirty="0">
                <a:effectLst/>
                <a:latin typeface="SFMono-Regular"/>
              </a:rPr>
              <a:t>* </a:t>
            </a:r>
            <a:r>
              <a:rPr lang="en-US" dirty="0" err="1">
                <a:effectLst/>
                <a:latin typeface="SFMono-Regular"/>
              </a:rPr>
              <a:t>constructor_standings</a:t>
            </a:r>
            <a:r>
              <a:rPr lang="en-US" dirty="0">
                <a:effectLst/>
                <a:latin typeface="SFMono-Regular"/>
              </a:rPr>
              <a:t>* constructors* </a:t>
            </a:r>
            <a:r>
              <a:rPr lang="en-US" dirty="0" err="1">
                <a:effectLst/>
                <a:latin typeface="SFMono-Regular"/>
              </a:rPr>
              <a:t>driver_standings</a:t>
            </a:r>
            <a:r>
              <a:rPr lang="en-US" dirty="0">
                <a:effectLst/>
                <a:latin typeface="SFMono-Regular"/>
              </a:rPr>
              <a:t>* drivers* </a:t>
            </a:r>
            <a:r>
              <a:rPr lang="en-US" dirty="0" err="1">
                <a:effectLst/>
                <a:latin typeface="SFMono-Regular"/>
              </a:rPr>
              <a:t>lap_times</a:t>
            </a:r>
            <a:r>
              <a:rPr lang="en-US" dirty="0">
                <a:effectLst/>
                <a:latin typeface="SFMono-Regular"/>
              </a:rPr>
              <a:t>* </a:t>
            </a:r>
            <a:r>
              <a:rPr lang="en-US" dirty="0" err="1">
                <a:effectLst/>
                <a:latin typeface="SFMono-Regular"/>
              </a:rPr>
              <a:t>pit_stops</a:t>
            </a:r>
            <a:r>
              <a:rPr lang="en-US" dirty="0">
                <a:effectLst/>
                <a:latin typeface="SFMono-Regular"/>
              </a:rPr>
              <a:t>* qualifying* races* results* seasons* status</a:t>
            </a:r>
          </a:p>
          <a:p>
            <a:endParaRPr lang="en-US" dirty="0">
              <a:effectLst/>
              <a:latin typeface="SFMono-Regular"/>
            </a:endParaRPr>
          </a:p>
          <a:p>
            <a:r>
              <a:rPr lang="en-US" dirty="0">
                <a:effectLst/>
                <a:latin typeface="SFMono-Regular"/>
              </a:rPr>
              <a:t>It is a real challenge to compare drivers, cars and teams, considering very complex structure of the cars and the numerous changing factors on the track.</a:t>
            </a:r>
          </a:p>
          <a:p>
            <a:endParaRPr lang="en-US" dirty="0">
              <a:effectLst/>
              <a:latin typeface="SFMono-Regular"/>
            </a:endParaRPr>
          </a:p>
          <a:p>
            <a:r>
              <a:rPr lang="en-US" dirty="0">
                <a:effectLst/>
                <a:latin typeface="SFMono-Regular"/>
              </a:rPr>
              <a:t>In this project we wish to answer a few interesting questions using some R visualization techniques 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16C77F-3968-400F-9FFF-E15A5979D21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1489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W" dirty="0"/>
              <a:t>This question will be evaluated using the following two slides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16C77F-3968-400F-9FFF-E15A5979D21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5847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W" dirty="0"/>
              <a:t>In each decade there are variations.</a:t>
            </a:r>
          </a:p>
          <a:p>
            <a:endParaRPr lang="en-ZW" dirty="0"/>
          </a:p>
          <a:p>
            <a:r>
              <a:rPr lang="en-ZW" dirty="0"/>
              <a:t>This plot shows the </a:t>
            </a:r>
            <a:r>
              <a:rPr lang="en-US" b="0" i="0" dirty="0">
                <a:solidFill>
                  <a:srgbClr val="050505"/>
                </a:solidFill>
                <a:effectLst/>
                <a:latin typeface="Segoe UI Historic" panose="020B0502040204020203" pitchFamily="34" charset="0"/>
              </a:rPr>
              <a:t>accumulated sum of points for top 10 </a:t>
            </a:r>
            <a:r>
              <a:rPr lang="en-US" b="0" i="0" dirty="0" err="1">
                <a:solidFill>
                  <a:srgbClr val="050505"/>
                </a:solidFill>
                <a:effectLst/>
                <a:latin typeface="Segoe UI Historic" panose="020B0502040204020203" pitchFamily="34" charset="0"/>
              </a:rPr>
              <a:t>constractors</a:t>
            </a:r>
            <a:r>
              <a:rPr lang="en-US" b="0" i="0" dirty="0">
                <a:solidFill>
                  <a:srgbClr val="050505"/>
                </a:solidFill>
                <a:effectLst/>
                <a:latin typeface="Segoe UI Historic" panose="020B0502040204020203" pitchFamily="34" charset="0"/>
              </a:rPr>
              <a:t> over the years</a:t>
            </a:r>
          </a:p>
          <a:p>
            <a:r>
              <a:rPr lang="en-US" b="0" i="0" dirty="0">
                <a:solidFill>
                  <a:srgbClr val="050505"/>
                </a:solidFill>
                <a:effectLst/>
                <a:latin typeface="Segoe UI Historic" panose="020B0502040204020203" pitchFamily="34" charset="0"/>
              </a:rPr>
              <a:t>The accumulated number  for the Mercedes increased the fastest regardless of the Mercedes being introduced in later years.</a:t>
            </a:r>
          </a:p>
          <a:p>
            <a:r>
              <a:rPr lang="en-US" b="0" i="0" dirty="0">
                <a:solidFill>
                  <a:srgbClr val="050505"/>
                </a:solidFill>
                <a:effectLst/>
                <a:latin typeface="Segoe UI Historic" panose="020B0502040204020203" pitchFamily="34" charset="0"/>
              </a:rPr>
              <a:t>The Ferrari has the  highest number of accumulated points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16C77F-3968-400F-9FFF-E15A5979D21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205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16C77F-3968-400F-9FFF-E15A5979D21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6636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Do the differences between the cars decrease over the years?</a:t>
            </a:r>
          </a:p>
          <a:p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To answer this question we have used a plot that shows the differences in the number of cars in the past years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16C77F-3968-400F-9FFF-E15A5979D21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5607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Is F1 currently being won in qualifying?</a:t>
            </a:r>
          </a:p>
          <a:p>
            <a:r>
              <a:rPr lang="en-ZW" dirty="0"/>
              <a:t>This plot shows a percent of points gained during the race (in comparison to qualify) as number of gained points divided by number of total possible points to gain from 1st to 10</a:t>
            </a:r>
            <a:r>
              <a:rPr lang="en-ZW" baseline="30000" dirty="0"/>
              <a:t>th</a:t>
            </a:r>
            <a:r>
              <a:rPr lang="en-ZW" dirty="0"/>
              <a:t> position, which is 101 points. In fact, the point system has been changed over years, but we use the current system to be able to compare every single year from </a:t>
            </a:r>
            <a:r>
              <a:rPr lang="en-ZW"/>
              <a:t>the history.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16C77F-3968-400F-9FFF-E15A5979D21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8217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56074" y="1234907"/>
            <a:ext cx="7948246" cy="2387600"/>
          </a:xfrm>
        </p:spPr>
        <p:txBody>
          <a:bodyPr anchor="b">
            <a:normAutofit/>
          </a:bodyPr>
          <a:lstStyle>
            <a:lvl1pPr algn="ctr">
              <a:defRPr sz="6000">
                <a:solidFill>
                  <a:srgbClr val="DD0305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56074" y="3714582"/>
            <a:ext cx="7948246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1/21/21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379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1/21/21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256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1/21/21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346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1/21/21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249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1/21/21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711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1/21/21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736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1/21/21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554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1/21/21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626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1/21/21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054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789611"/>
            <a:ext cx="10515600" cy="4387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276D79ED-3FA7-4EF8-964B-EB8BCFAB02F8}" type="datetimeFigureOut">
              <a:rPr lang="en-US" smtClean="0"/>
              <a:pPr/>
              <a:t>1/21/21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6F12CB2-7F2C-47B9-AE70-22A94B49F2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610475" y="4914981"/>
            <a:ext cx="896556" cy="324395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 rot="16200000">
            <a:off x="-2113768" y="2546065"/>
            <a:ext cx="3888671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bs-Latn-BA" sz="1200" dirty="0">
                <a:solidFill>
                  <a:schemeClr val="bg1">
                    <a:lumMod val="65000"/>
                  </a:schemeClr>
                </a:solidFill>
              </a:rPr>
              <a:t>Find</a:t>
            </a:r>
            <a:r>
              <a:rPr lang="bs-Latn-BA" sz="1200" baseline="0" dirty="0">
                <a:solidFill>
                  <a:schemeClr val="bg1">
                    <a:lumMod val="65000"/>
                  </a:schemeClr>
                </a:solidFill>
              </a:rPr>
              <a:t> m</a:t>
            </a:r>
            <a:r>
              <a:rPr lang="bs-Latn-BA" sz="1200" dirty="0">
                <a:solidFill>
                  <a:schemeClr val="bg1">
                    <a:lumMod val="65000"/>
                  </a:schemeClr>
                </a:solidFill>
              </a:rPr>
              <a:t>ore PowerPoint templates</a:t>
            </a:r>
            <a:r>
              <a:rPr lang="bs-Latn-BA" sz="1200" baseline="0" dirty="0">
                <a:solidFill>
                  <a:schemeClr val="bg1">
                    <a:lumMod val="65000"/>
                  </a:schemeClr>
                </a:solidFill>
              </a:rPr>
              <a:t> on </a:t>
            </a:r>
            <a:r>
              <a:rPr lang="bs-Latn-BA" sz="1200" b="1" baseline="0" dirty="0">
                <a:solidFill>
                  <a:schemeClr val="bg1">
                    <a:lumMod val="65000"/>
                  </a:schemeClr>
                </a:solidFill>
              </a:rPr>
              <a:t>prezentr.com</a:t>
            </a:r>
            <a:r>
              <a:rPr lang="bs-Latn-BA" sz="1200" baseline="0" dirty="0">
                <a:solidFill>
                  <a:schemeClr val="bg1">
                    <a:lumMod val="65000"/>
                  </a:schemeClr>
                </a:solidFill>
              </a:rPr>
              <a:t>!</a:t>
            </a:r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734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DD0305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Formula 1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err="1"/>
              <a:t>Nomthunzi</a:t>
            </a:r>
            <a:r>
              <a:rPr lang="pl-PL" dirty="0"/>
              <a:t> </a:t>
            </a:r>
            <a:r>
              <a:rPr lang="pl-PL" dirty="0" err="1"/>
              <a:t>Moyo</a:t>
            </a:r>
            <a:r>
              <a:rPr lang="pl-PL" dirty="0"/>
              <a:t> and Mateusz Majak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2092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94C84-9122-407A-9335-7FF043C3E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67C7C9-20B6-4F7A-BF6E-D7967B105B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2444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F7E60-BEFF-4D9E-97E4-1C5054330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Which F1 circuits provide a more even fight?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38693A-BE4E-41A4-8570-AADF18D1A1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5301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8140B-DA3C-4E1C-86A8-59DD2BA8B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C33385-9021-401E-888D-847C296E19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2851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8B670-10AF-4670-9B5B-72C74EBED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028842-3987-4655-AC3E-B9CF6EC8EF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929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ymbol zastępczy zawartości 4" descr="Obraz zawierający mapa&#10;&#10;Opis wygenerowany automatycznie">
            <a:extLst>
              <a:ext uri="{FF2B5EF4-FFF2-40B4-BE49-F238E27FC236}">
                <a16:creationId xmlns:a16="http://schemas.microsoft.com/office/drawing/2014/main" id="{0EC87E60-F693-5247-ACA0-F7D6412D90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50" y="1343667"/>
            <a:ext cx="11950700" cy="5377815"/>
          </a:xfrm>
          <a:noFill/>
        </p:spPr>
      </p:pic>
      <p:sp>
        <p:nvSpPr>
          <p:cNvPr id="6" name="pole tekstowe 5">
            <a:extLst>
              <a:ext uri="{FF2B5EF4-FFF2-40B4-BE49-F238E27FC236}">
                <a16:creationId xmlns:a16="http://schemas.microsoft.com/office/drawing/2014/main" id="{24D76755-D28C-8841-B243-8FD6D6190F0D}"/>
              </a:ext>
            </a:extLst>
          </p:cNvPr>
          <p:cNvSpPr txBox="1"/>
          <p:nvPr/>
        </p:nvSpPr>
        <p:spPr>
          <a:xfrm>
            <a:off x="1948721" y="313891"/>
            <a:ext cx="87242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4000" dirty="0"/>
              <a:t>F1 </a:t>
            </a:r>
            <a:r>
              <a:rPr lang="pl-PL" sz="4000" dirty="0" err="1"/>
              <a:t>circuits</a:t>
            </a:r>
            <a:r>
              <a:rPr lang="pl-PL" sz="4000" dirty="0"/>
              <a:t> </a:t>
            </a:r>
            <a:r>
              <a:rPr lang="pl-PL" sz="4000" dirty="0" err="1"/>
              <a:t>around</a:t>
            </a:r>
            <a:r>
              <a:rPr lang="pl-PL" sz="4000" dirty="0"/>
              <a:t> the World</a:t>
            </a:r>
          </a:p>
        </p:txBody>
      </p:sp>
    </p:spTree>
    <p:extLst>
      <p:ext uri="{BB962C8B-B14F-4D97-AF65-F5344CB8AC3E}">
        <p14:creationId xmlns:p14="http://schemas.microsoft.com/office/powerpoint/2010/main" val="2059971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2B7D4FF-31D8-4941-99F4-92DD7B5B5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W" dirty="0"/>
              <a:t>Data Description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031109E-5CA7-DE4D-B7EE-D72C660665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131014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01D4C7B-ECF8-9446-AAC7-375DCFD65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How has the competition and level of F1 changed over the years?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8FD43A4-4786-9C47-8FE2-BD81D898CE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7869297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Symbol zastępczy zawartości 30" descr="Obraz zawierający stół&#10;&#10;Opis wygenerowany automatycznie">
            <a:extLst>
              <a:ext uri="{FF2B5EF4-FFF2-40B4-BE49-F238E27FC236}">
                <a16:creationId xmlns:a16="http://schemas.microsoft.com/office/drawing/2014/main" id="{5A5CA09D-7510-3A4F-A501-9D92536DB6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481" y="193416"/>
            <a:ext cx="10057414" cy="5587452"/>
          </a:xfrm>
          <a:ln w="12700"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874028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ymbol zastępczy zawartości 5">
            <a:extLst>
              <a:ext uri="{FF2B5EF4-FFF2-40B4-BE49-F238E27FC236}">
                <a16:creationId xmlns:a16="http://schemas.microsoft.com/office/drawing/2014/main" id="{8585327B-FD60-804F-8A6D-186281E7ED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992"/>
            <a:ext cx="12192000" cy="6773334"/>
          </a:xfrm>
        </p:spPr>
      </p:pic>
    </p:spTree>
    <p:extLst>
      <p:ext uri="{BB962C8B-B14F-4D97-AF65-F5344CB8AC3E}">
        <p14:creationId xmlns:p14="http://schemas.microsoft.com/office/powerpoint/2010/main" val="15078147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5545E-93B3-4401-A97C-0AFE614D2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W" dirty="0"/>
              <a:t>Speed of top 10 over the years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41D7D3-6AB0-4AD8-AA68-3A740B3C9E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2015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39ADD3F-8B20-4D46-890F-ABDA09A98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Difference in the cars decrease over the years?</a:t>
            </a:r>
            <a:br>
              <a:rPr lang="en-US" dirty="0"/>
            </a:b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803CACD-3C69-DB4D-9CEB-DD715DEBBD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345764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39ADD3F-8B20-4D46-890F-ABDA09A98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endParaRPr lang="pl-PL" dirty="0"/>
          </a:p>
        </p:txBody>
      </p:sp>
      <p:pic>
        <p:nvPicPr>
          <p:cNvPr id="13" name="Symbol zastępczy zawartości 12">
            <a:extLst>
              <a:ext uri="{FF2B5EF4-FFF2-40B4-BE49-F238E27FC236}">
                <a16:creationId xmlns:a16="http://schemas.microsoft.com/office/drawing/2014/main" id="{48D33886-FB38-1C49-9541-8BFDB7BFA4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27" y="949973"/>
            <a:ext cx="12136273" cy="5542902"/>
          </a:xfrm>
        </p:spPr>
      </p:pic>
    </p:spTree>
    <p:extLst>
      <p:ext uri="{BB962C8B-B14F-4D97-AF65-F5344CB8AC3E}">
        <p14:creationId xmlns:p14="http://schemas.microsoft.com/office/powerpoint/2010/main" val="4076154281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lobalization PowerPoint Template" id="{FFF885ED-297E-5E4F-B19A-7A64C6FBA3A3}" vid="{ECC2892D-9A08-3B4F-AD08-1052A0A1FB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Motyw pakietu Office</Template>
  <TotalTime>1541</TotalTime>
  <Words>438</Words>
  <Application>Microsoft Macintosh PowerPoint</Application>
  <PresentationFormat>Panoramiczny</PresentationFormat>
  <Paragraphs>37</Paragraphs>
  <Slides>13</Slides>
  <Notes>7</Notes>
  <HiddenSlides>0</HiddenSlides>
  <MMClips>0</MMClips>
  <ScaleCrop>false</ScaleCrop>
  <HeadingPairs>
    <vt:vector size="6" baseType="variant">
      <vt:variant>
        <vt:lpstr>Używane czcionki</vt:lpstr>
      </vt:variant>
      <vt:variant>
        <vt:i4>6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13</vt:i4>
      </vt:variant>
    </vt:vector>
  </HeadingPairs>
  <TitlesOfParts>
    <vt:vector size="20" baseType="lpstr">
      <vt:lpstr>Arial</vt:lpstr>
      <vt:lpstr>Arial</vt:lpstr>
      <vt:lpstr>Calibri</vt:lpstr>
      <vt:lpstr>Segoe UI Historic</vt:lpstr>
      <vt:lpstr>SFMono-Regular</vt:lpstr>
      <vt:lpstr>Trebuchet MS</vt:lpstr>
      <vt:lpstr>Motyw pakietu Office</vt:lpstr>
      <vt:lpstr>Formula 1 Analysis</vt:lpstr>
      <vt:lpstr>Prezentacja programu PowerPoint</vt:lpstr>
      <vt:lpstr>Data Description</vt:lpstr>
      <vt:lpstr>How has the competition and level of F1 changed over the years?</vt:lpstr>
      <vt:lpstr>Prezentacja programu PowerPoint</vt:lpstr>
      <vt:lpstr>Prezentacja programu PowerPoint</vt:lpstr>
      <vt:lpstr>Speed of top 10 over the years</vt:lpstr>
      <vt:lpstr>Difference in the cars decrease over the years? </vt:lpstr>
      <vt:lpstr> </vt:lpstr>
      <vt:lpstr>Prezentacja programu PowerPoint</vt:lpstr>
      <vt:lpstr>Which F1 circuits provide a more even fight?</vt:lpstr>
      <vt:lpstr>Prezentacja programu PowerPoint</vt:lpstr>
      <vt:lpstr>Prezentacja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Formula 1 analysis</dc:title>
  <dc:creator>Mateusz Majak</dc:creator>
  <cp:lastModifiedBy>Mateusz Majak</cp:lastModifiedBy>
  <cp:revision>20</cp:revision>
  <dcterms:created xsi:type="dcterms:W3CDTF">2021-01-20T00:41:17Z</dcterms:created>
  <dcterms:modified xsi:type="dcterms:W3CDTF">2021-01-22T00:18:32Z</dcterms:modified>
</cp:coreProperties>
</file>