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9" r:id="rId4"/>
    <p:sldId id="257" r:id="rId5"/>
    <p:sldId id="260" r:id="rId6"/>
    <p:sldId id="259" r:id="rId7"/>
    <p:sldId id="272" r:id="rId8"/>
    <p:sldId id="268" r:id="rId9"/>
    <p:sldId id="271" r:id="rId10"/>
    <p:sldId id="261"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0305"/>
    <a:srgbClr val="AEEAFA"/>
    <a:srgbClr val="299CFF"/>
    <a:srgbClr val="FF0000"/>
    <a:srgbClr val="220C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0" autoAdjust="0"/>
    <p:restoredTop sz="83310" autoAdjust="0"/>
  </p:normalViewPr>
  <p:slideViewPr>
    <p:cSldViewPr snapToGrid="0">
      <p:cViewPr varScale="1">
        <p:scale>
          <a:sx n="102" d="100"/>
          <a:sy n="102" d="100"/>
        </p:scale>
        <p:origin x="7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CDF40C-5A9A-4B37-9F4E-A337933060DF}" type="datetimeFigureOut">
              <a:rPr lang="en-US" smtClean="0"/>
              <a:t>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6C77F-3968-400F-9FFF-E15A5979D213}" type="slidenum">
              <a:rPr lang="en-US" smtClean="0"/>
              <a:t>‹#›</a:t>
            </a:fld>
            <a:endParaRPr lang="en-US"/>
          </a:p>
        </p:txBody>
      </p:sp>
    </p:spTree>
    <p:extLst>
      <p:ext uri="{BB962C8B-B14F-4D97-AF65-F5344CB8AC3E}">
        <p14:creationId xmlns:p14="http://schemas.microsoft.com/office/powerpoint/2010/main" val="3088119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8B16C77F-3968-400F-9FFF-E15A5979D213}" type="slidenum">
              <a:rPr lang="en-US" smtClean="0"/>
              <a:t>1</a:t>
            </a:fld>
            <a:endParaRPr lang="en-US"/>
          </a:p>
        </p:txBody>
      </p:sp>
    </p:spTree>
    <p:extLst>
      <p:ext uri="{BB962C8B-B14F-4D97-AF65-F5344CB8AC3E}">
        <p14:creationId xmlns:p14="http://schemas.microsoft.com/office/powerpoint/2010/main" val="2478189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W" dirty="0"/>
              <a:t>This plot shows a percent of points gained during the race (in comparison to qualify) as number of gained points divided by number of total possible points to gain from 1st to 10</a:t>
            </a:r>
            <a:r>
              <a:rPr lang="en-ZW" baseline="30000" dirty="0"/>
              <a:t>th</a:t>
            </a:r>
            <a:r>
              <a:rPr lang="en-ZW" dirty="0"/>
              <a:t> position, which is 101 points. In fact, the point system has been changed over years, but we use the current system to be able to compare every single year from the history.</a:t>
            </a:r>
          </a:p>
          <a:p>
            <a:endParaRPr lang="en-ZW" dirty="0"/>
          </a:p>
          <a:p>
            <a:r>
              <a:rPr lang="en-ZW" dirty="0"/>
              <a:t>We can see the decrease of newly gained points after qualifying, so it means that today a lot of race results are dependent on qualifying results.</a:t>
            </a:r>
          </a:p>
          <a:p>
            <a:endParaRPr lang="en-ZW" dirty="0"/>
          </a:p>
          <a:p>
            <a:endParaRPr lang="en-US" dirty="0"/>
          </a:p>
        </p:txBody>
      </p:sp>
      <p:sp>
        <p:nvSpPr>
          <p:cNvPr id="4" name="Slide Number Placeholder 3"/>
          <p:cNvSpPr>
            <a:spLocks noGrp="1"/>
          </p:cNvSpPr>
          <p:nvPr>
            <p:ph type="sldNum" sz="quarter" idx="5"/>
          </p:nvPr>
        </p:nvSpPr>
        <p:spPr/>
        <p:txBody>
          <a:bodyPr/>
          <a:lstStyle/>
          <a:p>
            <a:fld id="{8B16C77F-3968-400F-9FFF-E15A5979D213}" type="slidenum">
              <a:rPr lang="en-US" smtClean="0"/>
              <a:t>10</a:t>
            </a:fld>
            <a:endParaRPr lang="en-US"/>
          </a:p>
        </p:txBody>
      </p:sp>
    </p:spTree>
    <p:extLst>
      <p:ext uri="{BB962C8B-B14F-4D97-AF65-F5344CB8AC3E}">
        <p14:creationId xmlns:p14="http://schemas.microsoft.com/office/powerpoint/2010/main" val="1733821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That</a:t>
            </a:r>
            <a:r>
              <a:rPr lang="pl-PL" dirty="0"/>
              <a:t> was the small </a:t>
            </a:r>
            <a:r>
              <a:rPr lang="pl-PL" dirty="0" err="1"/>
              <a:t>impressions</a:t>
            </a:r>
            <a:r>
              <a:rPr lang="pl-PL" dirty="0"/>
              <a:t> of </a:t>
            </a:r>
            <a:r>
              <a:rPr lang="pl-PL" dirty="0" err="1"/>
              <a:t>journey</a:t>
            </a:r>
            <a:r>
              <a:rPr lang="pl-PL" dirty="0"/>
              <a:t> we want to </a:t>
            </a:r>
            <a:r>
              <a:rPr lang="pl-PL" dirty="0" err="1"/>
              <a:t>provide</a:t>
            </a:r>
            <a:r>
              <a:rPr lang="pl-PL" dirty="0"/>
              <a:t> for the </a:t>
            </a:r>
            <a:r>
              <a:rPr lang="pl-PL" dirty="0" err="1"/>
              <a:t>user</a:t>
            </a:r>
            <a:r>
              <a:rPr lang="pl-PL" dirty="0"/>
              <a:t> of the report</a:t>
            </a:r>
          </a:p>
        </p:txBody>
      </p:sp>
      <p:sp>
        <p:nvSpPr>
          <p:cNvPr id="4" name="Symbol zastępczy numeru slajdu 3"/>
          <p:cNvSpPr>
            <a:spLocks noGrp="1"/>
          </p:cNvSpPr>
          <p:nvPr>
            <p:ph type="sldNum" sz="quarter" idx="5"/>
          </p:nvPr>
        </p:nvSpPr>
        <p:spPr/>
        <p:txBody>
          <a:bodyPr/>
          <a:lstStyle/>
          <a:p>
            <a:fld id="{8B16C77F-3968-400F-9FFF-E15A5979D213}" type="slidenum">
              <a:rPr lang="en-US" smtClean="0"/>
              <a:t>11</a:t>
            </a:fld>
            <a:endParaRPr lang="en-US"/>
          </a:p>
        </p:txBody>
      </p:sp>
    </p:spTree>
    <p:extLst>
      <p:ext uri="{BB962C8B-B14F-4D97-AF65-F5344CB8AC3E}">
        <p14:creationId xmlns:p14="http://schemas.microsoft.com/office/powerpoint/2010/main" val="2691423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SFMono-Regular"/>
              </a:rPr>
              <a:t>The dataset used in this project consists of information about F1 races statistics from 1950 until the latest 2020 season. </a:t>
            </a:r>
          </a:p>
          <a:p>
            <a:r>
              <a:rPr lang="en-US" dirty="0">
                <a:effectLst/>
                <a:latin typeface="SFMono-Regular"/>
              </a:rPr>
              <a:t>It was shared by </a:t>
            </a:r>
            <a:r>
              <a:rPr lang="en-US" dirty="0" err="1">
                <a:effectLst/>
                <a:latin typeface="SFMono-Regular"/>
              </a:rPr>
              <a:t>Vopani</a:t>
            </a:r>
            <a:r>
              <a:rPr lang="en-US" dirty="0">
                <a:effectLst/>
                <a:latin typeface="SFMono-Regular"/>
              </a:rPr>
              <a:t> on the Kaggle platform and consists of 13 csv files: </a:t>
            </a:r>
          </a:p>
          <a:p>
            <a:endParaRPr lang="en-US" dirty="0">
              <a:effectLst/>
              <a:latin typeface="SFMono-Regular"/>
            </a:endParaRPr>
          </a:p>
          <a:p>
            <a:r>
              <a:rPr lang="en-US" dirty="0">
                <a:effectLst/>
                <a:latin typeface="SFMono-Regular"/>
              </a:rPr>
              <a:t>* circuits* </a:t>
            </a:r>
            <a:r>
              <a:rPr lang="en-US" dirty="0" err="1">
                <a:effectLst/>
                <a:latin typeface="SFMono-Regular"/>
              </a:rPr>
              <a:t>constructor_results</a:t>
            </a:r>
            <a:r>
              <a:rPr lang="en-US" dirty="0">
                <a:effectLst/>
                <a:latin typeface="SFMono-Regular"/>
              </a:rPr>
              <a:t>* </a:t>
            </a:r>
            <a:r>
              <a:rPr lang="en-US" dirty="0" err="1">
                <a:effectLst/>
                <a:latin typeface="SFMono-Regular"/>
              </a:rPr>
              <a:t>constructor_standings</a:t>
            </a:r>
            <a:r>
              <a:rPr lang="en-US" dirty="0">
                <a:effectLst/>
                <a:latin typeface="SFMono-Regular"/>
              </a:rPr>
              <a:t>* constructors* </a:t>
            </a:r>
            <a:r>
              <a:rPr lang="en-US" dirty="0" err="1">
                <a:effectLst/>
                <a:latin typeface="SFMono-Regular"/>
              </a:rPr>
              <a:t>driver_standings</a:t>
            </a:r>
            <a:r>
              <a:rPr lang="en-US" dirty="0">
                <a:effectLst/>
                <a:latin typeface="SFMono-Regular"/>
              </a:rPr>
              <a:t>* drivers* </a:t>
            </a:r>
            <a:r>
              <a:rPr lang="en-US" dirty="0" err="1">
                <a:effectLst/>
                <a:latin typeface="SFMono-Regular"/>
              </a:rPr>
              <a:t>lap_times</a:t>
            </a:r>
            <a:r>
              <a:rPr lang="en-US" dirty="0">
                <a:effectLst/>
                <a:latin typeface="SFMono-Regular"/>
              </a:rPr>
              <a:t>* </a:t>
            </a:r>
            <a:r>
              <a:rPr lang="en-US" dirty="0" err="1">
                <a:effectLst/>
                <a:latin typeface="SFMono-Regular"/>
              </a:rPr>
              <a:t>pit_stops</a:t>
            </a:r>
            <a:r>
              <a:rPr lang="en-US" dirty="0">
                <a:effectLst/>
                <a:latin typeface="SFMono-Regular"/>
              </a:rPr>
              <a:t>* qualifying* races* results* seasons* status</a:t>
            </a:r>
          </a:p>
        </p:txBody>
      </p:sp>
      <p:sp>
        <p:nvSpPr>
          <p:cNvPr id="4" name="Slide Number Placeholder 3"/>
          <p:cNvSpPr>
            <a:spLocks noGrp="1"/>
          </p:cNvSpPr>
          <p:nvPr>
            <p:ph type="sldNum" sz="quarter" idx="5"/>
          </p:nvPr>
        </p:nvSpPr>
        <p:spPr/>
        <p:txBody>
          <a:bodyPr/>
          <a:lstStyle/>
          <a:p>
            <a:fld id="{8B16C77F-3968-400F-9FFF-E15A5979D213}" type="slidenum">
              <a:rPr lang="en-US" smtClean="0"/>
              <a:t>2</a:t>
            </a:fld>
            <a:endParaRPr lang="en-US"/>
          </a:p>
        </p:txBody>
      </p:sp>
    </p:spTree>
    <p:extLst>
      <p:ext uri="{BB962C8B-B14F-4D97-AF65-F5344CB8AC3E}">
        <p14:creationId xmlns:p14="http://schemas.microsoft.com/office/powerpoint/2010/main" val="3824148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SFMono-Regular"/>
              </a:rPr>
              <a:t>The dataset used in this project consists of information about F1 races statistics from 1950 until the latest 2020 season. </a:t>
            </a:r>
          </a:p>
          <a:p>
            <a:r>
              <a:rPr lang="en-US" dirty="0">
                <a:effectLst/>
                <a:latin typeface="SFMono-Regular"/>
              </a:rPr>
              <a:t>It was shared by </a:t>
            </a:r>
            <a:r>
              <a:rPr lang="en-US" dirty="0" err="1">
                <a:effectLst/>
                <a:latin typeface="SFMono-Regular"/>
              </a:rPr>
              <a:t>Vopani</a:t>
            </a:r>
            <a:r>
              <a:rPr lang="en-US" dirty="0">
                <a:effectLst/>
                <a:latin typeface="SFMono-Regular"/>
              </a:rPr>
              <a:t> on the Kaggle platform and consists of 13 csv files: </a:t>
            </a:r>
          </a:p>
          <a:p>
            <a:endParaRPr lang="en-US" dirty="0">
              <a:effectLst/>
              <a:latin typeface="SFMono-Regular"/>
            </a:endParaRPr>
          </a:p>
          <a:p>
            <a:r>
              <a:rPr lang="en-US" dirty="0">
                <a:effectLst/>
                <a:latin typeface="SFMono-Regular"/>
              </a:rPr>
              <a:t>* circuits* </a:t>
            </a:r>
            <a:r>
              <a:rPr lang="en-US" dirty="0" err="1">
                <a:effectLst/>
                <a:latin typeface="SFMono-Regular"/>
              </a:rPr>
              <a:t>constructor_results</a:t>
            </a:r>
            <a:r>
              <a:rPr lang="en-US" dirty="0">
                <a:effectLst/>
                <a:latin typeface="SFMono-Regular"/>
              </a:rPr>
              <a:t>* </a:t>
            </a:r>
            <a:r>
              <a:rPr lang="en-US" dirty="0" err="1">
                <a:effectLst/>
                <a:latin typeface="SFMono-Regular"/>
              </a:rPr>
              <a:t>constructor_standings</a:t>
            </a:r>
            <a:r>
              <a:rPr lang="en-US" dirty="0">
                <a:effectLst/>
                <a:latin typeface="SFMono-Regular"/>
              </a:rPr>
              <a:t>* constructors* </a:t>
            </a:r>
            <a:r>
              <a:rPr lang="en-US" dirty="0" err="1">
                <a:effectLst/>
                <a:latin typeface="SFMono-Regular"/>
              </a:rPr>
              <a:t>driver_standings</a:t>
            </a:r>
            <a:r>
              <a:rPr lang="en-US" dirty="0">
                <a:effectLst/>
                <a:latin typeface="SFMono-Regular"/>
              </a:rPr>
              <a:t>* drivers* </a:t>
            </a:r>
            <a:r>
              <a:rPr lang="en-US" dirty="0" err="1">
                <a:effectLst/>
                <a:latin typeface="SFMono-Regular"/>
              </a:rPr>
              <a:t>lap_times</a:t>
            </a:r>
            <a:r>
              <a:rPr lang="en-US" dirty="0">
                <a:effectLst/>
                <a:latin typeface="SFMono-Regular"/>
              </a:rPr>
              <a:t>* </a:t>
            </a:r>
            <a:r>
              <a:rPr lang="en-US" dirty="0" err="1">
                <a:effectLst/>
                <a:latin typeface="SFMono-Regular"/>
              </a:rPr>
              <a:t>pit_stops</a:t>
            </a:r>
            <a:r>
              <a:rPr lang="en-US" dirty="0">
                <a:effectLst/>
                <a:latin typeface="SFMono-Regular"/>
              </a:rPr>
              <a:t>* qualifying* races* results* seasons* status</a:t>
            </a:r>
          </a:p>
          <a:p>
            <a:endParaRPr lang="en-US" dirty="0">
              <a:effectLst/>
              <a:latin typeface="SFMono-Regular"/>
            </a:endParaRPr>
          </a:p>
        </p:txBody>
      </p:sp>
      <p:sp>
        <p:nvSpPr>
          <p:cNvPr id="4" name="Slide Number Placeholder 3"/>
          <p:cNvSpPr>
            <a:spLocks noGrp="1"/>
          </p:cNvSpPr>
          <p:nvPr>
            <p:ph type="sldNum" sz="quarter" idx="5"/>
          </p:nvPr>
        </p:nvSpPr>
        <p:spPr/>
        <p:txBody>
          <a:bodyPr/>
          <a:lstStyle/>
          <a:p>
            <a:fld id="{8B16C77F-3968-400F-9FFF-E15A5979D213}" type="slidenum">
              <a:rPr lang="en-US" smtClean="0"/>
              <a:t>3</a:t>
            </a:fld>
            <a:endParaRPr lang="en-US"/>
          </a:p>
        </p:txBody>
      </p:sp>
    </p:spTree>
    <p:extLst>
      <p:ext uri="{BB962C8B-B14F-4D97-AF65-F5344CB8AC3E}">
        <p14:creationId xmlns:p14="http://schemas.microsoft.com/office/powerpoint/2010/main" val="1963957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16C77F-3968-400F-9FFF-E15A5979D213}" type="slidenum">
              <a:rPr lang="en-US" smtClean="0"/>
              <a:t>4</a:t>
            </a:fld>
            <a:endParaRPr lang="en-US"/>
          </a:p>
        </p:txBody>
      </p:sp>
    </p:spTree>
    <p:extLst>
      <p:ext uri="{BB962C8B-B14F-4D97-AF65-F5344CB8AC3E}">
        <p14:creationId xmlns:p14="http://schemas.microsoft.com/office/powerpoint/2010/main" val="2558565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16C77F-3968-400F-9FFF-E15A5979D213}" type="slidenum">
              <a:rPr lang="en-US" smtClean="0"/>
              <a:t>5</a:t>
            </a:fld>
            <a:endParaRPr lang="en-US"/>
          </a:p>
        </p:txBody>
      </p:sp>
    </p:spTree>
    <p:extLst>
      <p:ext uri="{BB962C8B-B14F-4D97-AF65-F5344CB8AC3E}">
        <p14:creationId xmlns:p14="http://schemas.microsoft.com/office/powerpoint/2010/main" val="952584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W" dirty="0"/>
              <a:t>Here we can see how close were the top 10 teams to each other from the beginning of the formula 1 history</a:t>
            </a:r>
          </a:p>
          <a:p>
            <a:endParaRPr lang="en-ZW" dirty="0"/>
          </a:p>
          <a:p>
            <a:r>
              <a:rPr lang="en-ZW" dirty="0"/>
              <a:t>This plot shows the </a:t>
            </a:r>
            <a:r>
              <a:rPr lang="en-US" b="0" i="0" dirty="0">
                <a:solidFill>
                  <a:srgbClr val="050505"/>
                </a:solidFill>
                <a:effectLst/>
                <a:latin typeface="Segoe UI Historic" panose="020B0502040204020203" pitchFamily="34" charset="0"/>
              </a:rPr>
              <a:t>accumulated sum of points for top 10 </a:t>
            </a:r>
            <a:r>
              <a:rPr lang="en-US" b="0" i="0" dirty="0" err="1">
                <a:solidFill>
                  <a:srgbClr val="050505"/>
                </a:solidFill>
                <a:effectLst/>
                <a:latin typeface="Segoe UI Historic" panose="020B0502040204020203" pitchFamily="34" charset="0"/>
              </a:rPr>
              <a:t>constractors</a:t>
            </a:r>
            <a:r>
              <a:rPr lang="en-US" b="0" i="0" dirty="0">
                <a:solidFill>
                  <a:srgbClr val="050505"/>
                </a:solidFill>
                <a:effectLst/>
                <a:latin typeface="Segoe UI Historic" panose="020B0502040204020203" pitchFamily="34" charset="0"/>
              </a:rPr>
              <a:t> over the years</a:t>
            </a:r>
          </a:p>
          <a:p>
            <a:r>
              <a:rPr lang="en-US" b="0" i="0" dirty="0">
                <a:solidFill>
                  <a:srgbClr val="050505"/>
                </a:solidFill>
                <a:effectLst/>
                <a:latin typeface="Segoe UI Historic" panose="020B0502040204020203" pitchFamily="34" charset="0"/>
              </a:rPr>
              <a:t>4 from the top 10 teams were born after 2000, so it looks quite impressive they could reach this level so quickly and maybe shows the new quality of team management</a:t>
            </a:r>
            <a:endParaRPr lang="en-US" dirty="0"/>
          </a:p>
        </p:txBody>
      </p:sp>
      <p:sp>
        <p:nvSpPr>
          <p:cNvPr id="4" name="Slide Number Placeholder 3"/>
          <p:cNvSpPr>
            <a:spLocks noGrp="1"/>
          </p:cNvSpPr>
          <p:nvPr>
            <p:ph type="sldNum" sz="quarter" idx="5"/>
          </p:nvPr>
        </p:nvSpPr>
        <p:spPr/>
        <p:txBody>
          <a:bodyPr/>
          <a:lstStyle/>
          <a:p>
            <a:fld id="{8B16C77F-3968-400F-9FFF-E15A5979D213}" type="slidenum">
              <a:rPr lang="en-US" smtClean="0"/>
              <a:t>6</a:t>
            </a:fld>
            <a:endParaRPr lang="en-US"/>
          </a:p>
        </p:txBody>
      </p:sp>
    </p:spTree>
    <p:extLst>
      <p:ext uri="{BB962C8B-B14F-4D97-AF65-F5344CB8AC3E}">
        <p14:creationId xmlns:p14="http://schemas.microsoft.com/office/powerpoint/2010/main" val="331220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16C77F-3968-400F-9FFF-E15A5979D213}" type="slidenum">
              <a:rPr lang="en-US" smtClean="0"/>
              <a:t>7</a:t>
            </a:fld>
            <a:endParaRPr lang="en-US"/>
          </a:p>
        </p:txBody>
      </p:sp>
    </p:spTree>
    <p:extLst>
      <p:ext uri="{BB962C8B-B14F-4D97-AF65-F5344CB8AC3E}">
        <p14:creationId xmlns:p14="http://schemas.microsoft.com/office/powerpoint/2010/main" val="1120479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Here we </a:t>
            </a:r>
            <a:r>
              <a:rPr lang="pl-PL" dirty="0" err="1"/>
              <a:t>can</a:t>
            </a:r>
            <a:r>
              <a:rPr lang="pl-PL" dirty="0"/>
              <a:t> </a:t>
            </a:r>
            <a:r>
              <a:rPr lang="pl-PL" dirty="0" err="1"/>
              <a:t>see</a:t>
            </a:r>
            <a:r>
              <a:rPr lang="pl-PL" dirty="0"/>
              <a:t> the top 25 </a:t>
            </a:r>
            <a:r>
              <a:rPr lang="pl-PL" dirty="0" err="1"/>
              <a:t>drivers</a:t>
            </a:r>
            <a:r>
              <a:rPr lang="pl-PL" dirty="0"/>
              <a:t> in the F1 </a:t>
            </a:r>
            <a:r>
              <a:rPr lang="pl-PL" dirty="0" err="1"/>
              <a:t>history</a:t>
            </a:r>
            <a:r>
              <a:rPr lang="pl-PL" dirty="0"/>
              <a:t> </a:t>
            </a:r>
            <a:r>
              <a:rPr lang="pl-PL" dirty="0" err="1"/>
              <a:t>based</a:t>
            </a:r>
            <a:r>
              <a:rPr lang="pl-PL" dirty="0"/>
              <a:t> of </a:t>
            </a:r>
            <a:r>
              <a:rPr lang="pl-PL" dirty="0" err="1"/>
              <a:t>number</a:t>
            </a:r>
            <a:r>
              <a:rPr lang="pl-PL" dirty="0"/>
              <a:t> of </a:t>
            </a:r>
            <a:r>
              <a:rPr lang="pl-PL" dirty="0" err="1"/>
              <a:t>points</a:t>
            </a:r>
            <a:r>
              <a:rPr lang="pl-PL" dirty="0"/>
              <a:t> and the </a:t>
            </a:r>
            <a:r>
              <a:rPr lang="pl-PL" dirty="0" err="1"/>
              <a:t>dominance</a:t>
            </a:r>
            <a:r>
              <a:rPr lang="pl-PL" dirty="0"/>
              <a:t> of the </a:t>
            </a:r>
            <a:r>
              <a:rPr lang="pl-PL" dirty="0" err="1"/>
              <a:t>last</a:t>
            </a:r>
            <a:r>
              <a:rPr lang="pl-PL" dirty="0"/>
              <a:t> 2 </a:t>
            </a:r>
            <a:r>
              <a:rPr lang="pl-PL" dirty="0" err="1"/>
              <a:t>decades</a:t>
            </a:r>
            <a:r>
              <a:rPr lang="pl-PL" dirty="0"/>
              <a:t> </a:t>
            </a:r>
            <a:r>
              <a:rPr lang="pl-PL" dirty="0" err="1"/>
              <a:t>champions</a:t>
            </a:r>
            <a:r>
              <a:rPr lang="pl-PL" dirty="0"/>
              <a:t> – </a:t>
            </a:r>
            <a:r>
              <a:rPr lang="pl-PL" dirty="0" err="1"/>
              <a:t>Seb</a:t>
            </a:r>
            <a:r>
              <a:rPr lang="pl-PL" dirty="0"/>
              <a:t> </a:t>
            </a:r>
            <a:r>
              <a:rPr lang="pl-PL" dirty="0" err="1"/>
              <a:t>Vettel</a:t>
            </a:r>
            <a:r>
              <a:rPr lang="pl-PL" dirty="0"/>
              <a:t> and Lewis Hamilton</a:t>
            </a:r>
          </a:p>
        </p:txBody>
      </p:sp>
      <p:sp>
        <p:nvSpPr>
          <p:cNvPr id="4" name="Symbol zastępczy numeru slajdu 3"/>
          <p:cNvSpPr>
            <a:spLocks noGrp="1"/>
          </p:cNvSpPr>
          <p:nvPr>
            <p:ph type="sldNum" sz="quarter" idx="5"/>
          </p:nvPr>
        </p:nvSpPr>
        <p:spPr/>
        <p:txBody>
          <a:bodyPr/>
          <a:lstStyle/>
          <a:p>
            <a:fld id="{8B16C77F-3968-400F-9FFF-E15A5979D213}" type="slidenum">
              <a:rPr lang="en-US" smtClean="0"/>
              <a:t>8</a:t>
            </a:fld>
            <a:endParaRPr lang="en-US"/>
          </a:p>
        </p:txBody>
      </p:sp>
    </p:spTree>
    <p:extLst>
      <p:ext uri="{BB962C8B-B14F-4D97-AF65-F5344CB8AC3E}">
        <p14:creationId xmlns:p14="http://schemas.microsoft.com/office/powerpoint/2010/main" val="4221663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8B16C77F-3968-400F-9FFF-E15A5979D213}" type="slidenum">
              <a:rPr lang="en-US" smtClean="0"/>
              <a:t>9</a:t>
            </a:fld>
            <a:endParaRPr lang="en-US"/>
          </a:p>
        </p:txBody>
      </p:sp>
    </p:spTree>
    <p:extLst>
      <p:ext uri="{BB962C8B-B14F-4D97-AF65-F5344CB8AC3E}">
        <p14:creationId xmlns:p14="http://schemas.microsoft.com/office/powerpoint/2010/main" val="2232030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56074" y="1234907"/>
            <a:ext cx="7948246" cy="2387600"/>
          </a:xfrm>
        </p:spPr>
        <p:txBody>
          <a:bodyPr anchor="b">
            <a:normAutofit/>
          </a:bodyPr>
          <a:lstStyle>
            <a:lvl1pPr algn="ctr">
              <a:defRPr sz="6000">
                <a:solidFill>
                  <a:srgbClr val="DD0305"/>
                </a:solidFill>
              </a:defRPr>
            </a:lvl1pPr>
          </a:lstStyle>
          <a:p>
            <a:r>
              <a:rPr lang="pl-PL"/>
              <a:t>Kliknij, aby edytować styl</a:t>
            </a:r>
            <a:endParaRPr lang="en-US"/>
          </a:p>
        </p:txBody>
      </p:sp>
      <p:sp>
        <p:nvSpPr>
          <p:cNvPr id="3" name="Subtitle 2"/>
          <p:cNvSpPr>
            <a:spLocks noGrp="1"/>
          </p:cNvSpPr>
          <p:nvPr>
            <p:ph type="subTitle" idx="1"/>
          </p:nvPr>
        </p:nvSpPr>
        <p:spPr>
          <a:xfrm>
            <a:off x="3756074" y="3714582"/>
            <a:ext cx="7948246"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pl-PL"/>
              <a:t>Kliknij, aby edytować styl</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276D79ED-3FA7-4EF8-964B-EB8BCFAB02F8}" type="datetimeFigureOut">
              <a:rPr lang="en-US" smtClean="0"/>
              <a:t>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Date Placeholder 4"/>
          <p:cNvSpPr>
            <a:spLocks noGrp="1"/>
          </p:cNvSpPr>
          <p:nvPr>
            <p:ph type="dt" sz="half" idx="10"/>
          </p:nvPr>
        </p:nvSpPr>
        <p:spPr/>
        <p:txBody>
          <a:bodyPr/>
          <a:lstStyle/>
          <a:p>
            <a:fld id="{276D79ED-3FA7-4EF8-964B-EB8BCFAB02F8}" type="datetimeFigureOut">
              <a:rPr lang="en-US" smtClean="0"/>
              <a:t>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l-PL"/>
              <a:t>Kliknij, aby edytować styl</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pl-PL"/>
              <a:t>Kliknij, aby edytować styl</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76D79ED-3FA7-4EF8-964B-EB8BCFAB02F8}" type="datetimeFigureOut">
              <a:rPr lang="en-US" smtClean="0"/>
              <a:t>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pl-PL"/>
              <a:t>Kliknij, aby edytować styl</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76D79ED-3FA7-4EF8-964B-EB8BCFAB02F8}" type="datetimeFigureOut">
              <a:rPr lang="en-US" smtClean="0"/>
              <a:t>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276D79ED-3FA7-4EF8-964B-EB8BCFAB02F8}" type="datetimeFigureOut">
              <a:rPr lang="en-US" smtClean="0"/>
              <a:pPr/>
              <a:t>2/1/21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C6F12CB2-7F2C-47B9-AE70-22A94B49F233}" type="slidenum">
              <a:rPr lang="en-US" smtClean="0"/>
              <a:pPr/>
              <a:t>‹#›</a:t>
            </a:fld>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DD030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Formula 1 Analysis</a:t>
            </a:r>
          </a:p>
        </p:txBody>
      </p:sp>
      <p:sp>
        <p:nvSpPr>
          <p:cNvPr id="3" name="Subtitle 2"/>
          <p:cNvSpPr>
            <a:spLocks noGrp="1"/>
          </p:cNvSpPr>
          <p:nvPr>
            <p:ph type="subTitle" idx="1"/>
          </p:nvPr>
        </p:nvSpPr>
        <p:spPr/>
        <p:txBody>
          <a:bodyPr/>
          <a:lstStyle/>
          <a:p>
            <a:r>
              <a:rPr lang="pl-PL" dirty="0" err="1"/>
              <a:t>Nomthunzi</a:t>
            </a:r>
            <a:r>
              <a:rPr lang="pl-PL" dirty="0"/>
              <a:t> </a:t>
            </a:r>
            <a:r>
              <a:rPr lang="pl-PL" dirty="0" err="1"/>
              <a:t>Moyo</a:t>
            </a:r>
            <a:r>
              <a:rPr lang="pl-PL" dirty="0"/>
              <a:t> and Mateusz Majak</a:t>
            </a:r>
            <a:endParaRPr lang="en-US" b="1" dirty="0"/>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39ADD3F-8B20-4D46-890F-ABDA09A98334}"/>
              </a:ext>
            </a:extLst>
          </p:cNvPr>
          <p:cNvSpPr>
            <a:spLocks noGrp="1"/>
          </p:cNvSpPr>
          <p:nvPr>
            <p:ph type="title"/>
          </p:nvPr>
        </p:nvSpPr>
        <p:spPr/>
        <p:txBody>
          <a:bodyPr/>
          <a:lstStyle/>
          <a:p>
            <a:br>
              <a:rPr lang="en-US" dirty="0"/>
            </a:br>
            <a:endParaRPr lang="pl-PL" dirty="0"/>
          </a:p>
        </p:txBody>
      </p:sp>
      <p:pic>
        <p:nvPicPr>
          <p:cNvPr id="13" name="Symbol zastępczy zawartości 12">
            <a:extLst>
              <a:ext uri="{FF2B5EF4-FFF2-40B4-BE49-F238E27FC236}">
                <a16:creationId xmlns:a16="http://schemas.microsoft.com/office/drawing/2014/main" id="{48D33886-FB38-1C49-9541-8BFDB7BFA4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727" y="949973"/>
            <a:ext cx="12136273" cy="5542902"/>
          </a:xfrm>
        </p:spPr>
      </p:pic>
    </p:spTree>
    <p:extLst>
      <p:ext uri="{BB962C8B-B14F-4D97-AF65-F5344CB8AC3E}">
        <p14:creationId xmlns:p14="http://schemas.microsoft.com/office/powerpoint/2010/main" val="4076154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8693A-BE4E-41A4-8570-AADF18D1A1A5}"/>
              </a:ext>
            </a:extLst>
          </p:cNvPr>
          <p:cNvSpPr>
            <a:spLocks noGrp="1"/>
          </p:cNvSpPr>
          <p:nvPr>
            <p:ph idx="1"/>
          </p:nvPr>
        </p:nvSpPr>
        <p:spPr>
          <a:xfrm>
            <a:off x="838200" y="1235324"/>
            <a:ext cx="10515600" cy="4387352"/>
          </a:xfrm>
        </p:spPr>
        <p:txBody>
          <a:bodyPr anchor="ctr">
            <a:normAutofit/>
          </a:bodyPr>
          <a:lstStyle/>
          <a:p>
            <a:pPr marL="0" indent="0" algn="ctr">
              <a:buNone/>
            </a:pPr>
            <a:r>
              <a:rPr lang="en-US" sz="6000" dirty="0"/>
              <a:t>Thank you </a:t>
            </a:r>
            <a:r>
              <a:rPr lang="en-US" sz="6000" dirty="0">
                <a:sym typeface="Wingdings" pitchFamily="2" charset="2"/>
              </a:rPr>
              <a:t>:)</a:t>
            </a:r>
            <a:endParaRPr lang="en-US" sz="6000" dirty="0"/>
          </a:p>
        </p:txBody>
      </p:sp>
    </p:spTree>
    <p:extLst>
      <p:ext uri="{BB962C8B-B14F-4D97-AF65-F5344CB8AC3E}">
        <p14:creationId xmlns:p14="http://schemas.microsoft.com/office/powerpoint/2010/main" val="372020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B7D4FF-31D8-4941-99F4-92DD7B5B5696}"/>
              </a:ext>
            </a:extLst>
          </p:cNvPr>
          <p:cNvSpPr>
            <a:spLocks noGrp="1"/>
          </p:cNvSpPr>
          <p:nvPr>
            <p:ph type="title"/>
          </p:nvPr>
        </p:nvSpPr>
        <p:spPr/>
        <p:txBody>
          <a:bodyPr/>
          <a:lstStyle/>
          <a:p>
            <a:r>
              <a:rPr lang="en-ZW" dirty="0"/>
              <a:t>Data Description</a:t>
            </a:r>
            <a:endParaRPr lang="pl-PL" dirty="0"/>
          </a:p>
        </p:txBody>
      </p:sp>
      <p:sp>
        <p:nvSpPr>
          <p:cNvPr id="3" name="Symbol zastępczy zawartości 2">
            <a:extLst>
              <a:ext uri="{FF2B5EF4-FFF2-40B4-BE49-F238E27FC236}">
                <a16:creationId xmlns:a16="http://schemas.microsoft.com/office/drawing/2014/main" id="{3031109E-5CA7-DE4D-B7EE-D72C66066559}"/>
              </a:ext>
            </a:extLst>
          </p:cNvPr>
          <p:cNvSpPr>
            <a:spLocks noGrp="1"/>
          </p:cNvSpPr>
          <p:nvPr>
            <p:ph idx="1"/>
          </p:nvPr>
        </p:nvSpPr>
        <p:spPr/>
        <p:txBody>
          <a:bodyPr>
            <a:normAutofit lnSpcReduction="10000"/>
          </a:bodyPr>
          <a:lstStyle/>
          <a:p>
            <a:pPr>
              <a:lnSpc>
                <a:spcPct val="150000"/>
              </a:lnSpc>
            </a:pPr>
            <a:r>
              <a:rPr lang="en-ZW" dirty="0"/>
              <a:t>Data set from Kaggle platform</a:t>
            </a:r>
          </a:p>
          <a:p>
            <a:pPr>
              <a:lnSpc>
                <a:spcPct val="150000"/>
              </a:lnSpc>
            </a:pPr>
            <a:r>
              <a:rPr lang="en-ZW" dirty="0"/>
              <a:t>F1 seasons statistics from 1950 to 2020</a:t>
            </a:r>
          </a:p>
          <a:p>
            <a:pPr>
              <a:lnSpc>
                <a:spcPct val="150000"/>
              </a:lnSpc>
            </a:pPr>
            <a:r>
              <a:rPr lang="en-ZW" dirty="0"/>
              <a:t>Problem statement : Challenge in comparing complex F1 data</a:t>
            </a:r>
          </a:p>
          <a:p>
            <a:pPr>
              <a:lnSpc>
                <a:spcPct val="150000"/>
              </a:lnSpc>
            </a:pPr>
            <a:r>
              <a:rPr lang="en-ZW" dirty="0"/>
              <a:t>Aim of the project: Use visualisation techniques to analyse F1 data</a:t>
            </a:r>
          </a:p>
          <a:p>
            <a:pPr>
              <a:lnSpc>
                <a:spcPct val="150000"/>
              </a:lnSpc>
            </a:pPr>
            <a:r>
              <a:rPr lang="en-ZW" dirty="0"/>
              <a:t>Data structure…</a:t>
            </a:r>
            <a:endParaRPr lang="pl-PL" dirty="0"/>
          </a:p>
          <a:p>
            <a:endParaRPr lang="pl-PL" dirty="0"/>
          </a:p>
        </p:txBody>
      </p:sp>
    </p:spTree>
    <p:extLst>
      <p:ext uri="{BB962C8B-B14F-4D97-AF65-F5344CB8AC3E}">
        <p14:creationId xmlns:p14="http://schemas.microsoft.com/office/powerpoint/2010/main" val="213101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raz 11">
            <a:extLst>
              <a:ext uri="{FF2B5EF4-FFF2-40B4-BE49-F238E27FC236}">
                <a16:creationId xmlns:a16="http://schemas.microsoft.com/office/drawing/2014/main" id="{FFDCCD6B-F5C3-1943-AAB6-20BA2947C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373" y="0"/>
            <a:ext cx="9816353" cy="6858000"/>
          </a:xfrm>
          <a:prstGeom prst="rect">
            <a:avLst/>
          </a:prstGeom>
        </p:spPr>
      </p:pic>
    </p:spTree>
    <p:extLst>
      <p:ext uri="{BB962C8B-B14F-4D97-AF65-F5344CB8AC3E}">
        <p14:creationId xmlns:p14="http://schemas.microsoft.com/office/powerpoint/2010/main" val="3157912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ymbol zastępczy zawartości 4" descr="Obraz zawierający mapa&#10;&#10;Opis wygenerowany automatycznie">
            <a:extLst>
              <a:ext uri="{FF2B5EF4-FFF2-40B4-BE49-F238E27FC236}">
                <a16:creationId xmlns:a16="http://schemas.microsoft.com/office/drawing/2014/main" id="{0EC87E60-F693-5247-ACA0-F7D6412D90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650" y="1343667"/>
            <a:ext cx="11950700" cy="5377815"/>
          </a:xfrm>
          <a:noFill/>
        </p:spPr>
      </p:pic>
      <p:sp>
        <p:nvSpPr>
          <p:cNvPr id="6" name="pole tekstowe 5">
            <a:extLst>
              <a:ext uri="{FF2B5EF4-FFF2-40B4-BE49-F238E27FC236}">
                <a16:creationId xmlns:a16="http://schemas.microsoft.com/office/drawing/2014/main" id="{24D76755-D28C-8841-B243-8FD6D6190F0D}"/>
              </a:ext>
            </a:extLst>
          </p:cNvPr>
          <p:cNvSpPr txBox="1"/>
          <p:nvPr/>
        </p:nvSpPr>
        <p:spPr>
          <a:xfrm>
            <a:off x="1948721" y="313891"/>
            <a:ext cx="8724276" cy="707886"/>
          </a:xfrm>
          <a:prstGeom prst="rect">
            <a:avLst/>
          </a:prstGeom>
          <a:noFill/>
        </p:spPr>
        <p:txBody>
          <a:bodyPr wrap="square" rtlCol="0">
            <a:spAutoFit/>
          </a:bodyPr>
          <a:lstStyle/>
          <a:p>
            <a:pPr algn="ctr"/>
            <a:r>
              <a:rPr lang="pl-PL" sz="4000" dirty="0"/>
              <a:t>F1 </a:t>
            </a:r>
            <a:r>
              <a:rPr lang="pl-PL" sz="4000" dirty="0" err="1"/>
              <a:t>circuits</a:t>
            </a:r>
            <a:r>
              <a:rPr lang="pl-PL" sz="4000" dirty="0"/>
              <a:t> </a:t>
            </a:r>
            <a:r>
              <a:rPr lang="pl-PL" sz="4000" dirty="0" err="1"/>
              <a:t>around</a:t>
            </a:r>
            <a:r>
              <a:rPr lang="pl-PL" sz="4000" dirty="0"/>
              <a:t> the World</a:t>
            </a:r>
          </a:p>
        </p:txBody>
      </p:sp>
    </p:spTree>
    <p:extLst>
      <p:ext uri="{BB962C8B-B14F-4D97-AF65-F5344CB8AC3E}">
        <p14:creationId xmlns:p14="http://schemas.microsoft.com/office/powerpoint/2010/main" val="205997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01D4C7B-ECF8-9446-AAC7-375DCFD65EC6}"/>
              </a:ext>
            </a:extLst>
          </p:cNvPr>
          <p:cNvSpPr>
            <a:spLocks noGrp="1"/>
          </p:cNvSpPr>
          <p:nvPr>
            <p:ph type="title"/>
          </p:nvPr>
        </p:nvSpPr>
        <p:spPr>
          <a:xfrm>
            <a:off x="838200" y="2426400"/>
            <a:ext cx="10515600" cy="1325563"/>
          </a:xfrm>
        </p:spPr>
        <p:txBody>
          <a:bodyPr/>
          <a:lstStyle/>
          <a:p>
            <a:r>
              <a:rPr lang="en-US" b="0" i="0" dirty="0">
                <a:solidFill>
                  <a:srgbClr val="222222"/>
                </a:solidFill>
                <a:effectLst/>
                <a:latin typeface="Arial" panose="020B0604020202020204" pitchFamily="34" charset="0"/>
              </a:rPr>
              <a:t>How has the competition changed over the years?</a:t>
            </a:r>
            <a:endParaRPr lang="pl-PL" dirty="0"/>
          </a:p>
        </p:txBody>
      </p:sp>
    </p:spTree>
    <p:extLst>
      <p:ext uri="{BB962C8B-B14F-4D97-AF65-F5344CB8AC3E}">
        <p14:creationId xmlns:p14="http://schemas.microsoft.com/office/powerpoint/2010/main" val="1786929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Symbol zastępczy zawartości 30" descr="Obraz zawierający stół&#10;&#10;Opis wygenerowany automatycznie">
            <a:extLst>
              <a:ext uri="{FF2B5EF4-FFF2-40B4-BE49-F238E27FC236}">
                <a16:creationId xmlns:a16="http://schemas.microsoft.com/office/drawing/2014/main" id="{5A5CA09D-7510-3A4F-A501-9D92536DB6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481" y="193416"/>
            <a:ext cx="10057414" cy="5587452"/>
          </a:xfrm>
          <a:ln w="12700">
            <a:solidFill>
              <a:schemeClr val="tx1">
                <a:lumMod val="50000"/>
                <a:lumOff val="50000"/>
              </a:schemeClr>
            </a:solidFill>
          </a:ln>
        </p:spPr>
      </p:pic>
    </p:spTree>
    <p:extLst>
      <p:ext uri="{BB962C8B-B14F-4D97-AF65-F5344CB8AC3E}">
        <p14:creationId xmlns:p14="http://schemas.microsoft.com/office/powerpoint/2010/main" val="387402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01D4C7B-ECF8-9446-AAC7-375DCFD65EC6}"/>
              </a:ext>
            </a:extLst>
          </p:cNvPr>
          <p:cNvSpPr>
            <a:spLocks noGrp="1"/>
          </p:cNvSpPr>
          <p:nvPr>
            <p:ph type="title"/>
          </p:nvPr>
        </p:nvSpPr>
        <p:spPr>
          <a:xfrm>
            <a:off x="838200" y="2426400"/>
            <a:ext cx="10515600" cy="1325563"/>
          </a:xfrm>
        </p:spPr>
        <p:txBody>
          <a:bodyPr/>
          <a:lstStyle/>
          <a:p>
            <a:r>
              <a:rPr lang="en-US" b="0" dirty="0">
                <a:solidFill>
                  <a:srgbClr val="222222"/>
                </a:solidFill>
                <a:latin typeface="Arial" panose="020B0604020202020204" pitchFamily="34" charset="0"/>
              </a:rPr>
              <a:t>Best drivers based on number of points</a:t>
            </a:r>
            <a:endParaRPr lang="pl-PL" dirty="0"/>
          </a:p>
        </p:txBody>
      </p:sp>
    </p:spTree>
    <p:extLst>
      <p:ext uri="{BB962C8B-B14F-4D97-AF65-F5344CB8AC3E}">
        <p14:creationId xmlns:p14="http://schemas.microsoft.com/office/powerpoint/2010/main" val="3116988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ymbol zastępczy zawartości 5">
            <a:extLst>
              <a:ext uri="{FF2B5EF4-FFF2-40B4-BE49-F238E27FC236}">
                <a16:creationId xmlns:a16="http://schemas.microsoft.com/office/drawing/2014/main" id="{8585327B-FD60-804F-8A6D-186281E7ED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61992"/>
            <a:ext cx="12192000" cy="6773334"/>
          </a:xfrm>
        </p:spPr>
      </p:pic>
    </p:spTree>
    <p:extLst>
      <p:ext uri="{BB962C8B-B14F-4D97-AF65-F5344CB8AC3E}">
        <p14:creationId xmlns:p14="http://schemas.microsoft.com/office/powerpoint/2010/main" val="1507814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8790B60C-5939-034D-959B-E14E58BBA4DB}"/>
              </a:ext>
            </a:extLst>
          </p:cNvPr>
          <p:cNvSpPr>
            <a:spLocks noGrp="1"/>
          </p:cNvSpPr>
          <p:nvPr>
            <p:ph idx="1"/>
          </p:nvPr>
        </p:nvSpPr>
        <p:spPr>
          <a:xfrm>
            <a:off x="838200" y="1235324"/>
            <a:ext cx="10515600" cy="4387352"/>
          </a:xfrm>
        </p:spPr>
        <p:txBody>
          <a:bodyPr anchor="ctr">
            <a:normAutofit/>
          </a:bodyPr>
          <a:lstStyle/>
          <a:p>
            <a:pPr marL="0" indent="0" algn="ctr">
              <a:buNone/>
            </a:pPr>
            <a:r>
              <a:rPr lang="pl-PL" sz="4400" dirty="0" err="1"/>
              <a:t>Is</a:t>
            </a:r>
            <a:r>
              <a:rPr lang="pl-PL" sz="4400" dirty="0"/>
              <a:t> the race </a:t>
            </a:r>
            <a:r>
              <a:rPr lang="pl-PL" sz="4400" dirty="0" err="1"/>
              <a:t>being</a:t>
            </a:r>
            <a:r>
              <a:rPr lang="pl-PL" sz="4400" dirty="0"/>
              <a:t> won </a:t>
            </a:r>
            <a:r>
              <a:rPr lang="pl-PL" sz="4400" dirty="0" err="1"/>
              <a:t>already</a:t>
            </a:r>
            <a:r>
              <a:rPr lang="pl-PL" sz="4400" dirty="0"/>
              <a:t> in </a:t>
            </a:r>
            <a:r>
              <a:rPr lang="pl-PL" sz="4400" dirty="0" err="1"/>
              <a:t>qualifying</a:t>
            </a:r>
            <a:r>
              <a:rPr lang="pl-PL" sz="4400" dirty="0"/>
              <a:t>?</a:t>
            </a:r>
          </a:p>
        </p:txBody>
      </p:sp>
    </p:spTree>
    <p:extLst>
      <p:ext uri="{BB962C8B-B14F-4D97-AF65-F5344CB8AC3E}">
        <p14:creationId xmlns:p14="http://schemas.microsoft.com/office/powerpoint/2010/main" val="246367448"/>
      </p:ext>
    </p:extLst>
  </p:cSld>
  <p:clrMapOvr>
    <a:masterClrMapping/>
  </p:clrMapOvr>
</p:sld>
</file>

<file path=ppt/theme/theme1.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ization PowerPoint Template" id="{FFF885ED-297E-5E4F-B19A-7A64C6FBA3A3}" vid="{ECC2892D-9A08-3B4F-AD08-1052A0A1FB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Motyw pakietu Office</Template>
  <TotalTime>1839</TotalTime>
  <Words>455</Words>
  <Application>Microsoft Macintosh PowerPoint</Application>
  <PresentationFormat>Panoramiczny</PresentationFormat>
  <Paragraphs>42</Paragraphs>
  <Slides>11</Slides>
  <Notes>11</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11</vt:i4>
      </vt:variant>
    </vt:vector>
  </HeadingPairs>
  <TitlesOfParts>
    <vt:vector size="17" baseType="lpstr">
      <vt:lpstr>Arial</vt:lpstr>
      <vt:lpstr>Calibri</vt:lpstr>
      <vt:lpstr>Segoe UI Historic</vt:lpstr>
      <vt:lpstr>SFMono-Regular</vt:lpstr>
      <vt:lpstr>Trebuchet MS</vt:lpstr>
      <vt:lpstr>Motyw pakietu Office</vt:lpstr>
      <vt:lpstr>Formula 1 Analysis</vt:lpstr>
      <vt:lpstr>Data Description</vt:lpstr>
      <vt:lpstr>Prezentacja programu PowerPoint</vt:lpstr>
      <vt:lpstr>Prezentacja programu PowerPoint</vt:lpstr>
      <vt:lpstr>How has the competition changed over the years?</vt:lpstr>
      <vt:lpstr>Prezentacja programu PowerPoint</vt:lpstr>
      <vt:lpstr>Best drivers based on number of points</vt:lpstr>
      <vt:lpstr>Prezentacja programu PowerPoint</vt:lpstr>
      <vt:lpstr>Prezentacja programu PowerPoint</vt:lpstr>
      <vt:lpstr> </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 1 analysis</dc:title>
  <dc:creator>Mateusz Majak</dc:creator>
  <cp:lastModifiedBy>Mateusz Majak</cp:lastModifiedBy>
  <cp:revision>30</cp:revision>
  <dcterms:created xsi:type="dcterms:W3CDTF">2021-01-20T00:41:17Z</dcterms:created>
  <dcterms:modified xsi:type="dcterms:W3CDTF">2021-02-01T10:29:30Z</dcterms:modified>
</cp:coreProperties>
</file>