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363075" cy="52578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200" spc="-1" strike="noStrike">
                <a:solidFill>
                  <a:srgbClr val="000000"/>
                </a:solidFill>
                <a:latin typeface="Gill Sans"/>
              </a:rPr>
              <a:t>Click to move the slide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8680A2F-DAC2-4669-9625-E79FB1C1F2B5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376200" y="685800"/>
            <a:ext cx="6105240" cy="3428640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18CD072-F1C7-4861-902B-1A2BD3168447}" type="slidenum">
              <a:rPr b="0" lang="en-US" sz="1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376200" y="685800"/>
            <a:ext cx="6105240" cy="342864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4C81329-33C5-46B4-9E01-65B8B3E2287A}" type="slidenum">
              <a:rPr b="0" lang="en-US" sz="1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376200" y="685800"/>
            <a:ext cx="6105240" cy="342864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D465EDE-C4DA-4C22-9FF3-D4D4DAD286A8}" type="slidenum">
              <a:rPr b="0" lang="en-US" sz="1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376200" y="685800"/>
            <a:ext cx="6105240" cy="3428640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361947B-BD17-4569-A690-73ADD5C1DDA1}" type="slidenum">
              <a:rPr b="0" lang="en-US" sz="1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376200" y="685800"/>
            <a:ext cx="6105240" cy="342864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4A7A09E-AFF5-42BB-A793-401A682405C7}" type="slidenum">
              <a:rPr b="0" lang="en-US" sz="1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376200" y="685800"/>
            <a:ext cx="6105240" cy="342864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C2151B9-5C95-43A8-BE73-E19422E2578A}" type="slidenum">
              <a:rPr b="0" lang="en-US" sz="1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376200" y="685800"/>
            <a:ext cx="6105240" cy="342864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D3C6504-740D-438E-9601-0C1E25E97EF8}" type="slidenum">
              <a:rPr b="0" lang="en-US" sz="1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376200" y="685800"/>
            <a:ext cx="6105240" cy="342864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AEF4A46-E3A3-4C29-A7DC-1382599BDB03}" type="slidenum">
              <a:rPr b="0" lang="en-US" sz="1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376200" y="685800"/>
            <a:ext cx="6105240" cy="342864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D233C7A-5AFF-4B94-BE50-B6B32FE88097}" type="slidenum">
              <a:rPr b="0" lang="en-US" sz="1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376200" y="685800"/>
            <a:ext cx="6105240" cy="342864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62C2432-0B44-4E9E-8550-D8327D2FFF22}" type="slidenum">
              <a:rPr b="0" lang="en-US" sz="1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43160" y="1066680"/>
            <a:ext cx="4924080" cy="112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71160" y="495360"/>
            <a:ext cx="640044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71160" y="654480"/>
            <a:ext cx="640044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43160" y="1066680"/>
            <a:ext cx="4924080" cy="112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71160" y="495360"/>
            <a:ext cx="312336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51120" y="495360"/>
            <a:ext cx="312336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71160" y="654480"/>
            <a:ext cx="312336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651120" y="654480"/>
            <a:ext cx="312336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43160" y="1066680"/>
            <a:ext cx="4924080" cy="112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71160" y="495360"/>
            <a:ext cx="206064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535120" y="495360"/>
            <a:ext cx="206064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99440" y="495360"/>
            <a:ext cx="206064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71160" y="654480"/>
            <a:ext cx="206064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2535120" y="654480"/>
            <a:ext cx="206064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699440" y="654480"/>
            <a:ext cx="206064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43160" y="1066680"/>
            <a:ext cx="4924080" cy="112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71160" y="419760"/>
            <a:ext cx="64004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43160" y="1066680"/>
            <a:ext cx="4924080" cy="112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71160" y="495360"/>
            <a:ext cx="6400440" cy="30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43160" y="1066680"/>
            <a:ext cx="4924080" cy="112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71160" y="495360"/>
            <a:ext cx="3123360" cy="30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651120" y="495360"/>
            <a:ext cx="3123360" cy="30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43160" y="1066680"/>
            <a:ext cx="4924080" cy="112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43160" y="1066680"/>
            <a:ext cx="4924080" cy="522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43160" y="1066680"/>
            <a:ext cx="4924080" cy="112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71160" y="495360"/>
            <a:ext cx="312336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651120" y="495360"/>
            <a:ext cx="3123360" cy="30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71160" y="654480"/>
            <a:ext cx="312336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43160" y="1066680"/>
            <a:ext cx="4924080" cy="112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71160" y="419760"/>
            <a:ext cx="64004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43160" y="1066680"/>
            <a:ext cx="4924080" cy="112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71160" y="495360"/>
            <a:ext cx="3123360" cy="30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651120" y="495360"/>
            <a:ext cx="312336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651120" y="654480"/>
            <a:ext cx="312336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43160" y="1066680"/>
            <a:ext cx="4924080" cy="112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71160" y="495360"/>
            <a:ext cx="312336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651120" y="495360"/>
            <a:ext cx="312336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71160" y="654480"/>
            <a:ext cx="640044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43160" y="1066680"/>
            <a:ext cx="4924080" cy="112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71160" y="495360"/>
            <a:ext cx="640044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71160" y="654480"/>
            <a:ext cx="640044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43160" y="1066680"/>
            <a:ext cx="4924080" cy="112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71160" y="495360"/>
            <a:ext cx="312336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51120" y="495360"/>
            <a:ext cx="312336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71160" y="654480"/>
            <a:ext cx="312336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651120" y="654480"/>
            <a:ext cx="312336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43160" y="1066680"/>
            <a:ext cx="4924080" cy="112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71160" y="495360"/>
            <a:ext cx="206064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2535120" y="495360"/>
            <a:ext cx="206064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99440" y="495360"/>
            <a:ext cx="206064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371160" y="654480"/>
            <a:ext cx="206064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2535120" y="654480"/>
            <a:ext cx="206064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4699440" y="654480"/>
            <a:ext cx="206064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43160" y="1066680"/>
            <a:ext cx="4924080" cy="112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71160" y="495360"/>
            <a:ext cx="6400440" cy="30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43160" y="1066680"/>
            <a:ext cx="4924080" cy="112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71160" y="495360"/>
            <a:ext cx="3123360" cy="30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3651120" y="495360"/>
            <a:ext cx="3123360" cy="30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43160" y="1066680"/>
            <a:ext cx="4924080" cy="112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43160" y="1066680"/>
            <a:ext cx="4924080" cy="522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43160" y="1066680"/>
            <a:ext cx="4924080" cy="112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1160" y="495360"/>
            <a:ext cx="312336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651120" y="495360"/>
            <a:ext cx="3123360" cy="30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71160" y="654480"/>
            <a:ext cx="312336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43160" y="1066680"/>
            <a:ext cx="4924080" cy="112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1160" y="495360"/>
            <a:ext cx="3123360" cy="30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651120" y="495360"/>
            <a:ext cx="312336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651120" y="654480"/>
            <a:ext cx="312336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43160" y="1066680"/>
            <a:ext cx="4924080" cy="112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1160" y="495360"/>
            <a:ext cx="312336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651120" y="495360"/>
            <a:ext cx="312336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71160" y="654480"/>
            <a:ext cx="6400440" cy="14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487080"/>
            <a:ext cx="8448480" cy="360"/>
          </a:xfrm>
          <a:prstGeom prst="line">
            <a:avLst/>
          </a:prstGeom>
          <a:ln w="64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457200" y="907920"/>
            <a:ext cx="8448480" cy="360"/>
          </a:xfrm>
          <a:prstGeom prst="line">
            <a:avLst/>
          </a:prstGeom>
          <a:ln w="64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43160" y="1066680"/>
            <a:ext cx="8429040" cy="1126800"/>
          </a:xfrm>
          <a:prstGeom prst="rect">
            <a:avLst/>
          </a:prstGeom>
        </p:spPr>
        <p:txBody>
          <a:bodyPr lIns="0" rIns="65880" tIns="32760" bIns="32760"/>
          <a:p>
            <a:pPr>
              <a:lnSpc>
                <a:spcPts val="3600"/>
              </a:lnSpc>
            </a:pPr>
            <a:r>
              <a:rPr b="1" lang="en-US" sz="3900" spc="-1" strike="noStrike" cap="all">
                <a:solidFill>
                  <a:srgbClr val="000000"/>
                </a:solidFill>
                <a:latin typeface="PFDinTextCompPro-Bold"/>
                <a:ea typeface="ヒラギノ角ゴ ProN W6"/>
              </a:rPr>
              <a:t>Click to edit Master title style</a:t>
            </a:r>
            <a:endParaRPr b="0" lang="en-US" sz="39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71160" y="495360"/>
            <a:ext cx="7129440" cy="304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ts val="2449"/>
              </a:lnSpc>
            </a:pPr>
            <a:r>
              <a:rPr b="1" lang="en-US" sz="2300" spc="-1" strike="noStrike" cap="all">
                <a:solidFill>
                  <a:srgbClr val="000000"/>
                </a:solidFill>
                <a:latin typeface="PFDinTextCompPro-Bold"/>
                <a:ea typeface="ヒラギノ角ゴ ProN W3"/>
              </a:rPr>
              <a:t>Click to edit Master text styles</a:t>
            </a:r>
            <a:endParaRPr b="0" lang="en-US" sz="23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3960" y="2066400"/>
            <a:ext cx="8418240" cy="3000600"/>
          </a:xfrm>
          <a:prstGeom prst="rect">
            <a:avLst/>
          </a:prstGeom>
        </p:spPr>
        <p:txBody>
          <a:bodyPr lIns="0" rIns="65880" tIns="32760" bIns="32760"/>
          <a:p>
            <a:pPr>
              <a:lnSpc>
                <a:spcPts val="2449"/>
              </a:lnSpc>
              <a:spcBef>
                <a:spcPts val="72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News706 BT"/>
                <a:ea typeface="ヒラギノ角ゴ ProN W3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  <a:p>
            <a:pPr lvl="1" marL="291960" indent="-145800">
              <a:lnSpc>
                <a:spcPts val="2449"/>
              </a:lnSpc>
              <a:spcBef>
                <a:spcPts val="720"/>
              </a:spcBef>
              <a:buClr>
                <a:srgbClr val="000000"/>
              </a:buClr>
              <a:buSzPct val="69000"/>
              <a:buFont typeface="Lucida Grande"/>
              <a:buChar char="‣"/>
            </a:pPr>
            <a:r>
              <a:rPr b="0" lang="en-US" sz="2000" spc="-1" strike="noStrike">
                <a:solidFill>
                  <a:srgbClr val="000000"/>
                </a:solidFill>
                <a:latin typeface="News706 BT"/>
                <a:ea typeface="ヒラギノ角ゴ ProN W3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  <a:p>
            <a:pPr lvl="2" marL="438120" indent="-145800">
              <a:lnSpc>
                <a:spcPts val="2449"/>
              </a:lnSpc>
              <a:spcBef>
                <a:spcPts val="720"/>
              </a:spcBef>
              <a:buClr>
                <a:srgbClr val="000000"/>
              </a:buClr>
              <a:buSzPct val="69000"/>
              <a:buFont typeface="Lucida Grande"/>
              <a:buChar char="‣"/>
            </a:pPr>
            <a:r>
              <a:rPr b="0" lang="en-US" sz="2000" spc="-1" strike="noStrike">
                <a:solidFill>
                  <a:srgbClr val="000000"/>
                </a:solidFill>
                <a:latin typeface="News706 BT"/>
                <a:ea typeface="ヒラギノ角ゴ ProN W3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  <a:p>
            <a:pPr lvl="3" marL="584280" indent="-145800">
              <a:lnSpc>
                <a:spcPts val="2449"/>
              </a:lnSpc>
              <a:spcBef>
                <a:spcPts val="720"/>
              </a:spcBef>
              <a:buClr>
                <a:srgbClr val="000000"/>
              </a:buClr>
              <a:buSzPct val="69000"/>
              <a:buFont typeface="Lucida Grande"/>
              <a:buChar char="‣"/>
            </a:pPr>
            <a:r>
              <a:rPr b="0" lang="en-US" sz="2000" spc="-1" strike="noStrike">
                <a:solidFill>
                  <a:srgbClr val="000000"/>
                </a:solidFill>
                <a:latin typeface="News706 BT"/>
                <a:ea typeface="ヒラギノ角ゴ ProN W3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  <a:p>
            <a:pPr lvl="4" marL="730080" indent="-145800">
              <a:lnSpc>
                <a:spcPts val="2449"/>
              </a:lnSpc>
              <a:spcBef>
                <a:spcPts val="720"/>
              </a:spcBef>
              <a:buClr>
                <a:srgbClr val="000000"/>
              </a:buClr>
              <a:buSzPct val="69000"/>
              <a:buFont typeface="Lucida Grande"/>
              <a:buChar char="‣"/>
            </a:pPr>
            <a:r>
              <a:rPr b="0" lang="en-US" sz="2000" spc="-1" strike="noStrike">
                <a:solidFill>
                  <a:srgbClr val="000000"/>
                </a:solidFill>
                <a:latin typeface="News706 BT"/>
                <a:ea typeface="ヒラギノ角ゴ ProN W3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650440" y="530280"/>
            <a:ext cx="253800" cy="310680"/>
          </a:xfrm>
          <a:prstGeom prst="rect">
            <a:avLst/>
          </a:prstGeom>
        </p:spPr>
        <p:txBody>
          <a:bodyPr lIns="65880" rIns="0" tIns="32760" bIns="32760" anchor="ctr"/>
          <a:p>
            <a:pPr algn="r">
              <a:lnSpc>
                <a:spcPts val="2305"/>
              </a:lnSpc>
            </a:pPr>
            <a:fld id="{A764E419-05C0-4128-BBF4-94D500A4FE5F}" type="slidenum">
              <a:rPr b="1" lang="en-US" sz="2300" spc="-1" strike="noStrike">
                <a:solidFill>
                  <a:srgbClr val="000000"/>
                </a:solidFill>
                <a:latin typeface="PFDinTextCompPro-Bold"/>
                <a:ea typeface="ＭＳ Ｐゴシック"/>
              </a:rPr>
              <a:t>&lt;number&gt;</a:t>
            </a:fld>
            <a:endParaRPr b="0" lang="en-US" sz="2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457200" y="487080"/>
            <a:ext cx="8448480" cy="360"/>
          </a:xfrm>
          <a:prstGeom prst="line">
            <a:avLst/>
          </a:prstGeom>
          <a:ln w="64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Line 2"/>
          <p:cNvSpPr/>
          <p:nvPr/>
        </p:nvSpPr>
        <p:spPr>
          <a:xfrm>
            <a:off x="457200" y="907920"/>
            <a:ext cx="8448480" cy="360"/>
          </a:xfrm>
          <a:prstGeom prst="line">
            <a:avLst/>
          </a:prstGeom>
          <a:ln w="64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43160" y="1066680"/>
            <a:ext cx="4924080" cy="1126800"/>
          </a:xfrm>
          <a:prstGeom prst="rect">
            <a:avLst/>
          </a:prstGeom>
        </p:spPr>
        <p:txBody>
          <a:bodyPr lIns="0" rIns="65880" tIns="32760" bIns="32760"/>
          <a:p>
            <a:pPr>
              <a:lnSpc>
                <a:spcPts val="3600"/>
              </a:lnSpc>
            </a:pPr>
            <a:r>
              <a:rPr b="1" lang="en-US" sz="3900" spc="-1" strike="noStrike" cap="all">
                <a:solidFill>
                  <a:srgbClr val="000000"/>
                </a:solidFill>
                <a:latin typeface="PFDinTextCompPro-Bold"/>
                <a:ea typeface="ヒラギノ角ゴ ProN W6"/>
              </a:rPr>
              <a:t>Click to edit Master title style</a:t>
            </a:r>
            <a:endParaRPr b="0" lang="en-US" sz="39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371160" y="495360"/>
            <a:ext cx="6400440" cy="304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ts val="2449"/>
              </a:lnSpc>
            </a:pPr>
            <a:r>
              <a:rPr b="1" lang="en-US" sz="2300" spc="-1" strike="noStrike" cap="all">
                <a:solidFill>
                  <a:srgbClr val="000000"/>
                </a:solidFill>
                <a:latin typeface="PFDinTextCompPro-Bold"/>
                <a:ea typeface="ヒラギノ角ゴ ProN W3"/>
              </a:rPr>
              <a:t>Click to edit Master text styles</a:t>
            </a:r>
            <a:endParaRPr b="0" lang="en-US" sz="23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205680" y="2095560"/>
            <a:ext cx="2742840" cy="27428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8650440" y="530280"/>
            <a:ext cx="253800" cy="310680"/>
          </a:xfrm>
          <a:prstGeom prst="rect">
            <a:avLst/>
          </a:prstGeom>
        </p:spPr>
        <p:txBody>
          <a:bodyPr lIns="65880" rIns="0" tIns="32760" bIns="32760" anchor="ctr"/>
          <a:p>
            <a:pPr algn="r">
              <a:lnSpc>
                <a:spcPts val="2305"/>
              </a:lnSpc>
            </a:pPr>
            <a:fld id="{36B25B0B-C631-4B0C-9C42-454875EC8924}" type="slidenum">
              <a:rPr b="1" lang="en-US" sz="2300" spc="-1" strike="noStrike">
                <a:solidFill>
                  <a:srgbClr val="000000"/>
                </a:solidFill>
                <a:latin typeface="PFDinTextCompPro-Bold"/>
                <a:ea typeface="ＭＳ Ｐゴシック"/>
              </a:rPr>
              <a:t>1</a:t>
            </a:fld>
            <a:endParaRPr b="0" lang="en-US" sz="2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telegram.org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anaconda.com/download/" TargetMode="External"/><Relationship Id="rId2" Type="http://schemas.openxmlformats.org/officeDocument/2006/relationships/hyperlink" Target="https://www.anaconda.com/download/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anaconda.com/download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650440" y="530280"/>
            <a:ext cx="253800" cy="310680"/>
          </a:xfrm>
          <a:prstGeom prst="rect">
            <a:avLst/>
          </a:prstGeom>
          <a:noFill/>
          <a:ln>
            <a:noFill/>
          </a:ln>
        </p:spPr>
        <p:txBody>
          <a:bodyPr lIns="65880" rIns="0" tIns="32760" bIns="32760" anchor="ctr"/>
          <a:p>
            <a:pPr algn="r">
              <a:lnSpc>
                <a:spcPts val="2305"/>
              </a:lnSpc>
            </a:pPr>
            <a:fld id="{1B9201AC-EE97-490D-8A58-DB8FC8ADC72F}" type="slidenum">
              <a:rPr b="1" lang="en-US" sz="2300" spc="-1" strike="noStrike">
                <a:solidFill>
                  <a:srgbClr val="000000"/>
                </a:solidFill>
                <a:latin typeface="PFDinTextCompPro-Bold"/>
                <a:ea typeface="ＭＳ Ｐゴシック"/>
              </a:rPr>
              <a:t>1</a:t>
            </a:fld>
            <a:endParaRPr b="0" lang="en-US" sz="2300" spc="-1" strike="noStrike"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14360" y="1333440"/>
            <a:ext cx="8469000" cy="2626920"/>
          </a:xfrm>
          <a:prstGeom prst="rect">
            <a:avLst/>
          </a:prstGeom>
          <a:noFill/>
          <a:ln>
            <a:noFill/>
          </a:ln>
        </p:spPr>
        <p:txBody>
          <a:bodyPr lIns="0" rIns="65880" tIns="32760" bIns="32760"/>
          <a:p>
            <a:pPr>
              <a:lnSpc>
                <a:spcPts val="3600"/>
              </a:lnSpc>
            </a:pPr>
            <a:br/>
            <a:r>
              <a:rPr b="1" lang="en-US" sz="9000" spc="-1" strike="noStrike" cap="all">
                <a:solidFill>
                  <a:srgbClr val="000000"/>
                </a:solidFill>
                <a:latin typeface="PFDinTextCompPro-Bold"/>
                <a:ea typeface="ヒラギノ角ゴ ProN W6"/>
              </a:rPr>
              <a:t>Data Science</a:t>
            </a:r>
            <a:br/>
            <a:br/>
            <a:r>
              <a:rPr b="1" lang="en-US" sz="6000" spc="-1" strike="noStrike" cap="all">
                <a:solidFill>
                  <a:srgbClr val="000000"/>
                </a:solidFill>
                <a:latin typeface="PFDinTextCompPro-Bold"/>
                <a:ea typeface="ヒラギノ角ゴ ProN W6"/>
              </a:rPr>
              <a:t>Course Overview</a:t>
            </a:r>
            <a:endParaRPr b="0" lang="en-US" sz="60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14360" y="495360"/>
            <a:ext cx="6400440" cy="30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ts val="2449"/>
              </a:lnSpc>
            </a:pPr>
            <a:r>
              <a:rPr b="1" lang="en-US" sz="2300" spc="-1" strike="noStrike" cap="all">
                <a:solidFill>
                  <a:srgbClr val="000000"/>
                </a:solidFill>
                <a:latin typeface="PFDinTextCompPro-Bold"/>
                <a:ea typeface="ヒラギノ角ゴ ProN W3"/>
              </a:rPr>
              <a:t>Typical Class</a:t>
            </a:r>
            <a:endParaRPr b="0" lang="en-US" sz="23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650440" y="530280"/>
            <a:ext cx="253800" cy="310680"/>
          </a:xfrm>
          <a:prstGeom prst="rect">
            <a:avLst/>
          </a:prstGeom>
          <a:noFill/>
          <a:ln>
            <a:noFill/>
          </a:ln>
        </p:spPr>
        <p:txBody>
          <a:bodyPr lIns="65880" rIns="0" tIns="32760" bIns="32760" anchor="ctr"/>
          <a:p>
            <a:pPr algn="r">
              <a:lnSpc>
                <a:spcPts val="2305"/>
              </a:lnSpc>
            </a:pPr>
            <a:fld id="{2F54B1DE-64F3-49BE-B9F7-AC0F0909FF97}" type="slidenum">
              <a:rPr b="1" lang="en-US" sz="2300" spc="-1" strike="noStrike">
                <a:solidFill>
                  <a:srgbClr val="000000"/>
                </a:solidFill>
                <a:latin typeface="PFDinTextCompPro-Bold"/>
                <a:ea typeface="ＭＳ Ｐゴシック"/>
              </a:rPr>
              <a:t>1</a:t>
            </a:fld>
            <a:endParaRPr b="0" lang="en-US" sz="2300" spc="-1" strike="noStrike">
              <a:latin typeface="Times New Roman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100160" y="1257480"/>
            <a:ext cx="6857640" cy="28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Lecture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Code walk-throughs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Code exercises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Discussion of homework and readings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Exam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42800" y="1066680"/>
            <a:ext cx="8429400" cy="3695400"/>
          </a:xfrm>
          <a:prstGeom prst="rect">
            <a:avLst/>
          </a:prstGeom>
          <a:noFill/>
          <a:ln>
            <a:noFill/>
          </a:ln>
        </p:spPr>
        <p:txBody>
          <a:bodyPr lIns="0" rIns="65880" tIns="32760" bIns="32760"/>
          <a:p>
            <a:pPr>
              <a:lnSpc>
                <a:spcPts val="3600"/>
              </a:lnSpc>
            </a:pPr>
            <a:r>
              <a:rPr b="1" lang="en-US" sz="2000" spc="-1" strike="noStrike" cap="all">
                <a:solidFill>
                  <a:srgbClr val="000000"/>
                </a:solidFill>
                <a:latin typeface="PFDinTextCompPro-Bold"/>
                <a:ea typeface="ヒラギノ角ゴ ProN W6"/>
              </a:rPr>
              <a:t>Serhiy Protsenko</a:t>
            </a:r>
            <a:br/>
            <a:r>
              <a:rPr b="1" lang="en-US" sz="2000" spc="-1" strike="noStrike" cap="all">
                <a:solidFill>
                  <a:srgbClr val="000000"/>
                </a:solidFill>
                <a:latin typeface="PFDinTextCompPro-Bold"/>
                <a:ea typeface="ヒラギノ角ゴ ProN W6"/>
              </a:rPr>
              <a:t>Doctor of Science, Professor from Sumy state university, ua.</a:t>
            </a:r>
            <a:br/>
            <a:br/>
            <a:r>
              <a:rPr b="1" lang="en-US" sz="2000" spc="-1" strike="noStrike" cap="all">
                <a:solidFill>
                  <a:srgbClr val="000000"/>
                </a:solidFill>
                <a:latin typeface="PFDinTextCompPro-Bold"/>
                <a:ea typeface="ヒラギノ角ゴ ProN W6"/>
              </a:rPr>
              <a:t>Primary Expertise:</a:t>
            </a:r>
            <a:br/>
            <a:r>
              <a:rPr b="1" lang="en-US" sz="1600" spc="-1" strike="noStrike" cap="all">
                <a:solidFill>
                  <a:srgbClr val="000000"/>
                </a:solidFill>
                <a:latin typeface="PFDinTextCompPro-Bold"/>
                <a:ea typeface="ヒラギノ角ゴ ProN W6"/>
              </a:rPr>
              <a:t>Physics of solid state, applied physics, material science, experimental technics</a:t>
            </a:r>
            <a:br/>
            <a:r>
              <a:rPr b="1" lang="en-US" sz="2000" spc="-1" strike="noStrike" cap="all">
                <a:solidFill>
                  <a:srgbClr val="000000"/>
                </a:solidFill>
                <a:latin typeface="PFDinTextCompPro-Bold"/>
                <a:ea typeface="ヒラギノ角ゴ ProN W6"/>
              </a:rPr>
              <a:t>Secondary Expertise:</a:t>
            </a:r>
            <a:br/>
            <a:r>
              <a:rPr b="1" lang="en-US" sz="1600" spc="-1" strike="noStrike" cap="all">
                <a:solidFill>
                  <a:srgbClr val="000000"/>
                </a:solidFill>
                <a:latin typeface="PFDinTextCompPro-Bold"/>
                <a:ea typeface="ヒラギノ角ゴ ProN W6"/>
              </a:rPr>
              <a:t>Labview, data science, python</a:t>
            </a:r>
            <a:br/>
            <a:br/>
            <a:br/>
            <a:br/>
            <a:endParaRPr b="0" lang="en-US" sz="16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71520" y="495360"/>
            <a:ext cx="7129080" cy="30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ts val="2449"/>
              </a:lnSpc>
            </a:pPr>
            <a:r>
              <a:rPr b="1" lang="en-US" sz="2300" spc="-1" strike="noStrike" cap="all">
                <a:solidFill>
                  <a:srgbClr val="000000"/>
                </a:solidFill>
                <a:latin typeface="PFDinTextCompPro-Bold"/>
                <a:ea typeface="ヒラギノ角ゴ ProN W3"/>
              </a:rPr>
              <a:t>Who Am I?</a:t>
            </a:r>
            <a:endParaRPr b="0" lang="en-US" sz="23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8650440" y="530280"/>
            <a:ext cx="253800" cy="310680"/>
          </a:xfrm>
          <a:prstGeom prst="rect">
            <a:avLst/>
          </a:prstGeom>
          <a:noFill/>
          <a:ln>
            <a:noFill/>
          </a:ln>
        </p:spPr>
        <p:txBody>
          <a:bodyPr lIns="65880" rIns="0" tIns="32760" bIns="32760" anchor="ctr"/>
          <a:p>
            <a:pPr algn="r">
              <a:lnSpc>
                <a:spcPts val="2305"/>
              </a:lnSpc>
            </a:pPr>
            <a:fld id="{8A19CB1F-B2A6-48BE-A18B-BD8077A2589D}" type="slidenum">
              <a:rPr b="1" lang="en-US" sz="2300" spc="-1" strike="noStrike">
                <a:solidFill>
                  <a:srgbClr val="000000"/>
                </a:solidFill>
                <a:latin typeface="PFDinTextCompPro-Bold"/>
                <a:ea typeface="ＭＳ Ｐゴシック"/>
              </a:rPr>
              <a:t>1</a:t>
            </a:fld>
            <a:endParaRPr b="0" lang="en-US" sz="23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14360" y="495360"/>
            <a:ext cx="6400440" cy="30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ts val="2449"/>
              </a:lnSpc>
            </a:pPr>
            <a:r>
              <a:rPr b="1" lang="en-US" sz="2300" spc="-1" strike="noStrike" cap="all">
                <a:solidFill>
                  <a:srgbClr val="000000"/>
                </a:solidFill>
                <a:latin typeface="PFDinTextCompPro-Bold"/>
                <a:ea typeface="ヒラギノ角ゴ ProN W3"/>
              </a:rPr>
              <a:t>Content Philosophy</a:t>
            </a:r>
            <a:endParaRPr b="0" lang="en-US" sz="23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650440" y="530280"/>
            <a:ext cx="253800" cy="310680"/>
          </a:xfrm>
          <a:prstGeom prst="rect">
            <a:avLst/>
          </a:prstGeom>
          <a:noFill/>
          <a:ln>
            <a:noFill/>
          </a:ln>
        </p:spPr>
        <p:txBody>
          <a:bodyPr lIns="65880" rIns="0" tIns="32760" bIns="32760" anchor="ctr"/>
          <a:p>
            <a:pPr algn="r">
              <a:lnSpc>
                <a:spcPts val="2305"/>
              </a:lnSpc>
            </a:pPr>
            <a:fld id="{A2230683-ED89-4585-AC59-F4529695F696}" type="slidenum">
              <a:rPr b="1" lang="en-US" sz="2300" spc="-1" strike="noStrike">
                <a:solidFill>
                  <a:srgbClr val="000000"/>
                </a:solidFill>
                <a:latin typeface="PFDinTextCompPro-Bold"/>
                <a:ea typeface="ＭＳ Ｐゴシック"/>
              </a:rPr>
              <a:t>1</a:t>
            </a:fld>
            <a:endParaRPr b="0" lang="en-US" sz="2300" spc="-1" strike="noStrike">
              <a:latin typeface="Times New Roman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100160" y="1257480"/>
            <a:ext cx="6857640" cy="22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Application-based approach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Understand key principles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Balance depth with breadth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Course project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14360" y="495360"/>
            <a:ext cx="6400440" cy="30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ts val="2449"/>
              </a:lnSpc>
            </a:pPr>
            <a:r>
              <a:rPr b="1" lang="en-US" sz="2300" spc="-1" strike="noStrike" cap="all">
                <a:solidFill>
                  <a:srgbClr val="000000"/>
                </a:solidFill>
                <a:latin typeface="PFDinTextCompPro-Bold"/>
                <a:ea typeface="ヒラギノ角ゴ ProN W3"/>
              </a:rPr>
              <a:t>Communication</a:t>
            </a:r>
            <a:endParaRPr b="0" lang="en-US" sz="23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650440" y="530280"/>
            <a:ext cx="253800" cy="310680"/>
          </a:xfrm>
          <a:prstGeom prst="rect">
            <a:avLst/>
          </a:prstGeom>
          <a:noFill/>
          <a:ln>
            <a:noFill/>
          </a:ln>
        </p:spPr>
        <p:txBody>
          <a:bodyPr lIns="65880" rIns="0" tIns="32760" bIns="32760" anchor="ctr"/>
          <a:p>
            <a:pPr algn="r">
              <a:lnSpc>
                <a:spcPts val="2305"/>
              </a:lnSpc>
            </a:pPr>
            <a:fld id="{7517E288-6CB6-4F87-AAD2-B6D9AA3F7190}" type="slidenum">
              <a:rPr b="1" lang="en-US" sz="2300" spc="-1" strike="noStrike">
                <a:solidFill>
                  <a:srgbClr val="000000"/>
                </a:solidFill>
                <a:latin typeface="PFDinTextCompPro-Bold"/>
                <a:ea typeface="ＭＳ Ｐゴシック"/>
              </a:rPr>
              <a:t>1</a:t>
            </a:fld>
            <a:endParaRPr b="0" lang="en-US" sz="2300" spc="-1" strike="noStrike">
              <a:latin typeface="Times New Roman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71560" y="952560"/>
            <a:ext cx="708624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Communicate early and often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871560" y="1588320"/>
            <a:ext cx="8032320" cy="34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We will communicate via Telegram Messenger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 </a:t>
            </a:r>
            <a:r>
              <a:rPr b="0" lang="en-US" sz="2000" spc="-1" strike="noStrike" u="sng">
                <a:solidFill>
                  <a:srgbClr val="009999"/>
                </a:solidFill>
                <a:uFillTx/>
                <a:latin typeface="Gill Sans"/>
                <a:ea typeface="ヒラギノ角ゴ ProN W3"/>
                <a:hlinkClick r:id="rId1"/>
              </a:rPr>
              <a:t>https://telegram.org/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   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Public channel: </a:t>
            </a:r>
            <a:r>
              <a:rPr b="1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@DSLublin2019  t.me/DSLublin2019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Chat group: link is in channel  @DSLublin2019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We will use GitHub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https://github.com/SerhiyProtsenko/LublinDataScienceWorkshop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2"/>
          <a:stretch/>
        </p:blipFill>
        <p:spPr>
          <a:xfrm>
            <a:off x="6205680" y="1391760"/>
            <a:ext cx="1995120" cy="131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14360" y="495360"/>
            <a:ext cx="6400440" cy="30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ts val="2449"/>
              </a:lnSpc>
            </a:pPr>
            <a:r>
              <a:rPr b="1" lang="en-US" sz="2300" spc="-1" strike="noStrike" cap="all">
                <a:solidFill>
                  <a:srgbClr val="000000"/>
                </a:solidFill>
                <a:latin typeface="PFDinTextCompPro-Bold"/>
                <a:ea typeface="ヒラギノ角ゴ ProN W3"/>
              </a:rPr>
              <a:t>Set-up Your Environment</a:t>
            </a:r>
            <a:endParaRPr b="0" lang="en-US" sz="23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650440" y="530280"/>
            <a:ext cx="253800" cy="310680"/>
          </a:xfrm>
          <a:prstGeom prst="rect">
            <a:avLst/>
          </a:prstGeom>
          <a:noFill/>
          <a:ln>
            <a:noFill/>
          </a:ln>
        </p:spPr>
        <p:txBody>
          <a:bodyPr lIns="65880" rIns="0" tIns="32760" bIns="32760" anchor="ctr"/>
          <a:p>
            <a:pPr algn="r">
              <a:lnSpc>
                <a:spcPts val="2305"/>
              </a:lnSpc>
            </a:pPr>
            <a:fld id="{E1F3EFD6-5C4A-4F54-9BDF-D57D25EC3DD9}" type="slidenum">
              <a:rPr b="1" lang="en-US" sz="2300" spc="-1" strike="noStrike">
                <a:solidFill>
                  <a:srgbClr val="000000"/>
                </a:solidFill>
                <a:latin typeface="PFDinTextCompPro-Bold"/>
                <a:ea typeface="ＭＳ Ｐゴシック"/>
              </a:rPr>
              <a:t>1</a:t>
            </a:fld>
            <a:endParaRPr b="0" lang="en-US" sz="2300" spc="-1" strike="noStrike">
              <a:latin typeface="Times New Roman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09440" y="1257480"/>
            <a:ext cx="8794440" cy="34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Prerequisites: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Hardware: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Laptop or PC :)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2+ Cores, 4+ Gb of RAM (ideally 8+ Gb)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Free disc space 3+ Gb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Software: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Recent build of </a:t>
            </a:r>
            <a:r>
              <a:rPr b="0" lang="en-US" sz="2000" spc="-1" strike="noStrike" u="sng">
                <a:solidFill>
                  <a:srgbClr val="009999"/>
                </a:solidFill>
                <a:uFillTx/>
                <a:latin typeface="Gill Sans"/>
                <a:ea typeface="ヒラギノ角ゴ ProN W3"/>
                <a:hlinkClick r:id="rId1"/>
              </a:rPr>
              <a:t>Anaconda</a:t>
            </a: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 for Python </a:t>
            </a:r>
            <a:r>
              <a:rPr b="0" lang="en-US" sz="2000" spc="-1" strike="noStrike" u="sng">
                <a:solidFill>
                  <a:srgbClr val="009999"/>
                </a:solidFill>
                <a:uFillTx/>
                <a:latin typeface="Gill Sans"/>
                <a:ea typeface="ヒラギノ角ゴ ProN W3"/>
                <a:hlinkClick r:id="rId2"/>
              </a:rPr>
              <a:t>https://www.anaconda.com/download/</a:t>
            </a: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14360" y="495360"/>
            <a:ext cx="6400440" cy="30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ts val="2449"/>
              </a:lnSpc>
            </a:pPr>
            <a:r>
              <a:rPr b="1" lang="en-US" sz="2300" spc="-1" strike="noStrike" cap="all">
                <a:solidFill>
                  <a:srgbClr val="000000"/>
                </a:solidFill>
                <a:latin typeface="PFDinTextCompPro-Bold"/>
                <a:ea typeface="ヒラギノ角ゴ ProN W3"/>
              </a:rPr>
              <a:t>Set-up Your Environment</a:t>
            </a:r>
            <a:endParaRPr b="0" lang="en-US" sz="23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650440" y="530280"/>
            <a:ext cx="253800" cy="310680"/>
          </a:xfrm>
          <a:prstGeom prst="rect">
            <a:avLst/>
          </a:prstGeom>
          <a:noFill/>
          <a:ln>
            <a:noFill/>
          </a:ln>
        </p:spPr>
        <p:txBody>
          <a:bodyPr lIns="65880" rIns="0" tIns="32760" bIns="32760" anchor="ctr"/>
          <a:p>
            <a:pPr algn="r">
              <a:lnSpc>
                <a:spcPts val="2305"/>
              </a:lnSpc>
            </a:pPr>
            <a:fld id="{21BBBFB2-6683-4445-9EF6-2E6DA784DD6A}" type="slidenum">
              <a:rPr b="1" lang="en-US" sz="2300" spc="-1" strike="noStrike">
                <a:solidFill>
                  <a:srgbClr val="000000"/>
                </a:solidFill>
                <a:latin typeface="PFDinTextCompPro-Bold"/>
                <a:ea typeface="ＭＳ Ｐゴシック"/>
              </a:rPr>
              <a:t>1</a:t>
            </a:fld>
            <a:endParaRPr b="0" lang="en-US" sz="2300" spc="-1" strike="noStrike">
              <a:latin typeface="Times New Roman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414360" y="1257480"/>
            <a:ext cx="8489520" cy="28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Installations: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Download (detail is in channel telegram or GitHub) and install latest </a:t>
            </a:r>
            <a:r>
              <a:rPr b="0" lang="en-US" sz="2000" spc="-1" strike="noStrike" u="sng">
                <a:solidFill>
                  <a:srgbClr val="009999"/>
                </a:solidFill>
                <a:uFillTx/>
                <a:latin typeface="Gill Sans"/>
                <a:ea typeface="ヒラギノ角ゴ ProN W3"/>
                <a:hlinkClick r:id="rId1"/>
              </a:rPr>
              <a:t>Anaconda</a:t>
            </a: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 build for </a:t>
            </a:r>
            <a:r>
              <a:rPr b="1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Python 3.6+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Profit! You are ready to create/view Jupyter .ipynb notebooks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71160" y="495360"/>
            <a:ext cx="7129440" cy="30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ts val="2449"/>
              </a:lnSpc>
            </a:pPr>
            <a:r>
              <a:rPr b="1" lang="en-US" sz="2300" spc="-1" strike="noStrike" cap="all">
                <a:solidFill>
                  <a:srgbClr val="000000"/>
                </a:solidFill>
                <a:latin typeface="PFDinTextCompPro-Bold"/>
                <a:ea typeface="ヒラギノ角ゴ ProN W3"/>
              </a:rPr>
              <a:t>Anaconda navigator</a:t>
            </a:r>
            <a:endParaRPr b="0" lang="en-US" sz="23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650440" y="530280"/>
            <a:ext cx="253800" cy="310680"/>
          </a:xfrm>
          <a:prstGeom prst="rect">
            <a:avLst/>
          </a:prstGeom>
          <a:noFill/>
          <a:ln>
            <a:noFill/>
          </a:ln>
        </p:spPr>
        <p:txBody>
          <a:bodyPr lIns="65880" rIns="0" tIns="32760" bIns="32760" anchor="ctr"/>
          <a:p>
            <a:pPr algn="r">
              <a:lnSpc>
                <a:spcPts val="2305"/>
              </a:lnSpc>
            </a:pPr>
            <a:fld id="{41729B87-A125-4FDA-960F-B3B869A6A3C0}" type="slidenum">
              <a:rPr b="1" lang="en-US" sz="2300" spc="-1" strike="noStrike">
                <a:solidFill>
                  <a:srgbClr val="000000"/>
                </a:solidFill>
                <a:latin typeface="PFDinTextCompPro-Bold"/>
                <a:ea typeface="ＭＳ Ｐゴシック"/>
              </a:rPr>
              <a:t>1</a:t>
            </a:fld>
            <a:endParaRPr b="0" lang="en-US" sz="2300" spc="-1" strike="noStrike">
              <a:latin typeface="Times New Roman"/>
            </a:endParaRPr>
          </a:p>
        </p:txBody>
      </p:sp>
      <p:pic>
        <p:nvPicPr>
          <p:cNvPr id="111" name="Рисунок 6" descr=""/>
          <p:cNvPicPr/>
          <p:nvPr/>
        </p:nvPicPr>
        <p:blipFill>
          <a:blip r:embed="rId1"/>
          <a:stretch/>
        </p:blipFill>
        <p:spPr>
          <a:xfrm>
            <a:off x="923040" y="991440"/>
            <a:ext cx="7516800" cy="422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71160" y="495360"/>
            <a:ext cx="7129440" cy="30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ts val="2449"/>
              </a:lnSpc>
            </a:pPr>
            <a:r>
              <a:rPr b="1" lang="en-US" sz="2300" spc="-1" strike="noStrike" cap="all">
                <a:solidFill>
                  <a:srgbClr val="000000"/>
                </a:solidFill>
                <a:latin typeface="PFDinTextCompPro-Bold"/>
                <a:ea typeface="ヒラギノ角ゴ ProN W3"/>
              </a:rPr>
              <a:t>Jupiter notebook</a:t>
            </a:r>
            <a:endParaRPr b="0" lang="en-US" sz="23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650440" y="530280"/>
            <a:ext cx="253800" cy="310680"/>
          </a:xfrm>
          <a:prstGeom prst="rect">
            <a:avLst/>
          </a:prstGeom>
          <a:noFill/>
          <a:ln>
            <a:noFill/>
          </a:ln>
        </p:spPr>
        <p:txBody>
          <a:bodyPr lIns="65880" rIns="0" tIns="32760" bIns="32760" anchor="ctr"/>
          <a:p>
            <a:pPr algn="r">
              <a:lnSpc>
                <a:spcPts val="2305"/>
              </a:lnSpc>
            </a:pPr>
            <a:fld id="{EF18160D-AB43-43DF-AB3E-CD913FB5E587}" type="slidenum">
              <a:rPr b="1" lang="en-US" sz="2300" spc="-1" strike="noStrike">
                <a:solidFill>
                  <a:srgbClr val="000000"/>
                </a:solidFill>
                <a:latin typeface="PFDinTextCompPro-Bold"/>
                <a:ea typeface="ＭＳ Ｐゴシック"/>
              </a:rPr>
              <a:t>1</a:t>
            </a:fld>
            <a:endParaRPr b="0" lang="en-US" sz="2300" spc="-1" strike="noStrike">
              <a:latin typeface="Times New Roman"/>
            </a:endParaRPr>
          </a:p>
        </p:txBody>
      </p:sp>
      <p:pic>
        <p:nvPicPr>
          <p:cNvPr id="114" name="Рисунок 3" descr=""/>
          <p:cNvPicPr/>
          <p:nvPr/>
        </p:nvPicPr>
        <p:blipFill>
          <a:blip r:embed="rId1"/>
          <a:stretch/>
        </p:blipFill>
        <p:spPr>
          <a:xfrm>
            <a:off x="566640" y="935280"/>
            <a:ext cx="7684200" cy="432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14360" y="495360"/>
            <a:ext cx="6400440" cy="30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ts val="2449"/>
              </a:lnSpc>
            </a:pPr>
            <a:r>
              <a:rPr b="1" lang="en-US" sz="2300" spc="-1" strike="noStrike" cap="all">
                <a:solidFill>
                  <a:srgbClr val="000000"/>
                </a:solidFill>
                <a:latin typeface="PFDinTextCompPro-Bold"/>
                <a:ea typeface="ヒラギノ角ゴ ProN W3"/>
              </a:rPr>
              <a:t>How to Succeed</a:t>
            </a:r>
            <a:endParaRPr b="0" lang="en-US" sz="2300" spc="-1" strike="noStrike">
              <a:solidFill>
                <a:srgbClr val="000000"/>
              </a:solidFill>
              <a:latin typeface="News706 BT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650440" y="530280"/>
            <a:ext cx="253800" cy="310680"/>
          </a:xfrm>
          <a:prstGeom prst="rect">
            <a:avLst/>
          </a:prstGeom>
          <a:noFill/>
          <a:ln>
            <a:noFill/>
          </a:ln>
        </p:spPr>
        <p:txBody>
          <a:bodyPr lIns="65880" rIns="0" tIns="32760" bIns="32760" anchor="ctr"/>
          <a:p>
            <a:pPr algn="r">
              <a:lnSpc>
                <a:spcPts val="2305"/>
              </a:lnSpc>
            </a:pPr>
            <a:fld id="{42217501-A143-429E-9E10-2C144FCA9008}" type="slidenum">
              <a:rPr b="1" lang="en-US" sz="2300" spc="-1" strike="noStrike">
                <a:solidFill>
                  <a:srgbClr val="000000"/>
                </a:solidFill>
                <a:latin typeface="PFDinTextCompPro-Bold"/>
                <a:ea typeface="ＭＳ Ｐゴシック"/>
              </a:rPr>
              <a:t>1</a:t>
            </a:fld>
            <a:endParaRPr b="0" lang="en-US" sz="2300" spc="-1" strike="noStrike">
              <a:latin typeface="Times New Roman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1100160" y="1257480"/>
            <a:ext cx="6857640" cy="22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Effort not prior knowledge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Communicate what you’ve learned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Help your classmates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Be patient with yourself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8169</TotalTime>
  <Application>LibreOffice/6.0.7.3$Linux_X86_64 LibreOffice_project/00m0$Build-3</Application>
  <Pages>0</Pages>
  <Words>182</Words>
  <Characters>0</Character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:description/>
  <dc:language>en-US</dc:language>
  <cp:lastModifiedBy/>
  <dcterms:modified xsi:type="dcterms:W3CDTF">2019-05-20T00:15:05Z</dcterms:modified>
  <cp:revision>576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