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1"/>
  </p:notesMasterIdLst>
  <p:handoutMasterIdLst>
    <p:handoutMasterId r:id="rId22"/>
  </p:handoutMasterIdLst>
  <p:sldIdLst>
    <p:sldId id="265" r:id="rId2"/>
    <p:sldId id="275" r:id="rId3"/>
    <p:sldId id="274" r:id="rId4"/>
    <p:sldId id="271" r:id="rId5"/>
    <p:sldId id="277" r:id="rId6"/>
    <p:sldId id="276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1" r:id="rId16"/>
    <p:sldId id="287" r:id="rId17"/>
    <p:sldId id="28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8B2"/>
    <a:srgbClr val="333F50"/>
    <a:srgbClr val="262626"/>
    <a:srgbClr val="F2F2F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1" autoAdjust="0"/>
    <p:restoredTop sz="71107" autoAdjust="0"/>
  </p:normalViewPr>
  <p:slideViewPr>
    <p:cSldViewPr snapToGrid="0">
      <p:cViewPr>
        <p:scale>
          <a:sx n="100" d="100"/>
          <a:sy n="100" d="100"/>
        </p:scale>
        <p:origin x="145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7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079E7B-BC1D-435A-AA60-C48B4B83C6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C4454CA-B97E-4694-BF49-C2FE1597F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02E8-611B-414A-A40C-98A524C607DF}" type="datetimeFigureOut">
              <a:rPr lang="pl-PL" smtClean="0"/>
              <a:t>04.07.2023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C045CCF-7D31-46C5-9CD9-0B2B362B8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2082AD7-0CAA-49F9-B360-8E571140B3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4A7A-D827-45BA-8AA1-EE9415FC36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8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AA93-E717-41A9-9663-CBE7DB646C39}" type="datetimeFigureOut">
              <a:rPr lang="pl-PL" smtClean="0"/>
              <a:t>04.07.2023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086C-B9E3-46F7-92B9-DFE664329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36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Zajmiemy się Projektem w rozumieniu </a:t>
            </a:r>
            <a:r>
              <a:rPr lang="pl-PL" dirty="0" err="1"/>
              <a:t>Matlaba</a:t>
            </a:r>
            <a:r>
              <a:rPr lang="pl-PL" dirty="0"/>
              <a:t> i </a:t>
            </a:r>
            <a:r>
              <a:rPr lang="pl-PL" dirty="0" err="1"/>
              <a:t>Simulinka</a:t>
            </a:r>
            <a:r>
              <a:rPr lang="pl-PL" dirty="0"/>
              <a:t> i tym jak może on pomóc w organizacji naszych plików, całości naszych działań, a także zarządzaniu wersjami i zmianami w naszej pracy.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54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Aby zarządzać plikami wykorzystywanymi w powinniśmy umieścić je w odpowiednim folderze. Sama obecność pliku w tym folderze nie oznacza, że jest on elementem docelowego projektu – to właśnie użytkownik decyduje o tym co chcemy umieścić wewnątrz naszego projektu. </a:t>
            </a:r>
          </a:p>
          <a:p>
            <a:endParaRPr lang="pl-PL" dirty="0"/>
          </a:p>
          <a:p>
            <a:r>
              <a:rPr lang="pl-PL" dirty="0"/>
              <a:t>Oprócz tego w interfejsie projektu na bieżąco otrzymujemy informację o statusie pliku, czy jest on w projekcie czy może tylko w folderze. </a:t>
            </a:r>
          </a:p>
          <a:p>
            <a:endParaRPr lang="pl-PL" dirty="0"/>
          </a:p>
          <a:p>
            <a:r>
              <a:rPr lang="pl-PL" dirty="0"/>
              <a:t>Istotna jest też możliwość działań </a:t>
            </a:r>
            <a:r>
              <a:rPr lang="pl-PL" dirty="0" err="1"/>
              <a:t>startupowych</a:t>
            </a:r>
            <a:r>
              <a:rPr lang="pl-PL" dirty="0"/>
              <a:t> takich jak inicjalizacja zmiennych czy uruchomienie skryptów, a także wywołanie funkcji w momencie zamykania projektu. </a:t>
            </a:r>
          </a:p>
          <a:p>
            <a:endParaRPr lang="pl-PL" dirty="0"/>
          </a:p>
          <a:p>
            <a:pPr algn="l"/>
            <a:r>
              <a:rPr lang="pl-PL" dirty="0"/>
              <a:t>Konfiguracja jest </a:t>
            </a:r>
            <a:r>
              <a:rPr lang="pl-PL" dirty="0" err="1"/>
              <a:t>możliaa</a:t>
            </a:r>
            <a:r>
              <a:rPr lang="pl-PL" dirty="0"/>
              <a:t> na każdym etapie pracy.</a:t>
            </a:r>
          </a:p>
          <a:p>
            <a:r>
              <a:rPr lang="pl-PL" dirty="0"/>
              <a:t>Wspomnę o jeszcze jednej kwestii: </a:t>
            </a:r>
          </a:p>
          <a:p>
            <a:endParaRPr lang="pl-PL" dirty="0"/>
          </a:p>
          <a:p>
            <a:r>
              <a:rPr lang="pl-PL" dirty="0"/>
              <a:t>FOLDER DETAILS</a:t>
            </a:r>
          </a:p>
          <a:p>
            <a:pPr algn="l"/>
            <a:endParaRPr lang="pl-PL" dirty="0"/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chwili aktualizowania modelu zwykle tworzą są dodatkowe pliki np. pliki pamięci podręcznej czy te związane z generacją kodu. Dobrą praktyką jest dodanie ich do ścieżki projektu, aby nie zostawiać ich w domyślnym miejscu. </a:t>
            </a:r>
          </a:p>
          <a:p>
            <a:endParaRPr lang="pl-PL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49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Wraz z rosnącą ilością danych w naszym projekcie, znalezienie konkretnego komponentu może być utrudnione i czasochłonne. Z pomocą przychodzą nam skróty i dedykowana zakładka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Shortcuts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Projekty dają nam możliwość tworzenia skrótów szybkiego dostępu w zakładce Project </a:t>
            </a:r>
            <a:r>
              <a:rPr lang="pl-PL" dirty="0" err="1"/>
              <a:t>Shortcuts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Z kolei dodawanie odpowiednich etykiet do plików pozwala użytkownikowi na klasyfikację danych i ich filtrację na tej podstawie, nie mówiąc już o zwiększeniu czytelności i przejrzystości w obrębie naszego  katalogu. 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84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analyzer</a:t>
            </a:r>
            <a:r>
              <a:rPr lang="pl-PL" dirty="0"/>
              <a:t> do badania zależności między plikami to kolejna funkcjonalność dostarczona wraz z projektem. Pozwala nam na zbadanie każdego pliku pod kątem tego w jaki sposób wykorzystuje albo jest wykorzystywany przez inne pliki w projekcie. Dodatkowo jesteśmy informowani o relacji tzn. czy wynika ona np. z referencji czy </a:t>
            </a:r>
            <a:r>
              <a:rPr lang="pl-PL" dirty="0" err="1"/>
              <a:t>callbacków</a:t>
            </a:r>
            <a:r>
              <a:rPr lang="pl-PL" dirty="0"/>
              <a:t>.</a:t>
            </a:r>
          </a:p>
          <a:p>
            <a:r>
              <a:rPr lang="pl-PL" dirty="0"/>
              <a:t>Wszystkie te informacje otrzymujemy na podstawie grafów z opisami i strzałkami. 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Częstym zabiegiem jest usuwanie redundantnych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callbacków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833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Projekty mogą być bezpośrednio powiązane z repozytorium systemu kontroli wersji. Najpopularniejsze rozwiązanie stanowi rozproszony system GIT, ale jest możliwość wykorzystywania również scentralizowanego systemu SVN. W przypadku </a:t>
            </a:r>
            <a:r>
              <a:rPr lang="pl-PL" dirty="0" err="1"/>
              <a:t>GITa</a:t>
            </a:r>
            <a:r>
              <a:rPr lang="pl-PL" dirty="0"/>
              <a:t>, po skonfigurowaniu repozytorium dodawane są pliki o rozszerzeniu </a:t>
            </a:r>
            <a:r>
              <a:rPr lang="pl-PL" i="1" dirty="0" err="1"/>
              <a:t>gitattributes</a:t>
            </a:r>
            <a:r>
              <a:rPr lang="pl-PL" dirty="0"/>
              <a:t> i </a:t>
            </a:r>
            <a:r>
              <a:rPr lang="pl-PL" i="1" dirty="0" err="1"/>
              <a:t>gitignore</a:t>
            </a:r>
            <a:r>
              <a:rPr lang="pl-PL" i="1" dirty="0"/>
              <a:t>, </a:t>
            </a:r>
            <a:r>
              <a:rPr lang="pl-PL" i="0" dirty="0"/>
              <a:t>które odpowiadają za działanie repozytorium. </a:t>
            </a:r>
          </a:p>
          <a:p>
            <a:endParaRPr lang="pl-PL" i="0" dirty="0"/>
          </a:p>
          <a:p>
            <a:r>
              <a:rPr lang="pl-PL" i="0" dirty="0"/>
              <a:t>Jeżeli korzystamy z repozytorium jeszcze przed założeniem projektu, nie musimy się obawiać o zakładanie projektu i jego integrację od początku. Możemy wybrać szybszą drogę i bezpośrednio z tego repozytorium założyć projekt i korzystać z jego funkcjonalności.  </a:t>
            </a:r>
          </a:p>
          <a:p>
            <a:endParaRPr lang="pl-PL" i="0" dirty="0"/>
          </a:p>
          <a:p>
            <a:r>
              <a:rPr lang="pl-PL" i="0" dirty="0"/>
              <a:t>Na koniec dodam tylko, że współpraca MATLABA i </a:t>
            </a:r>
            <a:r>
              <a:rPr lang="pl-PL" i="0" dirty="0" err="1"/>
              <a:t>Simulinka</a:t>
            </a:r>
            <a:r>
              <a:rPr lang="pl-PL" i="0" dirty="0"/>
              <a:t> z systemem kontroli wersji jest też możliwa bardziej naokoło bez zakładania projektu, natomiast podczas dzisiejszego spotkania skupimy się na tym pierwszym podejściu, które pozwala nam przeprowadzać wszystkie działania związane z wersjonowaniem z jednego panelu. 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62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Użytkownik może przeprowadzać podstawowe czynności związane z wersjonowaniem z dedykowanej sekcji na wstążce. Dodatkowo dzięki odpowiedniej kolumnie w katalogu jesteśmy informowani o statusie naszych plików (czy są one aktualne, czy zmodyfikowane względem ostatniego </a:t>
            </a:r>
            <a:r>
              <a:rPr lang="pl-PL" dirty="0" err="1"/>
              <a:t>commita</a:t>
            </a:r>
            <a:r>
              <a:rPr lang="pl-PL" dirty="0"/>
              <a:t>).</a:t>
            </a:r>
          </a:p>
          <a:p>
            <a:endParaRPr lang="pl-PL" dirty="0"/>
          </a:p>
          <a:p>
            <a:r>
              <a:rPr lang="pl-PL" dirty="0"/>
              <a:t>Kluczowe jest też przeprowadzanie </a:t>
            </a:r>
            <a:r>
              <a:rPr lang="pl-PL" dirty="0" err="1"/>
              <a:t>commita</a:t>
            </a:r>
            <a:r>
              <a:rPr lang="pl-PL" dirty="0"/>
              <a:t> inicjalizującego nasze repozytorium. </a:t>
            </a:r>
          </a:p>
          <a:p>
            <a:endParaRPr lang="pl-PL" dirty="0"/>
          </a:p>
          <a:p>
            <a:r>
              <a:rPr lang="pl-PL" dirty="0"/>
              <a:t>Po kliknięciu prawym przyciskiem myszy na plik i wybór odpowiedniej opcji możemy zobaczyć wszystkie rewizje ( efekt </a:t>
            </a:r>
            <a:r>
              <a:rPr lang="pl-PL" dirty="0" err="1"/>
              <a:t>commitów</a:t>
            </a:r>
            <a:r>
              <a:rPr lang="pl-PL" dirty="0"/>
              <a:t>) </a:t>
            </a:r>
            <a:r>
              <a:rPr lang="pl-PL" dirty="0" err="1"/>
              <a:t>commity</a:t>
            </a:r>
            <a:r>
              <a:rPr lang="pl-PL" dirty="0"/>
              <a:t> jakie uwzględniały ten plik. </a:t>
            </a:r>
          </a:p>
          <a:p>
            <a:endParaRPr lang="pl-PL" dirty="0"/>
          </a:p>
          <a:p>
            <a:r>
              <a:rPr lang="pl-PL" dirty="0"/>
              <a:t>Oczywiście poza samą informacją o </a:t>
            </a:r>
            <a:r>
              <a:rPr lang="pl-PL" dirty="0" err="1"/>
              <a:t>commitach</a:t>
            </a:r>
            <a:r>
              <a:rPr lang="pl-PL" dirty="0"/>
              <a:t>, które zostały wykonane możemy pójść dalej.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46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bezpośrednio porównywać różne wersje danego pliku. Za porównywanie odpowiedzialne jest narzędzie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które wspiera formaty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matlabowe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także dokumenty tekstowe czy XML. Dodatkowo możemy również dokonać odpowiedniej filtracji, np. w przypadku modeli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Simulinka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użytkownik decyduje czy chce pominąć zmiany niefunkcjonalne związane z położeniem bloczków. Po zakończonej pracy możemy wygenerować stosowny raport. Z tego poziomu możemy również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mergować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Oprócz analizy wersji z poziomu konkretnego pliku, mamy możliwość sprawdzenia jakie zmiany (gdzie) zostały dokonane na tle całego projektu w konkretnym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commicie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Za to odpowiedzialny Panel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Mamy tutaj też reprezentację graficzną z </a:t>
            </a:r>
            <a:r>
              <a:rPr lang="pl-PL" sz="1800" dirty="0"/>
              <a:t>charakterystycznym dla gita grafem</a:t>
            </a:r>
            <a:r>
              <a:rPr lang="pl-PL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 Tu </a:t>
            </a:r>
            <a:r>
              <a:rPr lang="pl-PL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pl-PL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master i wskaźnik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l-PL" dirty="0"/>
          </a:p>
          <a:p>
            <a:r>
              <a:rPr lang="pl-PL" dirty="0"/>
              <a:t>Z tego poziomu możemy także tworzyć nowe </a:t>
            </a:r>
            <a:r>
              <a:rPr lang="pl-PL" dirty="0" err="1"/>
              <a:t>branche</a:t>
            </a:r>
            <a:r>
              <a:rPr lang="pl-PL" dirty="0"/>
              <a:t> i zmieniać wskazanie na </a:t>
            </a:r>
            <a:r>
              <a:rPr lang="pl-PL" dirty="0" err="1"/>
              <a:t>heada</a:t>
            </a:r>
            <a:r>
              <a:rPr lang="pl-PL" dirty="0"/>
              <a:t>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23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I ostatnie już zagadnienie, ale niejako podsumowujące wszystkie dotychczasowe kwestie, czyli wykorzystanie zdalnych repozytoriów </a:t>
            </a:r>
            <a:r>
              <a:rPr lang="pl-PL" dirty="0" err="1"/>
              <a:t>GITa</a:t>
            </a:r>
            <a:r>
              <a:rPr lang="pl-PL" dirty="0"/>
              <a:t>, które pozwalają na przechowywanie i odzyskiwanie plików dla większej grupy użytkowników czy deweloperów. To samo tyczy się oprogramować klienckich takich jak GITHUB, GITLAB.  Po skonfigurowaniu ścieżki do </a:t>
            </a:r>
            <a:r>
              <a:rPr lang="pl-PL" dirty="0" err="1"/>
              <a:t>repo</a:t>
            </a:r>
            <a:r>
              <a:rPr lang="pl-PL" dirty="0"/>
              <a:t> z poziomu wstążki projektu możemy przeprowadzać operacje takie jak </a:t>
            </a:r>
            <a:r>
              <a:rPr lang="pl-PL" dirty="0" err="1"/>
              <a:t>push</a:t>
            </a:r>
            <a:r>
              <a:rPr lang="pl-PL" dirty="0"/>
              <a:t>, </a:t>
            </a:r>
            <a:r>
              <a:rPr lang="pl-PL" dirty="0" err="1"/>
              <a:t>pull</a:t>
            </a:r>
            <a:r>
              <a:rPr lang="pl-PL" dirty="0"/>
              <a:t> czy </a:t>
            </a:r>
            <a:r>
              <a:rPr lang="pl-PL" dirty="0" err="1"/>
              <a:t>fetch</a:t>
            </a:r>
            <a:r>
              <a:rPr lang="pl-PL" dirty="0"/>
              <a:t>. Dodatkowo w znanym już panelu </a:t>
            </a:r>
            <a:r>
              <a:rPr lang="pl-PL" dirty="0" err="1"/>
              <a:t>Branches</a:t>
            </a:r>
            <a:r>
              <a:rPr lang="pl-PL" dirty="0"/>
              <a:t> możemy przeanalizować historię projektu i chociażby nowe </a:t>
            </a:r>
            <a:r>
              <a:rPr lang="pl-PL" dirty="0" err="1"/>
              <a:t>branche</a:t>
            </a:r>
            <a:r>
              <a:rPr lang="pl-PL" dirty="0"/>
              <a:t> stworzone przez innych użytkowników. 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sytuacji, w której pracujemy w kilka osób konflikty są nieuniknione. 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mówie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 o konfliktach w kontekście wersjonowania, prywatne spory proszę rozwiązywać we własnym zakresie). O potrzebie rozstrzygnięcia takiego konfliktu przed kolejnym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commitem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jesteśmy informowani poprzez czerwony symbol z wykrzyknikiem. </a:t>
            </a:r>
          </a:p>
          <a:p>
            <a:endParaRPr lang="pl-PL" dirty="0"/>
          </a:p>
          <a:p>
            <a:r>
              <a:rPr lang="pl-PL" dirty="0"/>
              <a:t>Rozwiązywanie konfliktów jest możliwe dzięki komunikatom w kolumnie poświęconej wersjonowaniu i oczywiście narzędziom do </a:t>
            </a:r>
            <a:r>
              <a:rPr lang="pl-PL" dirty="0" err="1"/>
              <a:t>Mergowania</a:t>
            </a:r>
            <a:r>
              <a:rPr lang="pl-PL" dirty="0"/>
              <a:t> – w tym miejscu chciałbym zwrócić szczególną uwagę na narzędzie </a:t>
            </a:r>
            <a:r>
              <a:rPr lang="pl-PL" dirty="0" err="1"/>
              <a:t>Simulink</a:t>
            </a:r>
            <a:r>
              <a:rPr lang="pl-PL" dirty="0"/>
              <a:t> Three </a:t>
            </a:r>
            <a:r>
              <a:rPr lang="pl-PL" dirty="0" err="1"/>
              <a:t>Way</a:t>
            </a:r>
            <a:r>
              <a:rPr lang="pl-PL" dirty="0"/>
              <a:t> </a:t>
            </a:r>
            <a:r>
              <a:rPr lang="pl-PL" dirty="0" err="1"/>
              <a:t>Merge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,</a:t>
            </a:r>
          </a:p>
          <a:p>
            <a:endParaRPr lang="pl-P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Narzędzie to uruchamia się gdy pojawi się konflikt przy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mergowaniu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lub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pullu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repozytorium.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Mamy tuta trzy, a tak naprawdę cztery okna: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model, z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który spowodował konflikt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model z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sprzed konfliktu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nasza aktualna wersja modelu.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target to model, który będzie naszym zdaniem rozwiązaniem konfliktu.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Teraz akceptujemy i jesteśmy gotowi do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commitowania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0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Wprowadzenie do tematyki projektu</a:t>
            </a:r>
          </a:p>
          <a:p>
            <a:pPr marL="228600" indent="-228600">
              <a:buAutoNum type="arabicPeriod"/>
            </a:pPr>
            <a:r>
              <a:rPr lang="pl-PL" dirty="0"/>
              <a:t>Zasadnicze tworzenie i zarządzanie projektem</a:t>
            </a:r>
          </a:p>
          <a:p>
            <a:pPr marL="228600" indent="-228600">
              <a:buAutoNum type="arabicPeriod"/>
            </a:pPr>
            <a:r>
              <a:rPr lang="pl-PL" dirty="0"/>
              <a:t>Integracji naszego projektu z systemem kontroli wersji.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37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początku musimy odpowiedzieć sobie na pytanie: Kiedy </a:t>
            </a:r>
            <a:r>
              <a:rPr lang="pl-PL" dirty="0" err="1"/>
              <a:t>wgl</a:t>
            </a:r>
            <a:r>
              <a:rPr lang="pl-PL" dirty="0"/>
              <a:t> powinniśmy zacząć myśleć o stworzeniu projektu w rozumieniu tego co oferuje nam MATLAB i </a:t>
            </a:r>
            <a:r>
              <a:rPr lang="pl-PL" dirty="0" err="1"/>
              <a:t>Simulink</a:t>
            </a:r>
            <a:r>
              <a:rPr lang="pl-PL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89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racji, że genezą takiego podejścia są modele </a:t>
            </a:r>
            <a:r>
              <a:rPr lang="pl-PL" dirty="0" err="1"/>
              <a:t>Simulinka</a:t>
            </a:r>
            <a:r>
              <a:rPr lang="pl-PL" dirty="0"/>
              <a:t> – sytuacja, w której mamy więcej niż jeden model w naszej pracy lub gdy za modele odpowiedzialna jest więcej niż jedna osoba, a także gdy po prostu nasz model ma kilka modyfikacji lub wersji – to są argumenty przemawiające za tym, aby zaprzyjaźnić się z zagadnieniem projektu.</a:t>
            </a:r>
          </a:p>
          <a:p>
            <a:endParaRPr lang="pl-PL" dirty="0"/>
          </a:p>
          <a:p>
            <a:r>
              <a:rPr lang="pl-PL" dirty="0"/>
              <a:t>Idąc już w bardziej programistyczną stronę – tworząc rozwiązania, zarówno skrypty jak i modele, powszechne jest tworzenie i magazynowanie kopii zapasowych, a także dokumentowanie zmian na bieżąco w zewnętrznych plikach. Aby oszczędzić sobie zbędnego nakładu pracy, powinniśmy pomyśleć o projekcie. Sytuacja w której rozwijamy przedmiot naszej pracy ale nie monitorujemy zmian, to także powód do założenia projektu, w którym te zmiany będą monitorowane automatycznie, bez potrzeby dodatkowej ingerencji. </a:t>
            </a:r>
          </a:p>
          <a:p>
            <a:endParaRPr lang="pl-PL" dirty="0"/>
          </a:p>
          <a:p>
            <a:r>
              <a:rPr lang="pl-PL" dirty="0"/>
              <a:t>Jeszcze jeden przypadek – sytuacja w której wykorzystujemy wiele różnych plików, bez znaczenia czy mówimy tu o plikach </a:t>
            </a:r>
            <a:r>
              <a:rPr lang="pl-PL" dirty="0" err="1"/>
              <a:t>matlabowych</a:t>
            </a:r>
            <a:r>
              <a:rPr lang="pl-PL" dirty="0"/>
              <a:t>, czy zewnętrznych dokumentach np. zawierających </a:t>
            </a:r>
            <a:r>
              <a:rPr lang="pl-PL" dirty="0" err="1"/>
              <a:t>wymaganiase</a:t>
            </a:r>
            <a:r>
              <a:rPr lang="pl-PL" dirty="0"/>
              <a:t>. Na pewno przechowywane są one w odpowiednio opisanych folderach, ale często ta sytuacja wygląda tak: (klik) Aby uniknąć błędów związanych z redundantnym kopiowaniem, zagubieniem potrzebnych plików, udostępnianiem ich przez różne nośniki danych, powinniśmy umieścić je w projekcie.   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87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Wraz z projektem automatycznie otrzymujemy trzy główne funkcjonalności: </a:t>
            </a:r>
          </a:p>
          <a:p>
            <a:pPr marL="228600" indent="-228600">
              <a:buAutoNum type="arabicPeriod"/>
            </a:pPr>
            <a:r>
              <a:rPr lang="pl-PL" dirty="0"/>
              <a:t>Metadane. Do plików projektu w projekcie możemy przypisywać różne etykiety, a także wykorzystywać skróty pozwalające na szybszy dostęp do najważniejszych z nich. Takie informacje w formie metadanych są przechowywane w folderze o nazwie „</a:t>
            </a:r>
            <a:r>
              <a:rPr lang="pl-PL" dirty="0" err="1"/>
              <a:t>resources</a:t>
            </a:r>
            <a:r>
              <a:rPr lang="pl-PL" dirty="0"/>
              <a:t>”.</a:t>
            </a:r>
          </a:p>
          <a:p>
            <a:endParaRPr lang="pl-PL" dirty="0"/>
          </a:p>
          <a:p>
            <a:r>
              <a:rPr lang="pl-PL" dirty="0"/>
              <a:t>2.  Druga funkcjonalność to dedykowany  interfejs użytkownika ułatwiający zarządzanie projektem, dodawanie metadanych i badanie zależności między plikami.  </a:t>
            </a:r>
          </a:p>
          <a:p>
            <a:endParaRPr lang="pl-PL" dirty="0"/>
          </a:p>
          <a:p>
            <a:r>
              <a:rPr lang="pl-PL" dirty="0"/>
              <a:t>3. Trzeci element to możliwość integracji projektu z systemem kontroli wersji i przeprowadzania wszystkich działań z nim związanych z poziomu właśnie </a:t>
            </a:r>
            <a:r>
              <a:rPr lang="pl-PL" dirty="0" err="1"/>
              <a:t>interfesju</a:t>
            </a:r>
            <a:r>
              <a:rPr lang="pl-PL" dirty="0"/>
              <a:t> projektu. </a:t>
            </a:r>
          </a:p>
          <a:p>
            <a:endParaRPr lang="pl-PL" dirty="0"/>
          </a:p>
          <a:p>
            <a:r>
              <a:rPr lang="pl-PL" dirty="0"/>
              <a:t>O każdym z tym elementów będziemy mówić bardziej szczegółowo w dalszej części prezentacji.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997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Metadane: (określane jako: </a:t>
            </a:r>
            <a:r>
              <a:rPr lang="pl-PL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project</a:t>
            </a:r>
            <a:r>
              <a:rPr lang="pl-PL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definitione </a:t>
            </a:r>
            <a:r>
              <a:rPr lang="pl-PL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files</a:t>
            </a:r>
            <a:r>
              <a:rPr lang="pl-PL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</a:p>
          <a:p>
            <a:pPr algn="l"/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Są dodawane automatycznie w momencie tworzenia projektu. </a:t>
            </a:r>
          </a:p>
          <a:p>
            <a:pPr algn="l"/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Pierwszy z nich, folder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Resources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Zawiera pliki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xml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z definicjami plików w naszym projekcie, ale także wszystko co związane z tworzonymi skrótami, etykietami. Każde zmiany wprowadzone w folderze projektu są również aktualizowane w folderze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resources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Jeszcze jedna ważna informacja: do wydania 2018b folder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resources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występował pod nazwą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SimulinkProject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Od 2019a uległo to zmianie, ponieważ pojęcie projektu przestało być identyfikowane już tylko z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Simulinkiem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l"/>
            <a:endParaRPr lang="pl-PL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Plik o rozszerzeniu PRJ. Czyli nasz zasadniczy projekt. To właśnie ten plik wykorzystujemy do otwarcia projektu i na podstawie danych z folderu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resources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uruchamiany jest projekt w dedykowanym interfejsie wraz ze wszystkimi plikami, które się w nim znajdują. W momencie jego uruchomienia wykonywane są polecenia, które użytkownik określa jako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startup’owe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 </a:t>
            </a:r>
          </a:p>
          <a:p>
            <a:pPr algn="l"/>
            <a:endParaRPr lang="pl-PL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Nie zaleca się bezpośredniej modyfikacji tych plików, np. ręcznej edycji plików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xml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Aby zapewnić prawidłowe działanie całego mechanizmu, wszelkie zmiany muszą być wprowadzane z poziomu </a:t>
            </a:r>
            <a:r>
              <a:rPr lang="pl-PL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interfesju</a:t>
            </a:r>
            <a:r>
              <a:rPr lang="pl-PL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użytkownika. </a:t>
            </a:r>
          </a:p>
          <a:p>
            <a:pPr algn="l"/>
            <a:endParaRPr lang="pl-PL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pl-PL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pl-PL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16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kwestii interfejsu projektu – mamy do dyspozycji dwie nowe zakładki w programie MATLAB – Project i Project </a:t>
            </a:r>
            <a:r>
              <a:rPr lang="pl-PL" dirty="0" err="1"/>
              <a:t>Shortcuts</a:t>
            </a:r>
            <a:r>
              <a:rPr lang="pl-PL" dirty="0"/>
              <a:t>, następnie widok w formie kolumn zawierający pliki w naszym projekcie, a także ich aktualne statusy. Z tego panelu dokonujemy wszelkich modyfikacji, a także przeprowadzamy czynności związane z systemem kontroli wersji. Dodam jeszcze, że w celu zapewnienia czytelności i przejrzystości pracy, nie ma możliwości otwarcia więcej niż jednego projektu na raz.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58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Przejdę teraz do samej pracy i funkcjonalności, które użytkownik ma do dyspozycji korzystając z projektu.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08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chwili, w której podejmiemy decyzję o założeniu projektu, mamy kilka ścieżek postępowania, w zależności od tego na jakim etapie są nasze dotychczasowe działania.</a:t>
            </a:r>
          </a:p>
          <a:p>
            <a:endParaRPr lang="pl-PL" dirty="0"/>
          </a:p>
          <a:p>
            <a:r>
              <a:rPr lang="pl-PL" dirty="0"/>
              <a:t>Jeżeli zaczynamy od zera, możemy skorzystać z pustego projektu albo wybrać standardowy układ folderów, który ukształtował się gdy projekty były zarezerwowane bardziej dla użytkowników </a:t>
            </a:r>
            <a:r>
              <a:rPr lang="pl-PL" dirty="0" err="1"/>
              <a:t>Simulinka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W sytuacji, w której posiadamy już pewien zasób plików możemy stworzyć projekt na podstawie:</a:t>
            </a:r>
          </a:p>
          <a:p>
            <a:r>
              <a:rPr lang="pl-PL" dirty="0"/>
              <a:t>a) dowolnego katalogu roboczego</a:t>
            </a:r>
          </a:p>
          <a:p>
            <a:r>
              <a:rPr lang="pl-PL" dirty="0"/>
              <a:t>b) na podstawie modelu </a:t>
            </a:r>
            <a:r>
              <a:rPr lang="pl-PL" dirty="0" err="1"/>
              <a:t>Simulinka</a:t>
            </a:r>
            <a:r>
              <a:rPr lang="pl-PL" dirty="0"/>
              <a:t> (wtedy przeprowadzana jest analiza zależności, która wskaże nam wykorzystywane pliki i foldery) </a:t>
            </a:r>
          </a:p>
          <a:p>
            <a:r>
              <a:rPr lang="pl-PL" dirty="0"/>
              <a:t>c) lub wykorzystując wcześniej stworzony i zarchiwizowany projekt.  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086C-B9E3-46F7-92B9-DFE664329D5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9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enc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">
            <a:extLst>
              <a:ext uri="{FF2B5EF4-FFF2-40B4-BE49-F238E27FC236}">
                <a16:creationId xmlns:a16="http://schemas.microsoft.com/office/drawing/2014/main" id="{636BCFAF-9979-E6C0-568B-17D5394CDC84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726"/>
            <a:ext cx="12193200" cy="4680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5484902-F0BD-4613-8162-5857EB79728D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B40FCD26-CF58-9773-99F5-2562827C1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726"/>
            <a:ext cx="1260987" cy="360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62F2E44-7EA2-1847-5667-A151C3F9AA46}"/>
              </a:ext>
            </a:extLst>
          </p:cNvPr>
          <p:cNvSpPr txBox="1"/>
          <p:nvPr userDrawn="1"/>
        </p:nvSpPr>
        <p:spPr>
          <a:xfrm>
            <a:off x="1191445" y="1761067"/>
            <a:ext cx="980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We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will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begin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shortly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5567DFA-89DF-DF80-A5D5-CB7093303796}"/>
              </a:ext>
            </a:extLst>
          </p:cNvPr>
          <p:cNvSpPr txBox="1"/>
          <p:nvPr userDrawn="1"/>
        </p:nvSpPr>
        <p:spPr>
          <a:xfrm>
            <a:off x="1191445" y="3133329"/>
            <a:ext cx="980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Please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kindly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mute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microphone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turn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3200" b="1" dirty="0" err="1">
                <a:solidFill>
                  <a:schemeClr val="accent1">
                    <a:lumMod val="50000"/>
                  </a:schemeClr>
                </a:solidFill>
              </a:rPr>
              <a:t>camera</a:t>
            </a:r>
            <a:r>
              <a:rPr lang="pl-PL" sz="3200" b="1" dirty="0">
                <a:solidFill>
                  <a:schemeClr val="accent1">
                    <a:lumMod val="50000"/>
                  </a:schemeClr>
                </a:solidFill>
              </a:rPr>
              <a:t> off</a:t>
            </a:r>
          </a:p>
        </p:txBody>
      </p:sp>
      <p:pic>
        <p:nvPicPr>
          <p:cNvPr id="10" name="Grafika 9" descr="Kamera internetowa z wypełnieniem pełnym">
            <a:extLst>
              <a:ext uri="{FF2B5EF4-FFF2-40B4-BE49-F238E27FC236}">
                <a16:creationId xmlns:a16="http://schemas.microsoft.com/office/drawing/2014/main" id="{8B7C1860-8B0B-F228-8DC7-DAEE838BA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038" y="4811031"/>
            <a:ext cx="914400" cy="914400"/>
          </a:xfrm>
          <a:prstGeom prst="rect">
            <a:avLst/>
          </a:prstGeom>
        </p:spPr>
      </p:pic>
      <p:pic>
        <p:nvPicPr>
          <p:cNvPr id="11" name="Grafika 10" descr="Mikrofon w radiu z wypełnieniem pełnym">
            <a:extLst>
              <a:ext uri="{FF2B5EF4-FFF2-40B4-BE49-F238E27FC236}">
                <a16:creationId xmlns:a16="http://schemas.microsoft.com/office/drawing/2014/main" id="{755AC4F9-B317-6CE2-AB55-232D01FE04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564" y="4811031"/>
            <a:ext cx="914400" cy="914400"/>
          </a:xfrm>
          <a:prstGeom prst="rect">
            <a:avLst/>
          </a:prstGeom>
        </p:spPr>
      </p:pic>
      <p:sp>
        <p:nvSpPr>
          <p:cNvPr id="12" name="Znak „niedozwolone” 11">
            <a:extLst>
              <a:ext uri="{FF2B5EF4-FFF2-40B4-BE49-F238E27FC236}">
                <a16:creationId xmlns:a16="http://schemas.microsoft.com/office/drawing/2014/main" id="{B5213C40-8CAA-86E4-EAB7-D8E35D805FE2}"/>
              </a:ext>
            </a:extLst>
          </p:cNvPr>
          <p:cNvSpPr/>
          <p:nvPr userDrawn="1"/>
        </p:nvSpPr>
        <p:spPr>
          <a:xfrm>
            <a:off x="3656585" y="4466052"/>
            <a:ext cx="1604357" cy="1604357"/>
          </a:xfrm>
          <a:prstGeom prst="noSmoking">
            <a:avLst>
              <a:gd name="adj" fmla="val 528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Znak „niedozwolone” 12">
            <a:extLst>
              <a:ext uri="{FF2B5EF4-FFF2-40B4-BE49-F238E27FC236}">
                <a16:creationId xmlns:a16="http://schemas.microsoft.com/office/drawing/2014/main" id="{DB65D5F3-0200-DDFD-A172-B042EA950220}"/>
              </a:ext>
            </a:extLst>
          </p:cNvPr>
          <p:cNvSpPr/>
          <p:nvPr userDrawn="1"/>
        </p:nvSpPr>
        <p:spPr>
          <a:xfrm>
            <a:off x="6931059" y="4466051"/>
            <a:ext cx="1604357" cy="1604357"/>
          </a:xfrm>
          <a:prstGeom prst="noSmoking">
            <a:avLst>
              <a:gd name="adj" fmla="val 528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8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9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header_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31F1746F-1DB7-424F-96B9-B2A80B5F84C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98800" y="475200"/>
            <a:ext cx="5724000" cy="52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11" name="Symbol zastępczy zawartości 8">
            <a:extLst>
              <a:ext uri="{FF2B5EF4-FFF2-40B4-BE49-F238E27FC236}">
                <a16:creationId xmlns:a16="http://schemas.microsoft.com/office/drawing/2014/main" id="{E40966B1-089F-409F-A108-BDF5454FCC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66800" y="475200"/>
            <a:ext cx="5724000" cy="590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r>
              <a:rPr lang="pl-PL" dirty="0"/>
              <a:t>Object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2E10F-2458-492E-BD3D-8C821905C9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8800" y="5803200"/>
            <a:ext cx="5724000" cy="576000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buSzPct val="125000"/>
              <a:buFont typeface="Courier New" panose="02070309020205020404" pitchFamily="49" charset="0"/>
              <a:buChar char="»"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references</a:t>
            </a:r>
            <a:r>
              <a:rPr lang="pl-PL" dirty="0"/>
              <a:t> (</a:t>
            </a:r>
            <a:r>
              <a:rPr lang="pl-PL" dirty="0" err="1"/>
              <a:t>example</a:t>
            </a:r>
            <a:r>
              <a:rPr lang="pl-PL" dirty="0"/>
              <a:t>, demo, </a:t>
            </a:r>
            <a:r>
              <a:rPr lang="pl-PL" dirty="0" err="1"/>
              <a:t>webinar</a:t>
            </a:r>
            <a:r>
              <a:rPr lang="pl-PL" dirty="0"/>
              <a:t>, </a:t>
            </a:r>
            <a:r>
              <a:rPr lang="pl-PL" dirty="0" err="1"/>
              <a:t>documentation</a:t>
            </a:r>
            <a:r>
              <a:rPr lang="pl-PL" dirty="0"/>
              <a:t>, </a:t>
            </a:r>
            <a:r>
              <a:rPr lang="pl-PL" dirty="0" err="1"/>
              <a:t>toolbox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etc.)</a:t>
            </a:r>
          </a:p>
        </p:txBody>
      </p:sp>
      <p:sp>
        <p:nvSpPr>
          <p:cNvPr id="19" name="Symbol zastępczy zawartości 12">
            <a:extLst>
              <a:ext uri="{FF2B5EF4-FFF2-40B4-BE49-F238E27FC236}">
                <a16:creationId xmlns:a16="http://schemas.microsoft.com/office/drawing/2014/main" id="{E12C0CDF-6A27-435C-8442-38F25DCE689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8800" y="997200"/>
            <a:ext cx="5724000" cy="480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 err="1"/>
              <a:t>Feature</a:t>
            </a:r>
            <a:r>
              <a:rPr lang="pl-PL" dirty="0"/>
              <a:t> list</a:t>
            </a:r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2FBA348B-1EF7-F2F3-CF4C-0FA83AE41FC8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B422F72B-8BE6-140B-E8EC-E1214E815A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header_no_summary_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zawartości 8">
            <a:extLst>
              <a:ext uri="{FF2B5EF4-FFF2-40B4-BE49-F238E27FC236}">
                <a16:creationId xmlns:a16="http://schemas.microsoft.com/office/drawing/2014/main" id="{E40966B1-089F-409F-A108-BDF5454FCC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66800" y="475200"/>
            <a:ext cx="5724000" cy="590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Object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2E10F-2458-492E-BD3D-8C821905C9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8800" y="5803200"/>
            <a:ext cx="5724000" cy="576000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buSzPct val="125000"/>
              <a:buFont typeface="Courier New" panose="02070309020205020404" pitchFamily="49" charset="0"/>
              <a:buChar char="»"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references</a:t>
            </a:r>
            <a:r>
              <a:rPr lang="pl-PL" dirty="0"/>
              <a:t> (</a:t>
            </a:r>
            <a:r>
              <a:rPr lang="pl-PL" dirty="0" err="1"/>
              <a:t>example</a:t>
            </a:r>
            <a:r>
              <a:rPr lang="pl-PL" dirty="0"/>
              <a:t>, demo, </a:t>
            </a:r>
            <a:r>
              <a:rPr lang="pl-PL" dirty="0" err="1"/>
              <a:t>webinar</a:t>
            </a:r>
            <a:r>
              <a:rPr lang="pl-PL" dirty="0"/>
              <a:t>, </a:t>
            </a:r>
            <a:r>
              <a:rPr lang="pl-PL" dirty="0" err="1"/>
              <a:t>documentation</a:t>
            </a:r>
            <a:r>
              <a:rPr lang="pl-PL" dirty="0"/>
              <a:t>, </a:t>
            </a:r>
            <a:r>
              <a:rPr lang="pl-PL" dirty="0" err="1"/>
              <a:t>toolbox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etc.)</a:t>
            </a:r>
          </a:p>
        </p:txBody>
      </p:sp>
      <p:sp>
        <p:nvSpPr>
          <p:cNvPr id="19" name="Symbol zastępczy zawartości 12">
            <a:extLst>
              <a:ext uri="{FF2B5EF4-FFF2-40B4-BE49-F238E27FC236}">
                <a16:creationId xmlns:a16="http://schemas.microsoft.com/office/drawing/2014/main" id="{E12C0CDF-6A27-435C-8442-38F25DCE689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8800" y="475200"/>
            <a:ext cx="5724000" cy="5328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 err="1"/>
              <a:t>Feature</a:t>
            </a:r>
            <a:r>
              <a:rPr lang="pl-PL" dirty="0"/>
              <a:t> list</a:t>
            </a:r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4D0BBAA0-3B04-68BC-4E7B-32F6C015DA39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4A4F2E23-2DE9-E179-AC6F-A5EDD4FE5C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C2CDB763-BB08-A455-3219-F7024A89646D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8922A5C5-F51A-970A-5DA0-28582BFA67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(real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23EF3040-6B65-D84A-5535-A9796C8CF989}"/>
              </a:ext>
            </a:extLst>
          </p:cNvPr>
          <p:cNvSpPr/>
          <p:nvPr userDrawn="1"/>
        </p:nvSpPr>
        <p:spPr>
          <a:xfrm>
            <a:off x="0" y="6057900"/>
            <a:ext cx="121920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12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_social_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341995CC-3260-76EA-B9BC-393C22B2F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83000"/>
          </a:xfrm>
          <a:prstGeom prst="rect">
            <a:avLst/>
          </a:prstGeom>
        </p:spPr>
      </p:pic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E25627F1-E701-4747-8BF3-78A257821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3823" y="3892917"/>
            <a:ext cx="4499888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15">
            <a:extLst>
              <a:ext uri="{FF2B5EF4-FFF2-40B4-BE49-F238E27FC236}">
                <a16:creationId xmlns:a16="http://schemas.microsoft.com/office/drawing/2014/main" id="{F317A65D-75B6-4E1B-8168-A2E4B95F4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3823" y="4384800"/>
            <a:ext cx="6783390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Position</a:t>
            </a:r>
            <a:r>
              <a:rPr lang="pl-PL" dirty="0"/>
              <a:t>, Company (i.e. ONT </a:t>
            </a:r>
            <a:r>
              <a:rPr lang="pl-PL" dirty="0" err="1"/>
              <a:t>if</a:t>
            </a:r>
            <a:r>
              <a:rPr lang="pl-PL" dirty="0"/>
              <a:t> not </a:t>
            </a:r>
            <a:r>
              <a:rPr lang="pl-PL" dirty="0" err="1"/>
              <a:t>implied</a:t>
            </a:r>
            <a:r>
              <a:rPr lang="pl-PL" dirty="0"/>
              <a:t>)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6B9C129-BC1D-4DD6-9CF0-35DFC341B606}"/>
              </a:ext>
            </a:extLst>
          </p:cNvPr>
          <p:cNvSpPr txBox="1"/>
          <p:nvPr userDrawn="1"/>
        </p:nvSpPr>
        <p:spPr>
          <a:xfrm flipH="1">
            <a:off x="1345609" y="5310000"/>
            <a:ext cx="952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tel.</a:t>
            </a:r>
            <a:endParaRPr lang="pl-PL" sz="2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Symbol zastępczy tekstu 9">
            <a:extLst>
              <a:ext uri="{FF2B5EF4-FFF2-40B4-BE49-F238E27FC236}">
                <a16:creationId xmlns:a16="http://schemas.microsoft.com/office/drawing/2014/main" id="{90902BBE-22E9-4BD0-8224-E1DF29B56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5616" y="4878000"/>
            <a:ext cx="4500000" cy="43088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l-PL" sz="2200" dirty="0">
                <a:latin typeface="+mj-lt"/>
              </a:rPr>
              <a:t>name.surname@domain.pl</a:t>
            </a:r>
            <a:endParaRPr lang="pl-PL" dirty="0"/>
          </a:p>
        </p:txBody>
      </p:sp>
      <p:sp>
        <p:nvSpPr>
          <p:cNvPr id="21" name="Symbol zastępczy tekstu 9">
            <a:extLst>
              <a:ext uri="{FF2B5EF4-FFF2-40B4-BE49-F238E27FC236}">
                <a16:creationId xmlns:a16="http://schemas.microsoft.com/office/drawing/2014/main" id="{A82B16DC-0C03-4325-BF4E-FF383F6B31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6804" y="5310000"/>
            <a:ext cx="2089973" cy="43088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l-PL" sz="2200" dirty="0">
                <a:latin typeface="+mj-lt"/>
              </a:rPr>
              <a:t>+48 666 666 666</a:t>
            </a:r>
            <a:endParaRPr lang="pl-PL" dirty="0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8F996359-F4D9-4553-A78E-818F787780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2025377"/>
            <a:ext cx="759635" cy="767081"/>
          </a:xfrm>
          <a:prstGeom prst="rect">
            <a:avLst/>
          </a:prstGeom>
        </p:spPr>
      </p:pic>
      <p:pic>
        <p:nvPicPr>
          <p:cNvPr id="28" name="Obraz 2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7ABB9204-74DE-441A-96A3-B62B5E6658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8" y="1022828"/>
            <a:ext cx="803399" cy="7956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54147BAE-3E92-407B-950D-4B0634E06A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58" y="2025670"/>
            <a:ext cx="774318" cy="766494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90358D4-7F95-4F58-B83B-5A08ED149A54}"/>
              </a:ext>
            </a:extLst>
          </p:cNvPr>
          <p:cNvSpPr txBox="1"/>
          <p:nvPr userDrawn="1"/>
        </p:nvSpPr>
        <p:spPr>
          <a:xfrm>
            <a:off x="7027200" y="1282017"/>
            <a:ext cx="1266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www.ont.com.pl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BBAC335-B3FD-4C47-9E95-B25B6A169781}"/>
              </a:ext>
            </a:extLst>
          </p:cNvPr>
          <p:cNvSpPr txBox="1"/>
          <p:nvPr userDrawn="1"/>
        </p:nvSpPr>
        <p:spPr>
          <a:xfrm>
            <a:off x="6805310" y="2178085"/>
            <a:ext cx="148871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oprogramowanie-</a:t>
            </a:r>
            <a:b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naukowo-techniczne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AA26046-E4B9-4C0C-B253-DF434902FCB2}"/>
              </a:ext>
            </a:extLst>
          </p:cNvPr>
          <p:cNvSpPr txBox="1"/>
          <p:nvPr userDrawn="1"/>
        </p:nvSpPr>
        <p:spPr>
          <a:xfrm>
            <a:off x="9499713" y="1282017"/>
            <a:ext cx="1266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matlab.pl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21399BC-FBB9-45E0-8269-9C84FB095573}"/>
              </a:ext>
            </a:extLst>
          </p:cNvPr>
          <p:cNvSpPr txBox="1"/>
          <p:nvPr userDrawn="1"/>
        </p:nvSpPr>
        <p:spPr>
          <a:xfrm>
            <a:off x="9499713" y="2270418"/>
            <a:ext cx="1266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ONT MATLAB</a:t>
            </a:r>
          </a:p>
        </p:txBody>
      </p:sp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CA7A5564-025B-9FAF-1EFA-AD4B5BD161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6" y="731044"/>
            <a:ext cx="2521975" cy="720000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4BB2214F-1E1F-075D-7702-D9BAEE405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546"/>
          <a:stretch/>
        </p:blipFill>
        <p:spPr>
          <a:xfrm>
            <a:off x="9726733" y="6210266"/>
            <a:ext cx="2265241" cy="5064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6591719-8637-1121-640A-6AEFF15797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4" y="1022400"/>
            <a:ext cx="758422" cy="7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_social_M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341995CC-3260-76EA-B9BC-393C22B2F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83000"/>
          </a:xfrm>
          <a:prstGeom prst="rect">
            <a:avLst/>
          </a:prstGeom>
        </p:spPr>
      </p:pic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E25627F1-E701-4747-8BF3-78A257821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3823" y="3892917"/>
            <a:ext cx="4499888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15">
            <a:extLst>
              <a:ext uri="{FF2B5EF4-FFF2-40B4-BE49-F238E27FC236}">
                <a16:creationId xmlns:a16="http://schemas.microsoft.com/office/drawing/2014/main" id="{F317A65D-75B6-4E1B-8168-A2E4B95F4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3823" y="4384800"/>
            <a:ext cx="6783390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Position</a:t>
            </a:r>
            <a:r>
              <a:rPr lang="pl-PL" dirty="0"/>
              <a:t>, Company (i.e. ONT </a:t>
            </a:r>
            <a:r>
              <a:rPr lang="pl-PL" dirty="0" err="1"/>
              <a:t>if</a:t>
            </a:r>
            <a:r>
              <a:rPr lang="pl-PL" dirty="0"/>
              <a:t> not </a:t>
            </a:r>
            <a:r>
              <a:rPr lang="pl-PL" dirty="0" err="1"/>
              <a:t>implied</a:t>
            </a:r>
            <a:r>
              <a:rPr lang="pl-PL" dirty="0"/>
              <a:t>)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6B9C129-BC1D-4DD6-9CF0-35DFC341B606}"/>
              </a:ext>
            </a:extLst>
          </p:cNvPr>
          <p:cNvSpPr txBox="1"/>
          <p:nvPr userDrawn="1"/>
        </p:nvSpPr>
        <p:spPr>
          <a:xfrm flipH="1">
            <a:off x="1345609" y="5310000"/>
            <a:ext cx="952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tel.</a:t>
            </a:r>
            <a:endParaRPr lang="pl-PL" sz="2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Symbol zastępczy tekstu 9">
            <a:extLst>
              <a:ext uri="{FF2B5EF4-FFF2-40B4-BE49-F238E27FC236}">
                <a16:creationId xmlns:a16="http://schemas.microsoft.com/office/drawing/2014/main" id="{90902BBE-22E9-4BD0-8224-E1DF29B56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5616" y="4878000"/>
            <a:ext cx="4500000" cy="43088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l-PL" sz="2200" dirty="0">
                <a:latin typeface="+mj-lt"/>
              </a:rPr>
              <a:t>name.surname@domain.pl</a:t>
            </a:r>
            <a:endParaRPr lang="pl-PL" dirty="0"/>
          </a:p>
        </p:txBody>
      </p:sp>
      <p:sp>
        <p:nvSpPr>
          <p:cNvPr id="21" name="Symbol zastępczy tekstu 9">
            <a:extLst>
              <a:ext uri="{FF2B5EF4-FFF2-40B4-BE49-F238E27FC236}">
                <a16:creationId xmlns:a16="http://schemas.microsoft.com/office/drawing/2014/main" id="{A82B16DC-0C03-4325-BF4E-FF383F6B31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5600" y="5310000"/>
            <a:ext cx="2089973" cy="43088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l-PL" sz="2200" dirty="0">
                <a:latin typeface="+mj-lt"/>
              </a:rPr>
              <a:t>+48 666 666 666</a:t>
            </a:r>
            <a:endParaRPr lang="pl-PL" dirty="0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8F996359-F4D9-4553-A78E-818F787780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2025377"/>
            <a:ext cx="759635" cy="767081"/>
          </a:xfrm>
          <a:prstGeom prst="rect">
            <a:avLst/>
          </a:prstGeom>
        </p:spPr>
      </p:pic>
      <p:pic>
        <p:nvPicPr>
          <p:cNvPr id="28" name="Obraz 2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7ABB9204-74DE-441A-96A3-B62B5E6658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8" y="1022828"/>
            <a:ext cx="803399" cy="7956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54147BAE-3E92-407B-950D-4B0634E06A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58" y="2025670"/>
            <a:ext cx="774318" cy="766494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90358D4-7F95-4F58-B83B-5A08ED149A54}"/>
              </a:ext>
            </a:extLst>
          </p:cNvPr>
          <p:cNvSpPr txBox="1"/>
          <p:nvPr userDrawn="1"/>
        </p:nvSpPr>
        <p:spPr>
          <a:xfrm>
            <a:off x="6661152" y="1282017"/>
            <a:ext cx="16328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www.mathworks.com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BBAC335-B3FD-4C47-9E95-B25B6A169781}"/>
              </a:ext>
            </a:extLst>
          </p:cNvPr>
          <p:cNvSpPr txBox="1"/>
          <p:nvPr userDrawn="1"/>
        </p:nvSpPr>
        <p:spPr>
          <a:xfrm>
            <a:off x="6805310" y="2270418"/>
            <a:ext cx="148871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the-mathworks_2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AA26046-E4B9-4C0C-B253-DF434902FCB2}"/>
              </a:ext>
            </a:extLst>
          </p:cNvPr>
          <p:cNvSpPr txBox="1"/>
          <p:nvPr userDrawn="1"/>
        </p:nvSpPr>
        <p:spPr>
          <a:xfrm>
            <a:off x="9499713" y="1282017"/>
            <a:ext cx="1266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MathWorks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21399BC-FBB9-45E0-8269-9C84FB095573}"/>
              </a:ext>
            </a:extLst>
          </p:cNvPr>
          <p:cNvSpPr txBox="1"/>
          <p:nvPr userDrawn="1"/>
        </p:nvSpPr>
        <p:spPr>
          <a:xfrm>
            <a:off x="9499713" y="2270418"/>
            <a:ext cx="1266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sz="1200" dirty="0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MATLAB</a:t>
            </a:r>
          </a:p>
        </p:txBody>
      </p:sp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CA7A5564-025B-9FAF-1EFA-AD4B5BD161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6" y="731044"/>
            <a:ext cx="2521975" cy="720000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4BB2214F-1E1F-075D-7702-D9BAEE405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546"/>
          <a:stretch/>
        </p:blipFill>
        <p:spPr>
          <a:xfrm>
            <a:off x="9726733" y="6210266"/>
            <a:ext cx="2265241" cy="5064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6591719-8637-1121-640A-6AEFF15797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4" y="1022400"/>
            <a:ext cx="758422" cy="7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_final_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C166A50-9515-41B3-970D-CAF7E4C6A334}"/>
              </a:ext>
            </a:extLst>
          </p:cNvPr>
          <p:cNvSpPr txBox="1"/>
          <p:nvPr userDrawn="1"/>
        </p:nvSpPr>
        <p:spPr>
          <a:xfrm flipH="1">
            <a:off x="6028289" y="3903913"/>
            <a:ext cx="441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Pozostańmy w kontakcie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FE61CDE7-53AD-4247-822A-C3979167C63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4339373"/>
            <a:ext cx="6096000" cy="2212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>
            <a:extLst>
              <a:ext uri="{FF2B5EF4-FFF2-40B4-BE49-F238E27FC236}">
                <a16:creationId xmlns:a16="http://schemas.microsoft.com/office/drawing/2014/main" id="{A50ADE8A-7684-411F-91E0-2D3CFCE4CB1F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D48B664-FA48-4D21-B0BA-31B6B44A2FE1}"/>
              </a:ext>
            </a:extLst>
          </p:cNvPr>
          <p:cNvSpPr txBox="1"/>
          <p:nvPr userDrawn="1"/>
        </p:nvSpPr>
        <p:spPr>
          <a:xfrm>
            <a:off x="1039021" y="4906694"/>
            <a:ext cx="676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Oprogramowanie Naukowo-Techniczne sp. z o.o.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Dystrybutor oprogramowania firmy The MathWorks, Inc. w Polsce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ul. Pod Fortem 19, 31-302 Kraków | www.ont.com.pl</a:t>
            </a:r>
          </a:p>
        </p:txBody>
      </p:sp>
      <p:pic>
        <p:nvPicPr>
          <p:cNvPr id="8" name="Obraz 7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F88E9991-C61F-CF2A-60FD-199DCC7E9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8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2587F2D-D8F8-C273-54EC-C86178E39E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8333" r="64062" b="50965"/>
          <a:stretch/>
        </p:blipFill>
        <p:spPr bwMode="auto">
          <a:xfrm>
            <a:off x="592671" y="445852"/>
            <a:ext cx="3822700" cy="279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952E47A-D2D0-5EC1-1955-165409D7A906}"/>
              </a:ext>
            </a:extLst>
          </p:cNvPr>
          <p:cNvSpPr txBox="1"/>
          <p:nvPr userDrawn="1"/>
        </p:nvSpPr>
        <p:spPr>
          <a:xfrm>
            <a:off x="4580965" y="929186"/>
            <a:ext cx="6929045" cy="23955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Automatyka i robotyka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Matematyka finansowa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Systemy elektroniczne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Sztuczna inteligencja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Pojazdy autonomiczne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Inżynieria biomedyczna</a:t>
            </a:r>
          </a:p>
          <a:p>
            <a:pPr marL="536575" marR="0" lvl="0" indent="-2730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"/>
              <a:tabLst/>
              <a:defRPr/>
            </a:pPr>
            <a:r>
              <a:rPr lang="pl-PL" dirty="0">
                <a:solidFill>
                  <a:schemeClr val="bg1"/>
                </a:solidFill>
              </a:rPr>
              <a:t>Systemy certyfikowane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i inżynieria systemów</a:t>
            </a: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Systemy elektroenergetyczne</a:t>
            </a: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Systemy łączności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i radarowe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EA2DAB9-0B4A-0493-65AE-564E74B3F621}"/>
              </a:ext>
            </a:extLst>
          </p:cNvPr>
          <p:cNvSpPr txBox="1"/>
          <p:nvPr userDrawn="1"/>
        </p:nvSpPr>
        <p:spPr>
          <a:xfrm>
            <a:off x="4926527" y="420855"/>
            <a:ext cx="6237920" cy="37646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0" indent="0" algn="ctr">
              <a:buFont typeface="Webdings" panose="05030102010509060703" pitchFamily="18" charset="2"/>
              <a:buNone/>
            </a:pPr>
            <a:r>
              <a:rPr lang="pl-PL" b="0" dirty="0">
                <a:solidFill>
                  <a:schemeClr val="bg1"/>
                </a:solidFill>
              </a:rPr>
              <a:t>OBSZARY ZASTOSOWANIA</a:t>
            </a:r>
          </a:p>
        </p:txBody>
      </p:sp>
      <p:pic>
        <p:nvPicPr>
          <p:cNvPr id="16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15DF0928-3726-2BD8-9073-9402042F4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546"/>
          <a:stretch/>
        </p:blipFill>
        <p:spPr>
          <a:xfrm>
            <a:off x="9726733" y="6210266"/>
            <a:ext cx="2265241" cy="5064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84635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DAEF97DB-C3C8-636F-34F8-224FC5F89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83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C166A50-9515-41B3-970D-CAF7E4C6A334}"/>
              </a:ext>
            </a:extLst>
          </p:cNvPr>
          <p:cNvSpPr txBox="1"/>
          <p:nvPr userDrawn="1"/>
        </p:nvSpPr>
        <p:spPr>
          <a:xfrm flipH="1">
            <a:off x="6028289" y="3903913"/>
            <a:ext cx="441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Let's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stay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 in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touch</a:t>
            </a: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FE61CDE7-53AD-4247-822A-C3979167C63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4339373"/>
            <a:ext cx="6096000" cy="2212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>
            <a:extLst>
              <a:ext uri="{FF2B5EF4-FFF2-40B4-BE49-F238E27FC236}">
                <a16:creationId xmlns:a16="http://schemas.microsoft.com/office/drawing/2014/main" id="{1FE71FFB-F35A-4D89-A2F5-F85C303782CF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810C2F7-7EDE-4E44-A855-0F6F495F4F14}"/>
              </a:ext>
            </a:extLst>
          </p:cNvPr>
          <p:cNvSpPr txBox="1"/>
          <p:nvPr userDrawn="1"/>
        </p:nvSpPr>
        <p:spPr>
          <a:xfrm>
            <a:off x="1039021" y="4906694"/>
            <a:ext cx="707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Oprogramowanie Naukowo-Techniczne sp. z o.o.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MATLAB and Simulink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authorised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 reseller for Poland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Futura Bk BT" panose="020B05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ul. Pod Fortem 19, 31-302 Kraków, Poland | www.ont.com.pl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ABE60-70D8-D5EE-8E9E-FACDF80DB8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8333" r="64062" b="50965"/>
          <a:stretch/>
        </p:blipFill>
        <p:spPr bwMode="auto">
          <a:xfrm>
            <a:off x="592671" y="445852"/>
            <a:ext cx="3822700" cy="279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15AB2918-3E2C-9747-BD3B-28FCA8888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546"/>
          <a:stretch/>
        </p:blipFill>
        <p:spPr>
          <a:xfrm>
            <a:off x="9726733" y="6210266"/>
            <a:ext cx="2265241" cy="5064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D417329-3B75-327D-BE02-82113F5F0F1C}"/>
              </a:ext>
            </a:extLst>
          </p:cNvPr>
          <p:cNvSpPr txBox="1"/>
          <p:nvPr userDrawn="1"/>
        </p:nvSpPr>
        <p:spPr>
          <a:xfrm>
            <a:off x="4580965" y="929186"/>
            <a:ext cx="6929045" cy="280076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Robotics and Automation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 err="1">
                <a:solidFill>
                  <a:schemeClr val="bg1"/>
                </a:solidFill>
              </a:rPr>
              <a:t>Computational</a:t>
            </a:r>
            <a:r>
              <a:rPr lang="pl-PL" dirty="0">
                <a:solidFill>
                  <a:schemeClr val="bg1"/>
                </a:solidFill>
              </a:rPr>
              <a:t> Finance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Autonomous Vehicles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Electronics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 err="1">
                <a:solidFill>
                  <a:schemeClr val="bg1"/>
                </a:solidFill>
              </a:rPr>
              <a:t>Artificial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Intelligence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 err="1">
                <a:solidFill>
                  <a:schemeClr val="bg1"/>
                </a:solidFill>
              </a:rPr>
              <a:t>Biomedical</a:t>
            </a:r>
            <a:r>
              <a:rPr lang="pl-PL" dirty="0">
                <a:solidFill>
                  <a:schemeClr val="bg1"/>
                </a:solidFill>
              </a:rPr>
              <a:t> Engineering</a:t>
            </a: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Systems Engineering and </a:t>
            </a:r>
            <a:r>
              <a:rPr lang="pl-PL" dirty="0" err="1">
                <a:solidFill>
                  <a:schemeClr val="bg1"/>
                </a:solidFill>
              </a:rPr>
              <a:t>certification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Power Electronics and Systems</a:t>
            </a:r>
          </a:p>
          <a:p>
            <a:pPr marL="536575" indent="-273050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pl-PL" dirty="0">
                <a:solidFill>
                  <a:schemeClr val="bg1"/>
                </a:solidFill>
              </a:rPr>
              <a:t>Communications and Radar Systems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4BF4F38-52DF-3315-3401-8E250DDEA5B7}"/>
              </a:ext>
            </a:extLst>
          </p:cNvPr>
          <p:cNvSpPr txBox="1"/>
          <p:nvPr userDrawn="1"/>
        </p:nvSpPr>
        <p:spPr>
          <a:xfrm>
            <a:off x="4926527" y="420855"/>
            <a:ext cx="6237920" cy="37646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0" indent="0" algn="ctr">
              <a:buFont typeface="Webdings" panose="05030102010509060703" pitchFamily="18" charset="2"/>
              <a:buNone/>
            </a:pPr>
            <a:r>
              <a:rPr lang="pl-PL" b="0" dirty="0">
                <a:solidFill>
                  <a:schemeClr val="bg1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7059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D5C74294-F89F-E731-11A1-D60BCB3B8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83000"/>
          </a:xfrm>
          <a:prstGeom prst="rect">
            <a:avLst/>
          </a:prstGeom>
        </p:spPr>
      </p:pic>
      <p:sp>
        <p:nvSpPr>
          <p:cNvPr id="15" name="Prostokąt: jeden zaokrąglony róg 14">
            <a:extLst>
              <a:ext uri="{FF2B5EF4-FFF2-40B4-BE49-F238E27FC236}">
                <a16:creationId xmlns:a16="http://schemas.microsoft.com/office/drawing/2014/main" id="{4D8A98F2-3349-CBFE-B046-0D09ED392582}"/>
              </a:ext>
            </a:extLst>
          </p:cNvPr>
          <p:cNvSpPr/>
          <p:nvPr userDrawn="1"/>
        </p:nvSpPr>
        <p:spPr>
          <a:xfrm>
            <a:off x="0" y="2626104"/>
            <a:ext cx="12200389" cy="2726946"/>
          </a:xfrm>
          <a:prstGeom prst="round1Rect">
            <a:avLst>
              <a:gd name="adj" fmla="val 80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2BF480A4-93E0-4EAF-A581-2CD0810684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135" y="3276055"/>
            <a:ext cx="6908400" cy="473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26">
            <a:extLst>
              <a:ext uri="{FF2B5EF4-FFF2-40B4-BE49-F238E27FC236}">
                <a16:creationId xmlns:a16="http://schemas.microsoft.com/office/drawing/2014/main" id="{60FDE01B-7486-4096-AE1A-D9307E6D41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135" y="3753569"/>
            <a:ext cx="6908400" cy="473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32" name="Symbol zastępczy tekstu 31">
            <a:extLst>
              <a:ext uri="{FF2B5EF4-FFF2-40B4-BE49-F238E27FC236}">
                <a16:creationId xmlns:a16="http://schemas.microsoft.com/office/drawing/2014/main" id="{8A511E79-2162-47F0-8AA8-2817C011E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133" y="4227415"/>
            <a:ext cx="7806602" cy="5540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Surname</a:t>
            </a:r>
            <a:r>
              <a:rPr lang="pl-PL" dirty="0"/>
              <a:t>, Company (i.e. ONT </a:t>
            </a:r>
            <a:r>
              <a:rPr lang="pl-PL" dirty="0" err="1"/>
              <a:t>if</a:t>
            </a:r>
            <a:r>
              <a:rPr lang="pl-PL" dirty="0"/>
              <a:t> not </a:t>
            </a:r>
            <a:r>
              <a:rPr lang="pl-PL" dirty="0" err="1"/>
              <a:t>implied</a:t>
            </a:r>
            <a:r>
              <a:rPr lang="pl-PL" dirty="0"/>
              <a:t>)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A8168C0A-5E62-47B7-B049-AC48AA40F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77462" y="2860222"/>
            <a:ext cx="2052488" cy="3384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l-PL" dirty="0"/>
              <a:t>&lt;Place&gt;, dd.mm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9017022-8CB0-4FC0-A6F5-5E9137047829}"/>
              </a:ext>
            </a:extLst>
          </p:cNvPr>
          <p:cNvSpPr/>
          <p:nvPr userDrawn="1"/>
        </p:nvSpPr>
        <p:spPr>
          <a:xfrm>
            <a:off x="9224010" y="6035040"/>
            <a:ext cx="2967990" cy="82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A8EC156-226F-49A6-BE71-67B327C5E174}"/>
              </a:ext>
            </a:extLst>
          </p:cNvPr>
          <p:cNvSpPr txBox="1"/>
          <p:nvPr userDrawn="1"/>
        </p:nvSpPr>
        <p:spPr>
          <a:xfrm flipH="1">
            <a:off x="10843974" y="2860222"/>
            <a:ext cx="11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.2023 r.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21" name="Obraz 20" descr="Obraz zawierający tekst&#10;&#10;Opis wygenerowany automatycznie">
            <a:extLst>
              <a:ext uri="{FF2B5EF4-FFF2-40B4-BE49-F238E27FC236}">
                <a16:creationId xmlns:a16="http://schemas.microsoft.com/office/drawing/2014/main" id="{18DBF59F-B6EF-E0C2-F9C4-375F43F3E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546"/>
          <a:stretch/>
        </p:blipFill>
        <p:spPr>
          <a:xfrm>
            <a:off x="9726733" y="6210266"/>
            <a:ext cx="2265241" cy="5064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Obraz 22" descr="Obraz zawierający tekst&#10;&#10;Opis wygenerowany automatycznie">
            <a:extLst>
              <a:ext uri="{FF2B5EF4-FFF2-40B4-BE49-F238E27FC236}">
                <a16:creationId xmlns:a16="http://schemas.microsoft.com/office/drawing/2014/main" id="{D11EA494-71F9-1426-4DB5-846EC16D89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6" y="731044"/>
            <a:ext cx="25219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93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">
            <a:extLst>
              <a:ext uri="{FF2B5EF4-FFF2-40B4-BE49-F238E27FC236}">
                <a16:creationId xmlns:a16="http://schemas.microsoft.com/office/drawing/2014/main" id="{636BCFAF-9979-E6C0-568B-17D5394CDC84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726"/>
            <a:ext cx="12193200" cy="4680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5484902-F0BD-4613-8162-5857EB79728D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A5DE3-23C0-4C8E-8D48-2D2EE172F6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00" y="2748600"/>
            <a:ext cx="11592000" cy="13608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B40FCD26-CF58-9773-99F5-2562827C1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726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1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9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tekst">
            <a:extLst>
              <a:ext uri="{FF2B5EF4-FFF2-40B4-BE49-F238E27FC236}">
                <a16:creationId xmlns:a16="http://schemas.microsoft.com/office/drawing/2014/main" id="{FFA1506F-EBB4-92D6-E3A6-99EC1DA02C86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11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E201F00F-07DD-1916-8619-1C2D7C644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2BAE25E4-C006-4009-B5B8-3EB817FB38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476250"/>
            <a:ext cx="11591925" cy="52321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91BE881-44E7-47E7-BF8E-97D7FF80DE0A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E40D6536-C84D-40E0-AF06-B06B753CD84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1141200"/>
            <a:ext cx="11591925" cy="5238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26524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header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5484902-F0BD-4613-8162-5857EB79728D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zawartości 12">
            <a:extLst>
              <a:ext uri="{FF2B5EF4-FFF2-40B4-BE49-F238E27FC236}">
                <a16:creationId xmlns:a16="http://schemas.microsoft.com/office/drawing/2014/main" id="{6AB25AE8-5A16-4727-9158-C6AB3396364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98800" y="475200"/>
            <a:ext cx="11592000" cy="590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86F765C6-8BE1-6E4E-1FAC-943C84441DF1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CE3E471-60FA-F6F5-34F7-05D50F5918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2BAE25E4-C006-4009-B5B8-3EB817FB38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00" y="475200"/>
            <a:ext cx="11592000" cy="523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zawartości 12">
            <a:extLst>
              <a:ext uri="{FF2B5EF4-FFF2-40B4-BE49-F238E27FC236}">
                <a16:creationId xmlns:a16="http://schemas.microsoft.com/office/drawing/2014/main" id="{1F55DFC1-1F65-428A-846E-E36F1F3A15E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98800" y="1141200"/>
            <a:ext cx="5724000" cy="5238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sp>
        <p:nvSpPr>
          <p:cNvPr id="17" name="Symbol zastępczy zawartości 12">
            <a:extLst>
              <a:ext uri="{FF2B5EF4-FFF2-40B4-BE49-F238E27FC236}">
                <a16:creationId xmlns:a16="http://schemas.microsoft.com/office/drawing/2014/main" id="{F60473CE-5099-41B2-8A2D-1D5586AFE2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6800" y="1141200"/>
            <a:ext cx="5724000" cy="5238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A21E3B5C-68AC-712E-22B0-F1F477E60DB9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E0145E80-19CF-EDA1-6AA4-A3FD65A9D1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header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3F098770-60BD-4CA4-B0A3-04A9555A9C6A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2">
            <a:extLst>
              <a:ext uri="{FF2B5EF4-FFF2-40B4-BE49-F238E27FC236}">
                <a16:creationId xmlns:a16="http://schemas.microsoft.com/office/drawing/2014/main" id="{9C62AFF3-DBB1-466A-8083-0558F095D4F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98800" y="475200"/>
            <a:ext cx="5724000" cy="590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sp>
        <p:nvSpPr>
          <p:cNvPr id="15" name="Symbol zastępczy zawartości 12">
            <a:extLst>
              <a:ext uri="{FF2B5EF4-FFF2-40B4-BE49-F238E27FC236}">
                <a16:creationId xmlns:a16="http://schemas.microsoft.com/office/drawing/2014/main" id="{04B87E20-EAD2-48FD-9BB3-F52D80775A3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6800" y="475200"/>
            <a:ext cx="5724000" cy="590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/>
              <a:t>List </a:t>
            </a:r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FE38F6E0-4F9A-006E-84F2-CE5EE3C820F7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B14CAAD-421E-2DF7-0AFC-F8DEE7889D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2BAE25E4-C006-4009-B5B8-3EB817FB38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475200"/>
            <a:ext cx="11592000" cy="523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31F1746F-1DB7-424F-96B9-B2A80B5F84C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98800" y="1141200"/>
            <a:ext cx="5724000" cy="523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11" name="Symbol zastępczy zawartości 8">
            <a:extLst>
              <a:ext uri="{FF2B5EF4-FFF2-40B4-BE49-F238E27FC236}">
                <a16:creationId xmlns:a16="http://schemas.microsoft.com/office/drawing/2014/main" id="{E40966B1-089F-409F-A108-BDF5454FCC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66800" y="1141200"/>
            <a:ext cx="5724000" cy="523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r>
              <a:rPr lang="pl-PL" dirty="0"/>
              <a:t>Object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8545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2E10F-2458-492E-BD3D-8C821905C9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8800" y="5803200"/>
            <a:ext cx="5724000" cy="576000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buSzPct val="125000"/>
              <a:buFont typeface="Courier New" panose="02070309020205020404" pitchFamily="49" charset="0"/>
              <a:buChar char="»"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references</a:t>
            </a:r>
            <a:r>
              <a:rPr lang="pl-PL" dirty="0"/>
              <a:t> (</a:t>
            </a:r>
            <a:r>
              <a:rPr lang="pl-PL" dirty="0" err="1"/>
              <a:t>example</a:t>
            </a:r>
            <a:r>
              <a:rPr lang="pl-PL" dirty="0"/>
              <a:t>, demo, </a:t>
            </a:r>
            <a:r>
              <a:rPr lang="pl-PL" dirty="0" err="1"/>
              <a:t>webinar</a:t>
            </a:r>
            <a:r>
              <a:rPr lang="pl-PL" dirty="0"/>
              <a:t>, </a:t>
            </a:r>
            <a:r>
              <a:rPr lang="pl-PL" dirty="0" err="1"/>
              <a:t>documentation</a:t>
            </a:r>
            <a:r>
              <a:rPr lang="pl-PL" dirty="0"/>
              <a:t>, </a:t>
            </a:r>
            <a:r>
              <a:rPr lang="pl-PL" dirty="0" err="1"/>
              <a:t>toolbox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etc.)</a:t>
            </a:r>
          </a:p>
        </p:txBody>
      </p:sp>
      <p:sp>
        <p:nvSpPr>
          <p:cNvPr id="17" name="Symbol zastępczy zawartości 12">
            <a:extLst>
              <a:ext uri="{FF2B5EF4-FFF2-40B4-BE49-F238E27FC236}">
                <a16:creationId xmlns:a16="http://schemas.microsoft.com/office/drawing/2014/main" id="{841D6059-35C9-4C55-AADA-44BF53AC65C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8800" y="1663200"/>
            <a:ext cx="5724000" cy="414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 err="1"/>
              <a:t>Feature</a:t>
            </a:r>
            <a:r>
              <a:rPr lang="pl-PL" dirty="0"/>
              <a:t> list</a:t>
            </a:r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F6AFC13D-8D2C-2E27-BE84-024BDD86E8E2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00A21D5C-D73A-6BED-9EEE-61782D88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feature_no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2BAE25E4-C006-4009-B5B8-3EB817FB38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475200"/>
            <a:ext cx="11592000" cy="523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1" name="Symbol zastępczy zawartości 8">
            <a:extLst>
              <a:ext uri="{FF2B5EF4-FFF2-40B4-BE49-F238E27FC236}">
                <a16:creationId xmlns:a16="http://schemas.microsoft.com/office/drawing/2014/main" id="{E40966B1-089F-409F-A108-BDF5454FCC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66800" y="1141200"/>
            <a:ext cx="5724000" cy="523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174625" indent="-17462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447675" indent="-180975">
              <a:lnSpc>
                <a:spcPct val="100000"/>
              </a:lnSpc>
              <a:defRPr/>
            </a:lvl3pPr>
            <a:lvl4pPr marL="714375" indent="-171450">
              <a:lnSpc>
                <a:spcPct val="100000"/>
              </a:lnSpc>
              <a:defRPr sz="1600"/>
            </a:lvl4pPr>
            <a:lvl5pPr marL="990600" indent="-180975">
              <a:lnSpc>
                <a:spcPct val="100000"/>
              </a:lnSpc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Object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8B9B37D-DA89-423D-B102-DDBB29A25301}"/>
              </a:ext>
            </a:extLst>
          </p:cNvPr>
          <p:cNvSpPr/>
          <p:nvPr userDrawn="1"/>
        </p:nvSpPr>
        <p:spPr>
          <a:xfrm>
            <a:off x="151169" y="6020999"/>
            <a:ext cx="2342507" cy="569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2E10F-2458-492E-BD3D-8C821905C9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8800" y="5803200"/>
            <a:ext cx="5724000" cy="576000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buSzPct val="125000"/>
              <a:buFont typeface="Courier New" panose="02070309020205020404" pitchFamily="49" charset="0"/>
              <a:buChar char="»"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references</a:t>
            </a:r>
            <a:r>
              <a:rPr lang="pl-PL" dirty="0"/>
              <a:t> (</a:t>
            </a:r>
            <a:r>
              <a:rPr lang="pl-PL" dirty="0" err="1"/>
              <a:t>example</a:t>
            </a:r>
            <a:r>
              <a:rPr lang="pl-PL" dirty="0"/>
              <a:t>, demo, </a:t>
            </a:r>
            <a:r>
              <a:rPr lang="pl-PL" dirty="0" err="1"/>
              <a:t>webinar</a:t>
            </a:r>
            <a:r>
              <a:rPr lang="pl-PL" dirty="0"/>
              <a:t>, </a:t>
            </a:r>
            <a:r>
              <a:rPr lang="pl-PL" dirty="0" err="1"/>
              <a:t>documentation</a:t>
            </a:r>
            <a:r>
              <a:rPr lang="pl-PL" dirty="0"/>
              <a:t>, </a:t>
            </a:r>
            <a:r>
              <a:rPr lang="pl-PL" dirty="0" err="1"/>
              <a:t>toolbox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etc.)</a:t>
            </a:r>
          </a:p>
        </p:txBody>
      </p:sp>
      <p:sp>
        <p:nvSpPr>
          <p:cNvPr id="17" name="Symbol zastępczy zawartości 12">
            <a:extLst>
              <a:ext uri="{FF2B5EF4-FFF2-40B4-BE49-F238E27FC236}">
                <a16:creationId xmlns:a16="http://schemas.microsoft.com/office/drawing/2014/main" id="{841D6059-35C9-4C55-AADA-44BF53AC65C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8800" y="1141200"/>
            <a:ext cx="5724000" cy="466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l-PL" dirty="0" err="1"/>
              <a:t>Feature</a:t>
            </a:r>
            <a:r>
              <a:rPr lang="pl-PL" dirty="0"/>
              <a:t> list</a:t>
            </a:r>
          </a:p>
          <a:p>
            <a:pPr lvl="1"/>
            <a:r>
              <a:rPr lang="pl-PL" dirty="0"/>
              <a:t>Level 1</a:t>
            </a:r>
          </a:p>
          <a:p>
            <a:pPr lvl="2"/>
            <a:r>
              <a:rPr lang="pl-PL" dirty="0"/>
              <a:t>Level 2</a:t>
            </a:r>
          </a:p>
          <a:p>
            <a:pPr lvl="3"/>
            <a:r>
              <a:rPr lang="pl-PL" dirty="0"/>
              <a:t>Level 3</a:t>
            </a:r>
          </a:p>
          <a:p>
            <a:pPr lvl="4"/>
            <a:r>
              <a:rPr lang="pl-PL" dirty="0"/>
              <a:t>Level 4</a:t>
            </a:r>
          </a:p>
        </p:txBody>
      </p:sp>
      <p:pic>
        <p:nvPicPr>
          <p:cNvPr id="2" name="Obraz 1" descr="Obraz zawierający tekst">
            <a:extLst>
              <a:ext uri="{FF2B5EF4-FFF2-40B4-BE49-F238E27FC236}">
                <a16:creationId xmlns:a16="http://schemas.microsoft.com/office/drawing/2014/main" id="{70E956AF-745E-AC7F-03E1-9B37DD445063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-599" y="0"/>
            <a:ext cx="12193200" cy="468000"/>
          </a:xfrm>
          <a:prstGeom prst="rect">
            <a:avLst/>
          </a:prstGeom>
        </p:spPr>
      </p:pic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8B066F29-9D8C-D338-5C00-5EB0BA941F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0" y="54000"/>
            <a:ext cx="12609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81D854B-D68D-4FC3-AE44-D7DC94C663DC}"/>
              </a:ext>
            </a:extLst>
          </p:cNvPr>
          <p:cNvSpPr txBox="1"/>
          <p:nvPr userDrawn="1"/>
        </p:nvSpPr>
        <p:spPr>
          <a:xfrm flipH="1">
            <a:off x="484911" y="6299933"/>
            <a:ext cx="17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©</a:t>
            </a:r>
            <a:r>
              <a:rPr lang="pl-PL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2023 www.ont.com.pl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EEE6AEE-5BDC-4AEA-95BE-679C9A6C079D}"/>
              </a:ext>
            </a:extLst>
          </p:cNvPr>
          <p:cNvSpPr txBox="1"/>
          <p:nvPr userDrawn="1"/>
        </p:nvSpPr>
        <p:spPr>
          <a:xfrm flipH="1">
            <a:off x="10114839" y="6497577"/>
            <a:ext cx="178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©</a:t>
            </a:r>
            <a:r>
              <a:rPr lang="pl-PL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2023 www.ont.com.pl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75F391-E157-462F-8421-441A8393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141200"/>
            <a:ext cx="11613600" cy="531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style of </a:t>
            </a:r>
            <a:r>
              <a:rPr lang="pl-PL" dirty="0" err="1"/>
              <a:t>text</a:t>
            </a:r>
            <a:endParaRPr lang="pl-PL" dirty="0"/>
          </a:p>
          <a:p>
            <a:pPr lvl="1"/>
            <a:r>
              <a:rPr lang="pl-PL" dirty="0"/>
              <a:t>Level 2</a:t>
            </a:r>
          </a:p>
          <a:p>
            <a:pPr lvl="2"/>
            <a:r>
              <a:rPr lang="pl-PL" dirty="0"/>
              <a:t>Level 3</a:t>
            </a:r>
          </a:p>
        </p:txBody>
      </p:sp>
      <p:sp>
        <p:nvSpPr>
          <p:cNvPr id="5" name="Symbol zastępczy tytułu 4">
            <a:extLst>
              <a:ext uri="{FF2B5EF4-FFF2-40B4-BE49-F238E27FC236}">
                <a16:creationId xmlns:a16="http://schemas.microsoft.com/office/drawing/2014/main" id="{E7E94771-0F97-4937-8856-5235A3F2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442800"/>
            <a:ext cx="11613600" cy="52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style</a:t>
            </a: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54FE8417-C99D-42CD-9AB3-F72F83DEDF41}"/>
              </a:ext>
            </a:extLst>
          </p:cNvPr>
          <p:cNvSpPr txBox="1">
            <a:spLocks/>
          </p:cNvSpPr>
          <p:nvPr userDrawn="1"/>
        </p:nvSpPr>
        <p:spPr>
          <a:xfrm>
            <a:off x="11548912" y="6446431"/>
            <a:ext cx="5986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AF38D3-E8FF-4510-9DC9-8040FAC65043}" type="slidenum">
              <a:rPr lang="pl-PL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pl-P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8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189">
          <p15:clr>
            <a:srgbClr val="F26B43"/>
          </p15:clr>
        </p15:guide>
        <p15:guide id="5" pos="7491">
          <p15:clr>
            <a:srgbClr val="F26B43"/>
          </p15:clr>
        </p15:guide>
        <p15:guide id="6" orient="horz" pos="300">
          <p15:clr>
            <a:srgbClr val="F26B43"/>
          </p15:clr>
        </p15:guide>
        <p15:guide id="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030576A4-FF23-46B2-85D5-50CFD3D97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dirty="0"/>
              <a:t>Project Management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7F5B19-1E5B-445C-85F6-9BD8BE2B7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organization</a:t>
            </a:r>
            <a:r>
              <a:rPr lang="pl-PL" dirty="0"/>
              <a:t> and version </a:t>
            </a:r>
            <a:r>
              <a:rPr lang="pl-PL" dirty="0" err="1"/>
              <a:t>control</a:t>
            </a:r>
            <a:r>
              <a:rPr lang="pl-PL" dirty="0"/>
              <a:t>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C582EE-9FD5-4BF4-A206-B16DB47B1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Mateusz Łabęcki</a:t>
            </a:r>
          </a:p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6BC11E6E-BCEF-99F1-DE8A-2088EA5DA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MS </a:t>
            </a:r>
            <a:r>
              <a:rPr lang="pl-PL" dirty="0" err="1"/>
              <a:t>Teams</a:t>
            </a:r>
            <a:r>
              <a:rPr lang="pl-PL" dirty="0"/>
              <a:t>, 5.07</a:t>
            </a:r>
          </a:p>
        </p:txBody>
      </p:sp>
    </p:spTree>
    <p:extLst>
      <p:ext uri="{BB962C8B-B14F-4D97-AF65-F5344CB8AC3E}">
        <p14:creationId xmlns:p14="http://schemas.microsoft.com/office/powerpoint/2010/main" val="130684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2390F3F-791C-5E45-64B0-696843EEF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Managing</a:t>
            </a:r>
            <a:r>
              <a:rPr lang="pl-PL" dirty="0"/>
              <a:t> Project </a:t>
            </a:r>
            <a:r>
              <a:rPr lang="pl-PL" dirty="0" err="1"/>
              <a:t>Files</a:t>
            </a:r>
            <a:endParaRPr lang="pl-PL" dirty="0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21AECE85-AC3C-73E5-956C-9627DE34CA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9200" y="1171345"/>
            <a:ext cx="11613600" cy="5314912"/>
          </a:xfrm>
        </p:spPr>
        <p:txBody>
          <a:bodyPr/>
          <a:lstStyle/>
          <a:p>
            <a:r>
              <a:rPr lang="pl-PL" dirty="0" err="1"/>
              <a:t>Files</a:t>
            </a:r>
            <a:r>
              <a:rPr lang="pl-PL" dirty="0"/>
              <a:t> and folder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to be a part of the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file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 (</a:t>
            </a:r>
            <a:r>
              <a:rPr lang="pl-PL" dirty="0" err="1"/>
              <a:t>All</a:t>
            </a:r>
            <a:r>
              <a:rPr lang="pl-PL" dirty="0"/>
              <a:t>, Project) </a:t>
            </a:r>
          </a:p>
          <a:p>
            <a:r>
              <a:rPr lang="pl-PL" dirty="0"/>
              <a:t>Status </a:t>
            </a:r>
            <a:r>
              <a:rPr lang="pl-PL" dirty="0" err="1"/>
              <a:t>indicatior</a:t>
            </a:r>
            <a:endParaRPr lang="pl-PL" dirty="0"/>
          </a:p>
          <a:p>
            <a:r>
              <a:rPr lang="pl-PL" dirty="0"/>
              <a:t>Startup and </a:t>
            </a:r>
            <a:r>
              <a:rPr lang="pl-PL" dirty="0" err="1"/>
              <a:t>shutdown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performing </a:t>
            </a:r>
            <a:r>
              <a:rPr lang="pl-PL" dirty="0" err="1"/>
              <a:t>tasks</a:t>
            </a:r>
            <a:br>
              <a:rPr lang="pl-PL" dirty="0"/>
            </a:br>
            <a:r>
              <a:rPr lang="pl-PL" dirty="0"/>
              <a:t>upon </a:t>
            </a:r>
            <a:r>
              <a:rPr lang="pl-PL" dirty="0" err="1"/>
              <a:t>opening</a:t>
            </a:r>
            <a:r>
              <a:rPr lang="pl-PL" dirty="0"/>
              <a:t> and </a:t>
            </a:r>
            <a:r>
              <a:rPr lang="pl-PL" dirty="0" err="1"/>
              <a:t>closing</a:t>
            </a:r>
            <a:r>
              <a:rPr lang="pl-PL" dirty="0"/>
              <a:t> the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dirty="0"/>
              <a:t>Folder </a:t>
            </a:r>
            <a:r>
              <a:rPr lang="pl-PL" dirty="0" err="1"/>
              <a:t>selection</a:t>
            </a:r>
            <a:r>
              <a:rPr lang="pl-PL" dirty="0"/>
              <a:t> for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1FAD34AB-B8AD-4D84-6EF1-F1B2FB19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4" y="4843628"/>
            <a:ext cx="4847417" cy="1553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FE6D0908-F040-4F0B-95A3-8F4BB518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122" y="675993"/>
            <a:ext cx="3562986" cy="167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FE8FE36-CF8C-72B8-4675-7E7ECFAFC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83" y="1931565"/>
            <a:ext cx="3794471" cy="3794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0E7B85E4-E943-210E-B4F5-36959B17B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1" y="4843628"/>
            <a:ext cx="3692012" cy="1331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3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94E2A7AF-3203-3F49-F218-D8FD76209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Shortcuts</a:t>
            </a:r>
            <a:r>
              <a:rPr lang="pl-PL" dirty="0"/>
              <a:t> and </a:t>
            </a:r>
            <a:r>
              <a:rPr lang="pl-PL" dirty="0" err="1"/>
              <a:t>Labels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489651-4575-C597-8F9B-4FD24A1134A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/>
              <a:t>Fast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using</a:t>
            </a:r>
            <a:br>
              <a:rPr lang="pl-PL" dirty="0"/>
            </a:br>
            <a:r>
              <a:rPr lang="pl-PL" dirty="0" err="1"/>
              <a:t>shortcuts</a:t>
            </a:r>
            <a:r>
              <a:rPr lang="pl-PL" dirty="0"/>
              <a:t> </a:t>
            </a:r>
            <a:r>
              <a:rPr lang="pl-PL" dirty="0" err="1"/>
              <a:t>organized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 </a:t>
            </a:r>
          </a:p>
          <a:p>
            <a:r>
              <a:rPr lang="pl-PL" dirty="0" err="1"/>
              <a:t>Attaching</a:t>
            </a:r>
            <a:r>
              <a:rPr lang="pl-PL" dirty="0"/>
              <a:t> </a:t>
            </a:r>
            <a:r>
              <a:rPr lang="pl-PL" dirty="0" err="1"/>
              <a:t>custom</a:t>
            </a:r>
            <a:r>
              <a:rPr lang="pl-PL" dirty="0"/>
              <a:t> data to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through</a:t>
            </a:r>
            <a:br>
              <a:rPr lang="pl-PL" dirty="0"/>
            </a:br>
            <a:r>
              <a:rPr lang="pl-PL" dirty="0" err="1"/>
              <a:t>labels</a:t>
            </a:r>
            <a:r>
              <a:rPr lang="pl-PL" dirty="0"/>
              <a:t> </a:t>
            </a:r>
            <a:r>
              <a:rPr lang="pl-PL" dirty="0" err="1"/>
              <a:t>arranged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categories</a:t>
            </a:r>
            <a:r>
              <a:rPr lang="pl-PL" dirty="0"/>
              <a:t> </a:t>
            </a:r>
          </a:p>
          <a:p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custom</a:t>
            </a:r>
            <a:br>
              <a:rPr lang="pl-PL" dirty="0"/>
            </a:br>
            <a:r>
              <a:rPr lang="pl-PL" dirty="0" err="1"/>
              <a:t>categories</a:t>
            </a:r>
            <a:r>
              <a:rPr lang="pl-PL" dirty="0"/>
              <a:t> and </a:t>
            </a:r>
            <a:r>
              <a:rPr lang="pl-PL" dirty="0" err="1"/>
              <a:t>labels</a:t>
            </a:r>
            <a:r>
              <a:rPr lang="pl-PL" dirty="0"/>
              <a:t> with </a:t>
            </a:r>
            <a:r>
              <a:rPr lang="pl-PL" dirty="0" err="1"/>
              <a:t>editable</a:t>
            </a:r>
            <a:r>
              <a:rPr lang="pl-PL" dirty="0"/>
              <a:t> data </a:t>
            </a:r>
          </a:p>
          <a:p>
            <a:r>
              <a:rPr lang="pl-PL" dirty="0" err="1"/>
              <a:t>Filtering</a:t>
            </a:r>
            <a:r>
              <a:rPr lang="pl-PL" dirty="0"/>
              <a:t> to </a:t>
            </a:r>
            <a:r>
              <a:rPr lang="pl-PL" dirty="0" err="1"/>
              <a:t>only</a:t>
            </a:r>
            <a:r>
              <a:rPr lang="pl-PL" dirty="0"/>
              <a:t> show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197361-B3D1-A281-6AC9-E6DB0A9A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5" y="4661436"/>
            <a:ext cx="4456405" cy="1367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FB00945-9684-B866-403D-CDBA7751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878" y="966019"/>
            <a:ext cx="4083846" cy="3299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C635805-FC42-67D9-B235-D9E10A44D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03" y="3804353"/>
            <a:ext cx="1959973" cy="2514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4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0BF6223-63F9-BF83-E905-5DA538B87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Dependencies</a:t>
            </a:r>
            <a:r>
              <a:rPr lang="pl-PL" dirty="0"/>
              <a:t> 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64B3CC7-74BE-11F2-51C6-C662BC5B9BD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/>
              <a:t>Analysis of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concatenation</a:t>
            </a:r>
            <a:br>
              <a:rPr lang="pl-PL" dirty="0"/>
            </a:br>
            <a:r>
              <a:rPr lang="pl-PL" dirty="0"/>
              <a:t>in a form of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graph</a:t>
            </a:r>
            <a:endParaRPr lang="pl-PL" dirty="0"/>
          </a:p>
          <a:p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represented</a:t>
            </a:r>
            <a:r>
              <a:rPr lang="pl-PL" dirty="0"/>
              <a:t> by </a:t>
            </a:r>
            <a:r>
              <a:rPr lang="pl-PL" dirty="0" err="1"/>
              <a:t>arrows</a:t>
            </a:r>
            <a:br>
              <a:rPr lang="pl-PL" dirty="0"/>
            </a:br>
            <a:r>
              <a:rPr lang="pl-PL" dirty="0"/>
              <a:t>with </a:t>
            </a:r>
            <a:r>
              <a:rPr lang="pl-PL" dirty="0" err="1"/>
              <a:t>descriptions</a:t>
            </a:r>
            <a:endParaRPr lang="pl-PL" dirty="0"/>
          </a:p>
          <a:p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examination</a:t>
            </a:r>
            <a:r>
              <a:rPr lang="pl-PL" dirty="0"/>
              <a:t> to </a:t>
            </a:r>
            <a:r>
              <a:rPr lang="pl-PL" dirty="0" err="1"/>
              <a:t>identify</a:t>
            </a:r>
            <a:br>
              <a:rPr lang="pl-PL" dirty="0"/>
            </a:br>
            <a:r>
              <a:rPr lang="pl-PL" dirty="0" err="1"/>
              <a:t>impacted</a:t>
            </a:r>
            <a:r>
              <a:rPr lang="pl-PL" dirty="0"/>
              <a:t> and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dependency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E502B38-C5CD-486C-5A72-0FDF6915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81" y="724506"/>
            <a:ext cx="6084556" cy="4721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6B30AC0-A756-5924-59AA-C9C894BE9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" y="4362053"/>
            <a:ext cx="5148599" cy="18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BBFDA17B-39F1-FECE-1989-5845114BE4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/>
              <a:t>Source Control Integration</a:t>
            </a:r>
          </a:p>
        </p:txBody>
      </p:sp>
    </p:spTree>
    <p:extLst>
      <p:ext uri="{BB962C8B-B14F-4D97-AF65-F5344CB8AC3E}">
        <p14:creationId xmlns:p14="http://schemas.microsoft.com/office/powerpoint/2010/main" val="4283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3F76183-CFAF-C006-2861-CD19216CC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Project with Source Control</a:t>
            </a:r>
          </a:p>
        </p:txBody>
      </p:sp>
      <p:sp>
        <p:nvSpPr>
          <p:cNvPr id="37" name="Symbol zastępczy zawartości 36">
            <a:extLst>
              <a:ext uri="{FF2B5EF4-FFF2-40B4-BE49-F238E27FC236}">
                <a16:creationId xmlns:a16="http://schemas.microsoft.com/office/drawing/2014/main" id="{5379CA1F-BFE6-D9FE-3E03-6B3EDBE6B04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/>
              <a:t>Performing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tasks</a:t>
            </a:r>
            <a:br>
              <a:rPr lang="pl-PL" dirty="0"/>
            </a:br>
            <a:r>
              <a:rPr lang="pl-PL" dirty="0" err="1"/>
              <a:t>directly</a:t>
            </a:r>
            <a:r>
              <a:rPr lang="pl-PL" dirty="0"/>
              <a:t> from Project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 err="1"/>
              <a:t>Possibility</a:t>
            </a:r>
            <a:r>
              <a:rPr lang="pl-PL" dirty="0"/>
              <a:t> to </a:t>
            </a:r>
            <a:r>
              <a:rPr lang="pl-PL" dirty="0" err="1"/>
              <a:t>associate</a:t>
            </a:r>
            <a:r>
              <a:rPr lang="pl-PL" dirty="0"/>
              <a:t> a </a:t>
            </a:r>
            <a:r>
              <a:rPr lang="pl-PL" dirty="0" err="1"/>
              <a:t>project</a:t>
            </a:r>
            <a:r>
              <a:rPr lang="pl-PL" dirty="0"/>
              <a:t> with </a:t>
            </a:r>
            <a:r>
              <a:rPr lang="pl-PL" dirty="0" err="1"/>
              <a:t>both</a:t>
            </a:r>
            <a:br>
              <a:rPr lang="pl-PL" dirty="0"/>
            </a:br>
            <a:r>
              <a:rPr lang="pl-PL" dirty="0"/>
              <a:t>GIT and </a:t>
            </a:r>
            <a:r>
              <a:rPr lang="pl-PL" dirty="0" err="1"/>
              <a:t>Subversion</a:t>
            </a:r>
            <a:r>
              <a:rPr lang="pl-PL" dirty="0"/>
              <a:t> (SVN)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</a:t>
            </a:r>
          </a:p>
          <a:p>
            <a:r>
              <a:rPr lang="pl-PL" i="1" dirty="0" err="1"/>
              <a:t>Resources</a:t>
            </a:r>
            <a:r>
              <a:rPr lang="pl-PL" dirty="0"/>
              <a:t> folder and .PRJ file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automatically</a:t>
            </a:r>
            <a:br>
              <a:rPr lang="pl-PL" dirty="0"/>
            </a:br>
            <a:r>
              <a:rPr lang="pl-PL" dirty="0" err="1"/>
              <a:t>added</a:t>
            </a:r>
            <a:r>
              <a:rPr lang="pl-PL" dirty="0"/>
              <a:t> to the </a:t>
            </a:r>
            <a:r>
              <a:rPr lang="pl-PL" dirty="0" err="1"/>
              <a:t>repository</a:t>
            </a:r>
            <a:r>
              <a:rPr lang="pl-PL" dirty="0"/>
              <a:t> </a:t>
            </a:r>
          </a:p>
          <a:p>
            <a:r>
              <a:rPr lang="pl-PL" dirty="0" err="1"/>
              <a:t>Quick</a:t>
            </a:r>
            <a:r>
              <a:rPr lang="pl-PL" dirty="0"/>
              <a:t> </a:t>
            </a: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from </a:t>
            </a:r>
            <a:r>
              <a:rPr lang="pl-PL" dirty="0" err="1"/>
              <a:t>existing</a:t>
            </a:r>
            <a:br>
              <a:rPr lang="pl-PL" dirty="0"/>
            </a:b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</p:txBody>
      </p:sp>
      <p:pic>
        <p:nvPicPr>
          <p:cNvPr id="38" name="Obraz 37">
            <a:extLst>
              <a:ext uri="{FF2B5EF4-FFF2-40B4-BE49-F238E27FC236}">
                <a16:creationId xmlns:a16="http://schemas.microsoft.com/office/drawing/2014/main" id="{94EAFD92-6EF2-C8E3-2C5A-21C7CB9E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25" y="1141200"/>
            <a:ext cx="1777116" cy="2076294"/>
          </a:xfrm>
          <a:prstGeom prst="rect">
            <a:avLst/>
          </a:prstGeom>
        </p:spPr>
      </p:pic>
      <p:pic>
        <p:nvPicPr>
          <p:cNvPr id="39" name="Symbol zastępczy zawartości 4" descr="Baza danych z wypełnieniem pełnym">
            <a:extLst>
              <a:ext uri="{FF2B5EF4-FFF2-40B4-BE49-F238E27FC236}">
                <a16:creationId xmlns:a16="http://schemas.microsoft.com/office/drawing/2014/main" id="{22B6EB7C-D1B4-7E7A-F9B1-970E5D524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918" y="2946327"/>
            <a:ext cx="1305435" cy="1109701"/>
          </a:xfrm>
          <a:prstGeom prst="rect">
            <a:avLst/>
          </a:prstGeom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17CC5516-0C4A-2824-3993-F90CF292E4FA}"/>
              </a:ext>
            </a:extLst>
          </p:cNvPr>
          <p:cNvSpPr txBox="1"/>
          <p:nvPr/>
        </p:nvSpPr>
        <p:spPr>
          <a:xfrm>
            <a:off x="7465918" y="3871362"/>
            <a:ext cx="13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Repository</a:t>
            </a:r>
            <a:endParaRPr lang="pl-PL" dirty="0"/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5DC06ECF-E57C-60E2-A04B-2F4DC91E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48" y="4338251"/>
            <a:ext cx="1777116" cy="2076294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1743F866-1F05-0AE5-0CA0-A5D3E795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124" y="4338251"/>
            <a:ext cx="1777116" cy="2076294"/>
          </a:xfrm>
          <a:prstGeom prst="rect">
            <a:avLst/>
          </a:prstGeom>
        </p:spPr>
      </p:pic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5598366C-D0AC-0EA9-4F10-40C119405EB6}"/>
              </a:ext>
            </a:extLst>
          </p:cNvPr>
          <p:cNvCxnSpPr>
            <a:cxnSpLocks/>
          </p:cNvCxnSpPr>
          <p:nvPr/>
        </p:nvCxnSpPr>
        <p:spPr>
          <a:xfrm flipH="1">
            <a:off x="6056759" y="3592853"/>
            <a:ext cx="1674916" cy="8007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0486951B-E90D-03CB-A121-706EC582E8E1}"/>
              </a:ext>
            </a:extLst>
          </p:cNvPr>
          <p:cNvCxnSpPr>
            <a:cxnSpLocks/>
          </p:cNvCxnSpPr>
          <p:nvPr/>
        </p:nvCxnSpPr>
        <p:spPr>
          <a:xfrm flipH="1" flipV="1">
            <a:off x="8499021" y="3630953"/>
            <a:ext cx="1250769" cy="7626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a 44" descr="Programista z wypełnieniem pełnym">
            <a:extLst>
              <a:ext uri="{FF2B5EF4-FFF2-40B4-BE49-F238E27FC236}">
                <a16:creationId xmlns:a16="http://schemas.microsoft.com/office/drawing/2014/main" id="{FA1B1B83-A593-C7C2-F67A-BFE320487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4478" y="4995590"/>
            <a:ext cx="838534" cy="838534"/>
          </a:xfrm>
          <a:prstGeom prst="rect">
            <a:avLst/>
          </a:prstGeom>
        </p:spPr>
      </p:pic>
      <p:pic>
        <p:nvPicPr>
          <p:cNvPr id="46" name="Grafika 45" descr="Programista męski z wypełnieniem pełnym">
            <a:extLst>
              <a:ext uri="{FF2B5EF4-FFF2-40B4-BE49-F238E27FC236}">
                <a16:creationId xmlns:a16="http://schemas.microsoft.com/office/drawing/2014/main" id="{9FC13681-98A1-4473-D4A9-C14C9163B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6713" y="4995230"/>
            <a:ext cx="838893" cy="8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2B8D52C-5A89-957F-6525-D783CE2D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Source Control </a:t>
            </a:r>
            <a:r>
              <a:rPr lang="pl-PL" dirty="0" err="1"/>
              <a:t>Activities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D53E70-ED42-DE8F-B917-1C088FC97E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 err="1"/>
              <a:t>Dedicated</a:t>
            </a:r>
            <a:r>
              <a:rPr lang="pl-PL" dirty="0"/>
              <a:t> </a:t>
            </a:r>
            <a:r>
              <a:rPr lang="pl-PL" dirty="0" err="1"/>
              <a:t>section</a:t>
            </a:r>
            <a:r>
              <a:rPr lang="pl-PL" dirty="0"/>
              <a:t> to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common</a:t>
            </a:r>
            <a:br>
              <a:rPr lang="pl-PL" dirty="0"/>
            </a:b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 </a:t>
            </a:r>
          </a:p>
          <a:p>
            <a:r>
              <a:rPr lang="pl-PL" dirty="0"/>
              <a:t>Git </a:t>
            </a:r>
            <a:r>
              <a:rPr lang="pl-PL" dirty="0" err="1"/>
              <a:t>column</a:t>
            </a:r>
            <a:r>
              <a:rPr lang="pl-PL" dirty="0"/>
              <a:t> to </a:t>
            </a:r>
            <a:r>
              <a:rPr lang="pl-PL" dirty="0" err="1"/>
              <a:t>supervise</a:t>
            </a:r>
            <a:r>
              <a:rPr lang="pl-PL" dirty="0"/>
              <a:t> file status with</a:t>
            </a:r>
            <a:br>
              <a:rPr lang="pl-PL" dirty="0"/>
            </a:b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icons</a:t>
            </a:r>
            <a:r>
              <a:rPr lang="pl-PL" dirty="0"/>
              <a:t> (</a:t>
            </a:r>
            <a:r>
              <a:rPr lang="pl-PL" dirty="0" err="1"/>
              <a:t>modified</a:t>
            </a:r>
            <a:r>
              <a:rPr lang="pl-PL" dirty="0"/>
              <a:t>, </a:t>
            </a:r>
            <a:r>
              <a:rPr lang="pl-PL" dirty="0" err="1"/>
              <a:t>unmodified</a:t>
            </a:r>
            <a:r>
              <a:rPr lang="pl-PL" dirty="0"/>
              <a:t>)</a:t>
            </a:r>
          </a:p>
          <a:p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commit</a:t>
            </a:r>
            <a:r>
              <a:rPr lang="pl-PL" dirty="0"/>
              <a:t> to </a:t>
            </a:r>
            <a:r>
              <a:rPr lang="pl-PL" dirty="0" err="1"/>
              <a:t>enable</a:t>
            </a:r>
            <a:r>
              <a:rPr lang="pl-PL" dirty="0"/>
              <a:t> </a:t>
            </a:r>
            <a:r>
              <a:rPr lang="pl-PL" dirty="0" err="1"/>
              <a:t>tracking</a:t>
            </a:r>
            <a:r>
              <a:rPr lang="pl-PL" dirty="0"/>
              <a:t> of the</a:t>
            </a:r>
            <a:br>
              <a:rPr lang="pl-PL" dirty="0"/>
            </a:br>
            <a:r>
              <a:rPr lang="pl-PL" dirty="0"/>
              <a:t>file </a:t>
            </a:r>
            <a:r>
              <a:rPr lang="pl-PL" dirty="0" err="1"/>
              <a:t>history</a:t>
            </a:r>
            <a:r>
              <a:rPr lang="pl-PL" dirty="0"/>
              <a:t> </a:t>
            </a:r>
          </a:p>
          <a:p>
            <a:r>
              <a:rPr lang="pl-PL" dirty="0" err="1"/>
              <a:t>Revision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commits</a:t>
            </a:r>
            <a:r>
              <a:rPr lang="pl-PL" dirty="0"/>
              <a:t> for</a:t>
            </a:r>
            <a:br>
              <a:rPr lang="pl-PL" dirty="0"/>
            </a:br>
            <a:r>
              <a:rPr lang="pl-PL" dirty="0" err="1"/>
              <a:t>selected</a:t>
            </a:r>
            <a:r>
              <a:rPr lang="pl-PL" dirty="0"/>
              <a:t> file in the </a:t>
            </a:r>
            <a:r>
              <a:rPr lang="pl-PL" dirty="0" err="1"/>
              <a:t>project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56288DD6-E698-F9C4-963D-EC63067B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14" y="4430964"/>
            <a:ext cx="5588114" cy="1984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896C359-0587-C345-9E20-A55B599DF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3494"/>
            <a:ext cx="2852821" cy="1653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B6C5E17-C5A0-16FA-E3DC-9ED52F50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222" y="2712775"/>
            <a:ext cx="2812626" cy="1563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CA7980E-10B9-D054-5123-F409DCFF3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707" y="940684"/>
            <a:ext cx="3472227" cy="810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ED657E1-E2F8-6069-B064-A4DBA7E39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Revisions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D2D6B0-5932-43BF-7FB6-2B7ED785DB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 err="1"/>
              <a:t>Comparing</a:t>
            </a:r>
            <a:r>
              <a:rPr lang="pl-PL" dirty="0"/>
              <a:t> </a:t>
            </a:r>
            <a:r>
              <a:rPr lang="pl-PL" dirty="0" err="1"/>
              <a:t>revisions</a:t>
            </a:r>
            <a:r>
              <a:rPr lang="pl-PL" dirty="0"/>
              <a:t> to </a:t>
            </a:r>
            <a:r>
              <a:rPr lang="pl-PL" dirty="0" err="1"/>
              <a:t>identify</a:t>
            </a:r>
            <a:br>
              <a:rPr lang="pl-PL" dirty="0"/>
            </a:br>
            <a:r>
              <a:rPr lang="pl-PL" dirty="0" err="1"/>
              <a:t>changes</a:t>
            </a:r>
            <a:r>
              <a:rPr lang="pl-PL" dirty="0"/>
              <a:t> of a </a:t>
            </a:r>
            <a:r>
              <a:rPr lang="pl-PL" dirty="0" err="1"/>
              <a:t>particular</a:t>
            </a:r>
            <a:r>
              <a:rPr lang="pl-PL" dirty="0"/>
              <a:t> file: 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Compare</a:t>
            </a:r>
            <a:r>
              <a:rPr lang="pl-PL" dirty="0"/>
              <a:t> to </a:t>
            </a:r>
            <a:r>
              <a:rPr lang="pl-PL" dirty="0" err="1"/>
              <a:t>Revision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Compare</a:t>
            </a:r>
            <a:r>
              <a:rPr lang="pl-PL" dirty="0"/>
              <a:t> to </a:t>
            </a:r>
            <a:r>
              <a:rPr lang="pl-PL" dirty="0" err="1"/>
              <a:t>Local</a:t>
            </a:r>
            <a:r>
              <a:rPr lang="pl-PL" dirty="0"/>
              <a:t> </a:t>
            </a:r>
          </a:p>
          <a:p>
            <a:r>
              <a:rPr lang="pl-PL" dirty="0" err="1"/>
              <a:t>Comparison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to </a:t>
            </a:r>
            <a:r>
              <a:rPr lang="pl-PL" dirty="0" err="1"/>
              <a:t>compare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files</a:t>
            </a:r>
            <a:r>
              <a:rPr lang="pl-PL" dirty="0"/>
              <a:t> </a:t>
            </a:r>
          </a:p>
          <a:p>
            <a:r>
              <a:rPr lang="pl-PL" dirty="0" err="1"/>
              <a:t>Undoing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and </a:t>
            </a:r>
            <a:r>
              <a:rPr lang="pl-PL" dirty="0" err="1"/>
              <a:t>reverting</a:t>
            </a:r>
            <a:br>
              <a:rPr lang="pl-PL" dirty="0"/>
            </a:br>
            <a:r>
              <a:rPr lang="pl-PL" dirty="0"/>
              <a:t>to </a:t>
            </a:r>
            <a:r>
              <a:rPr lang="pl-PL" dirty="0" err="1"/>
              <a:t>particular</a:t>
            </a:r>
            <a:r>
              <a:rPr lang="pl-PL" dirty="0"/>
              <a:t> version </a:t>
            </a:r>
          </a:p>
          <a:p>
            <a:r>
              <a:rPr lang="pl-PL" dirty="0" err="1"/>
              <a:t>Branches</a:t>
            </a:r>
            <a:r>
              <a:rPr lang="pl-PL" dirty="0"/>
              <a:t> </a:t>
            </a:r>
            <a:r>
              <a:rPr lang="pl-PL" dirty="0" err="1"/>
              <a:t>pane</a:t>
            </a:r>
            <a:r>
              <a:rPr lang="pl-PL" dirty="0"/>
              <a:t> to </a:t>
            </a:r>
            <a:r>
              <a:rPr lang="pl-PL" dirty="0" err="1"/>
              <a:t>examine</a:t>
            </a:r>
            <a:r>
              <a:rPr lang="pl-PL" dirty="0"/>
              <a:t> </a:t>
            </a:r>
            <a:r>
              <a:rPr lang="pl-PL" dirty="0" err="1"/>
              <a:t>which</a:t>
            </a:r>
            <a:br>
              <a:rPr lang="pl-PL" dirty="0"/>
            </a:b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versions</a:t>
            </a: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94A3E1-0F50-2848-E8D0-335A5946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88" y="728383"/>
            <a:ext cx="4364167" cy="1595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D419D30-E73F-9C90-0312-E329621A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7" y="2126103"/>
            <a:ext cx="4536721" cy="969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086236F-447E-6E01-479C-83C7F711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37" y="2920913"/>
            <a:ext cx="3328415" cy="2656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B2B6641-1C62-7D37-D5E2-C313E76D1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71" y="4249284"/>
            <a:ext cx="3632432" cy="1920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1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02584190-4ED7-5739-AF2A-1A059DD39A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Using Remote </a:t>
            </a:r>
            <a:r>
              <a:rPr lang="pl-PL" dirty="0" err="1"/>
              <a:t>Repositories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F9054-6116-EB42-A840-011F053524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 err="1"/>
              <a:t>nteract</a:t>
            </a:r>
            <a:r>
              <a:rPr lang="pl-PL" dirty="0" err="1"/>
              <a:t>ion</a:t>
            </a:r>
            <a:r>
              <a:rPr lang="en-US" dirty="0"/>
              <a:t> with remote servers for </a:t>
            </a:r>
            <a:br>
              <a:rPr lang="pl-PL" dirty="0"/>
            </a:br>
            <a:r>
              <a:rPr lang="en-US" dirty="0"/>
              <a:t>retrieving and storing files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 err="1"/>
              <a:t>hree</a:t>
            </a:r>
            <a:r>
              <a:rPr lang="en-US" dirty="0"/>
              <a:t> main actions with remote </a:t>
            </a:r>
            <a:br>
              <a:rPr lang="pl-PL" dirty="0"/>
            </a:br>
            <a:r>
              <a:rPr lang="en-US" dirty="0"/>
              <a:t>repositories</a:t>
            </a:r>
            <a:r>
              <a:rPr lang="pl-PL" dirty="0"/>
              <a:t> (</a:t>
            </a:r>
            <a:r>
              <a:rPr lang="pl-PL" dirty="0" err="1"/>
              <a:t>push</a:t>
            </a:r>
            <a:r>
              <a:rPr lang="pl-PL" dirty="0"/>
              <a:t>, </a:t>
            </a:r>
            <a:r>
              <a:rPr lang="pl-PL" dirty="0" err="1"/>
              <a:t>pull</a:t>
            </a:r>
            <a:r>
              <a:rPr lang="pl-PL" dirty="0"/>
              <a:t>, </a:t>
            </a:r>
            <a:r>
              <a:rPr lang="pl-PL" dirty="0" err="1"/>
              <a:t>fetch</a:t>
            </a:r>
            <a:r>
              <a:rPr lang="pl-PL" dirty="0"/>
              <a:t>) </a:t>
            </a:r>
          </a:p>
          <a:p>
            <a:r>
              <a:rPr lang="pl-PL" dirty="0" err="1"/>
              <a:t>Built</a:t>
            </a:r>
            <a:r>
              <a:rPr lang="pl-PL" dirty="0"/>
              <a:t>-in </a:t>
            </a:r>
            <a:r>
              <a:rPr lang="pl-PL" dirty="0" err="1"/>
              <a:t>mechanism</a:t>
            </a:r>
            <a:r>
              <a:rPr lang="pl-PL" dirty="0"/>
              <a:t> to </a:t>
            </a:r>
            <a:r>
              <a:rPr lang="pl-PL" dirty="0" err="1"/>
              <a:t>view</a:t>
            </a:r>
            <a:r>
              <a:rPr lang="pl-PL" dirty="0"/>
              <a:t> and </a:t>
            </a:r>
            <a:br>
              <a:rPr lang="pl-PL" dirty="0"/>
            </a:br>
            <a:r>
              <a:rPr lang="pl-PL" dirty="0" err="1"/>
              <a:t>resolve</a:t>
            </a:r>
            <a:r>
              <a:rPr lang="pl-PL" dirty="0"/>
              <a:t> </a:t>
            </a:r>
            <a:r>
              <a:rPr lang="pl-PL" dirty="0" err="1"/>
              <a:t>conflicts</a:t>
            </a:r>
            <a:r>
              <a:rPr lang="pl-PL" dirty="0"/>
              <a:t> </a:t>
            </a:r>
          </a:p>
          <a:p>
            <a:r>
              <a:rPr lang="pl-PL" dirty="0" err="1"/>
              <a:t>Simulink</a:t>
            </a:r>
            <a:r>
              <a:rPr lang="pl-PL" dirty="0"/>
              <a:t> Three-</a:t>
            </a:r>
            <a:r>
              <a:rPr lang="pl-PL" dirty="0" err="1"/>
              <a:t>Way</a:t>
            </a:r>
            <a:r>
              <a:rPr lang="pl-PL" dirty="0"/>
              <a:t> </a:t>
            </a:r>
            <a:r>
              <a:rPr lang="pl-PL" dirty="0" err="1"/>
              <a:t>Merge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to</a:t>
            </a:r>
            <a:br>
              <a:rPr lang="pl-PL" dirty="0"/>
            </a:br>
            <a:r>
              <a:rPr lang="en-US" dirty="0"/>
              <a:t>choose changes to discard or keep</a:t>
            </a: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FF1F759-9250-DE97-1CAE-416876F8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20" y="1141200"/>
            <a:ext cx="4935754" cy="1167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9DEA19D-B18E-5231-1432-65BACA20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803" y="2625562"/>
            <a:ext cx="6396389" cy="3183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8252FF0-B867-EB6D-246E-0B0AC53FB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62" y="5418475"/>
            <a:ext cx="5096315" cy="927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B1B867E-2DA1-4A15-AFC0-A2698D5A0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dirty="0"/>
              <a:t>Mateusz Łabęcki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603A767-4B04-431D-A3ED-BA289ECA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Engineer</a:t>
            </a:r>
            <a:r>
              <a:rPr lang="pl-PL" dirty="0"/>
              <a:t>, ONT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CE166D6B-BDCB-46B9-90E7-CA2ADBCAE7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mateusz.labecki@ont.com.pl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94EECF02-DEF0-40C4-87FF-672E0750E8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4177" y="5308476"/>
            <a:ext cx="2089973" cy="430887"/>
          </a:xfrm>
        </p:spPr>
        <p:txBody>
          <a:bodyPr/>
          <a:lstStyle/>
          <a:p>
            <a:r>
              <a:rPr lang="pl-PL" dirty="0"/>
              <a:t>+48 534 884 988</a:t>
            </a:r>
          </a:p>
        </p:txBody>
      </p:sp>
    </p:spTree>
    <p:extLst>
      <p:ext uri="{BB962C8B-B14F-4D97-AF65-F5344CB8AC3E}">
        <p14:creationId xmlns:p14="http://schemas.microsoft.com/office/powerpoint/2010/main" val="414274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0689D4-F9AE-4C48-9597-7F9B1FC0C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1550FE-6C1C-4844-BDB3-CEEDBABBBE6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/>
              <a:t>Project Fundamentals</a:t>
            </a:r>
          </a:p>
          <a:p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Projects</a:t>
            </a:r>
            <a:endParaRPr lang="pl-PL" dirty="0"/>
          </a:p>
          <a:p>
            <a:pPr lvl="1"/>
            <a:r>
              <a:rPr lang="pl-PL" sz="2200" dirty="0"/>
              <a:t>Project </a:t>
            </a:r>
            <a:r>
              <a:rPr lang="pl-PL" sz="2200" dirty="0" err="1"/>
              <a:t>settings</a:t>
            </a:r>
            <a:endParaRPr lang="pl-PL" sz="2200" dirty="0"/>
          </a:p>
          <a:p>
            <a:r>
              <a:rPr lang="pl-PL" dirty="0"/>
              <a:t>Source Control Integration </a:t>
            </a:r>
          </a:p>
          <a:p>
            <a:pPr lvl="1"/>
            <a:r>
              <a:rPr lang="pl-PL" sz="2200" dirty="0" err="1"/>
              <a:t>Versioning</a:t>
            </a:r>
            <a:r>
              <a:rPr lang="pl-PL" sz="2200" dirty="0"/>
              <a:t> </a:t>
            </a:r>
            <a:r>
              <a:rPr lang="pl-PL" sz="2200" dirty="0" err="1"/>
              <a:t>possibilities</a:t>
            </a:r>
            <a:r>
              <a:rPr lang="pl-PL" dirty="0"/>
              <a:t> </a:t>
            </a:r>
          </a:p>
          <a:p>
            <a:r>
              <a:rPr lang="pl-PL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887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D82319A4-EA2F-4034-96C8-089BC36AF5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/>
              <a:t>Project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6582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F98B48E3-3052-4D46-908A-5CAD6CA96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hen </a:t>
            </a:r>
            <a:r>
              <a:rPr lang="pl-PL" dirty="0" err="1"/>
              <a:t>can</a:t>
            </a:r>
            <a:r>
              <a:rPr lang="en-US" dirty="0"/>
              <a:t> </a:t>
            </a:r>
            <a:r>
              <a:rPr lang="pl-PL" dirty="0"/>
              <a:t>a </a:t>
            </a:r>
            <a:r>
              <a:rPr lang="en-US" dirty="0"/>
              <a:t>project help you organize your work</a:t>
            </a:r>
            <a:r>
              <a:rPr lang="pl-PL" dirty="0"/>
              <a:t>?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EDF1FA4-8B8E-4CE2-A3D5-62DAF9AC95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b="1" dirty="0"/>
              <a:t>Case 1: </a:t>
            </a:r>
            <a:r>
              <a:rPr lang="pl-PL" b="1" dirty="0" err="1"/>
              <a:t>Modelling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model file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model developer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model version</a:t>
            </a:r>
            <a:br>
              <a:rPr lang="pl-PL" dirty="0"/>
            </a:br>
            <a:endParaRPr lang="pl-PL" sz="1800" dirty="0"/>
          </a:p>
          <a:p>
            <a:r>
              <a:rPr lang="pl-PL" b="1" dirty="0"/>
              <a:t>Case 2: </a:t>
            </a:r>
            <a:r>
              <a:rPr lang="pl-PL" b="1" dirty="0" err="1"/>
              <a:t>Coding</a:t>
            </a:r>
            <a:r>
              <a:rPr lang="pl-PL" b="1" dirty="0"/>
              <a:t> </a:t>
            </a:r>
            <a:br>
              <a:rPr lang="pl-PL" dirty="0"/>
            </a:br>
            <a:r>
              <a:rPr lang="pl-PL" dirty="0"/>
              <a:t>- backup </a:t>
            </a:r>
            <a:r>
              <a:rPr lang="pl-PL" dirty="0" err="1"/>
              <a:t>copies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spreadsheet</a:t>
            </a:r>
            <a:r>
              <a:rPr lang="pl-PL" dirty="0"/>
              <a:t> of </a:t>
            </a:r>
            <a:r>
              <a:rPr lang="pl-PL" dirty="0" err="1"/>
              <a:t>changes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lack</a:t>
            </a:r>
            <a:r>
              <a:rPr lang="pl-PL" dirty="0"/>
              <a:t> of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tracking</a:t>
            </a:r>
            <a:r>
              <a:rPr lang="pl-PL" dirty="0"/>
              <a:t> </a:t>
            </a:r>
            <a:br>
              <a:rPr lang="pl-PL" dirty="0"/>
            </a:br>
            <a:endParaRPr lang="pl-PL" sz="1800" dirty="0"/>
          </a:p>
          <a:p>
            <a:r>
              <a:rPr lang="pl-PL" b="1" dirty="0"/>
              <a:t>Case 3: File </a:t>
            </a:r>
            <a:r>
              <a:rPr lang="pl-PL" b="1" dirty="0" err="1"/>
              <a:t>Directories</a:t>
            </a:r>
            <a:r>
              <a:rPr lang="pl-PL" b="1" dirty="0"/>
              <a:t> </a:t>
            </a:r>
            <a:br>
              <a:rPr lang="pl-PL" b="1" dirty="0"/>
            </a:br>
            <a:r>
              <a:rPr lang="pl-PL" dirty="0"/>
              <a:t>- MATLAB and </a:t>
            </a:r>
            <a:r>
              <a:rPr lang="pl-PL" dirty="0" err="1"/>
              <a:t>Simulink</a:t>
            </a:r>
            <a:r>
              <a:rPr lang="pl-PL" dirty="0"/>
              <a:t> </a:t>
            </a:r>
            <a:r>
              <a:rPr lang="pl-PL" dirty="0" err="1"/>
              <a:t>files</a:t>
            </a:r>
            <a:br>
              <a:rPr lang="pl-PL" b="1" dirty="0"/>
            </a:br>
            <a:r>
              <a:rPr lang="pl-PL" dirty="0"/>
              <a:t>- </a:t>
            </a:r>
            <a:r>
              <a:rPr lang="pl-PL" dirty="0" err="1"/>
              <a:t>external</a:t>
            </a:r>
            <a:r>
              <a:rPr lang="pl-PL" dirty="0"/>
              <a:t> data, </a:t>
            </a:r>
            <a:r>
              <a:rPr lang="pl-PL" dirty="0" err="1"/>
              <a:t>requirements</a:t>
            </a:r>
            <a:r>
              <a:rPr lang="pl-PL" dirty="0"/>
              <a:t>, </a:t>
            </a:r>
            <a:r>
              <a:rPr lang="pl-PL" dirty="0" err="1"/>
              <a:t>reports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4365AC5-EF95-2595-C981-3D49B023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67" y="1937060"/>
            <a:ext cx="4307406" cy="3244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ABCB42D-FBE7-CB0C-ADAA-C6AAA90E79AF}"/>
              </a:ext>
            </a:extLst>
          </p:cNvPr>
          <p:cNvSpPr txBox="1"/>
          <p:nvPr/>
        </p:nvSpPr>
        <p:spPr>
          <a:xfrm>
            <a:off x="7905509" y="1384012"/>
            <a:ext cx="320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FF0000"/>
                </a:solidFill>
                <a:cs typeface="Dreaming Outloud Pro" panose="020B0604020202020204" pitchFamily="66" charset="0"/>
              </a:rPr>
              <a:t>Bad idea! </a:t>
            </a:r>
          </a:p>
        </p:txBody>
      </p:sp>
    </p:spTree>
    <p:extLst>
      <p:ext uri="{BB962C8B-B14F-4D97-AF65-F5344CB8AC3E}">
        <p14:creationId xmlns:p14="http://schemas.microsoft.com/office/powerpoint/2010/main" val="30162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F98B48E3-3052-4D46-908A-5CAD6CA96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MATLAB and </a:t>
            </a:r>
            <a:r>
              <a:rPr lang="pl-PL" dirty="0" err="1"/>
              <a:t>Simulink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EDF1FA4-8B8E-4CE2-A3D5-62DAF9AC95B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9200" y="1100288"/>
            <a:ext cx="11613600" cy="5314912"/>
          </a:xfrm>
        </p:spPr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organization</a:t>
            </a:r>
            <a:r>
              <a:rPr lang="pl-PL" dirty="0"/>
              <a:t> and Distribution System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E33FCFA-DE7A-397D-2294-0C4F6B36E41F}"/>
              </a:ext>
            </a:extLst>
          </p:cNvPr>
          <p:cNvSpPr txBox="1"/>
          <p:nvPr/>
        </p:nvSpPr>
        <p:spPr>
          <a:xfrm>
            <a:off x="8962311" y="2264856"/>
            <a:ext cx="295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Metadata</a:t>
            </a:r>
            <a:endParaRPr lang="pl-PL" sz="20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D0706F1-D349-52B2-B10F-2079BC9FCEFE}"/>
              </a:ext>
            </a:extLst>
          </p:cNvPr>
          <p:cNvSpPr txBox="1"/>
          <p:nvPr/>
        </p:nvSpPr>
        <p:spPr>
          <a:xfrm>
            <a:off x="8973236" y="3773211"/>
            <a:ext cx="295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Interface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3C81D42-449D-14D8-69BF-C172AE667900}"/>
              </a:ext>
            </a:extLst>
          </p:cNvPr>
          <p:cNvSpPr txBox="1"/>
          <p:nvPr/>
        </p:nvSpPr>
        <p:spPr>
          <a:xfrm>
            <a:off x="8962310" y="5253360"/>
            <a:ext cx="2954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integration</a:t>
            </a:r>
            <a:endParaRPr lang="pl-PL" sz="2000" dirty="0"/>
          </a:p>
        </p:txBody>
      </p:sp>
      <p:pic>
        <p:nvPicPr>
          <p:cNvPr id="54" name="Obraz 53">
            <a:extLst>
              <a:ext uri="{FF2B5EF4-FFF2-40B4-BE49-F238E27FC236}">
                <a16:creationId xmlns:a16="http://schemas.microsoft.com/office/drawing/2014/main" id="{944EFD91-6D79-840A-0D7E-0860CD23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866367"/>
            <a:ext cx="3811557" cy="4453233"/>
          </a:xfrm>
          <a:prstGeom prst="rect">
            <a:avLst/>
          </a:prstGeom>
        </p:spPr>
      </p:pic>
      <p:sp>
        <p:nvSpPr>
          <p:cNvPr id="60" name="Strzałka: w prawo 59">
            <a:extLst>
              <a:ext uri="{FF2B5EF4-FFF2-40B4-BE49-F238E27FC236}">
                <a16:creationId xmlns:a16="http://schemas.microsoft.com/office/drawing/2014/main" id="{C1D3BAD2-6B45-84C1-2BA9-0AF39963798C}"/>
              </a:ext>
            </a:extLst>
          </p:cNvPr>
          <p:cNvSpPr/>
          <p:nvPr/>
        </p:nvSpPr>
        <p:spPr>
          <a:xfrm rot="20555001">
            <a:off x="5286785" y="2717685"/>
            <a:ext cx="2520000" cy="180000"/>
          </a:xfrm>
          <a:prstGeom prst="rightArrow">
            <a:avLst>
              <a:gd name="adj1" fmla="val 21730"/>
              <a:gd name="adj2" fmla="val 1129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Strzałka: w prawo 60">
            <a:extLst>
              <a:ext uri="{FF2B5EF4-FFF2-40B4-BE49-F238E27FC236}">
                <a16:creationId xmlns:a16="http://schemas.microsoft.com/office/drawing/2014/main" id="{1F516345-A121-47B8-D9B1-4AC27DE7EA89}"/>
              </a:ext>
            </a:extLst>
          </p:cNvPr>
          <p:cNvSpPr/>
          <p:nvPr/>
        </p:nvSpPr>
        <p:spPr>
          <a:xfrm>
            <a:off x="5304917" y="3837283"/>
            <a:ext cx="2376000" cy="180000"/>
          </a:xfrm>
          <a:prstGeom prst="rightArrow">
            <a:avLst>
              <a:gd name="adj1" fmla="val 21730"/>
              <a:gd name="adj2" fmla="val 1129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2" name="Strzałka: w prawo 61">
            <a:extLst>
              <a:ext uri="{FF2B5EF4-FFF2-40B4-BE49-F238E27FC236}">
                <a16:creationId xmlns:a16="http://schemas.microsoft.com/office/drawing/2014/main" id="{53FE5C13-6DFA-D3F1-B128-C781756B57CF}"/>
              </a:ext>
            </a:extLst>
          </p:cNvPr>
          <p:cNvSpPr/>
          <p:nvPr/>
        </p:nvSpPr>
        <p:spPr>
          <a:xfrm rot="1254592">
            <a:off x="5254053" y="4899761"/>
            <a:ext cx="2520000" cy="180000"/>
          </a:xfrm>
          <a:prstGeom prst="rightArrow">
            <a:avLst>
              <a:gd name="adj1" fmla="val 21730"/>
              <a:gd name="adj2" fmla="val 1129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4" name="Grafika 63" descr="Dokument kontur">
            <a:extLst>
              <a:ext uri="{FF2B5EF4-FFF2-40B4-BE49-F238E27FC236}">
                <a16:creationId xmlns:a16="http://schemas.microsoft.com/office/drawing/2014/main" id="{5240FBEB-3B25-9445-4663-4201AE8F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3355" y="1866367"/>
            <a:ext cx="1129881" cy="1129881"/>
          </a:xfrm>
          <a:prstGeom prst="rect">
            <a:avLst/>
          </a:prstGeom>
        </p:spPr>
      </p:pic>
      <p:pic>
        <p:nvPicPr>
          <p:cNvPr id="68" name="Grafika 67" descr="Wiersz polecenia (terminal) kontur">
            <a:extLst>
              <a:ext uri="{FF2B5EF4-FFF2-40B4-BE49-F238E27FC236}">
                <a16:creationId xmlns:a16="http://schemas.microsoft.com/office/drawing/2014/main" id="{B859466D-515B-5379-80FE-0CDC1C5F6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3355" y="3511346"/>
            <a:ext cx="1129882" cy="1129882"/>
          </a:xfrm>
          <a:prstGeom prst="rect">
            <a:avLst/>
          </a:prstGeom>
        </p:spPr>
      </p:pic>
      <p:pic>
        <p:nvPicPr>
          <p:cNvPr id="70" name="Grafika 69" descr="Prawidłowy inwentarz kontur">
            <a:extLst>
              <a:ext uri="{FF2B5EF4-FFF2-40B4-BE49-F238E27FC236}">
                <a16:creationId xmlns:a16="http://schemas.microsoft.com/office/drawing/2014/main" id="{1192E55C-A6C7-E921-3018-09E4483F92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3355" y="5061401"/>
            <a:ext cx="1130585" cy="11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F98B48E3-3052-4D46-908A-5CAD6CA96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Project </a:t>
            </a:r>
            <a:r>
              <a:rPr lang="pl-PL" dirty="0" err="1"/>
              <a:t>Metadata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EDF1FA4-8B8E-4CE2-A3D5-62DAF9AC95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automatically</a:t>
            </a:r>
            <a:r>
              <a:rPr lang="pl-PL" dirty="0"/>
              <a:t> to </a:t>
            </a:r>
            <a:r>
              <a:rPr lang="pl-PL" dirty="0" err="1"/>
              <a:t>repository</a:t>
            </a:r>
            <a:endParaRPr lang="pl-PL" dirty="0"/>
          </a:p>
          <a:p>
            <a:r>
              <a:rPr lang="pl-PL" b="1" i="1" dirty="0" err="1"/>
              <a:t>Resources</a:t>
            </a:r>
            <a:r>
              <a:rPr lang="pl-PL" i="1" dirty="0"/>
              <a:t>*</a:t>
            </a:r>
            <a:r>
              <a:rPr lang="pl-PL" dirty="0"/>
              <a:t> folder:</a:t>
            </a:r>
            <a:br>
              <a:rPr lang="pl-PL" dirty="0"/>
            </a:br>
            <a:r>
              <a:rPr lang="pl-PL" dirty="0"/>
              <a:t>- XML-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definition</a:t>
            </a:r>
            <a:r>
              <a:rPr lang="pl-PL" dirty="0"/>
              <a:t> </a:t>
            </a:r>
            <a:r>
              <a:rPr lang="pl-PL" dirty="0" err="1"/>
              <a:t>files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follows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in the </a:t>
            </a:r>
            <a:r>
              <a:rPr lang="pl-PL" dirty="0" err="1"/>
              <a:t>project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shortcuts</a:t>
            </a:r>
            <a:r>
              <a:rPr lang="pl-PL" dirty="0"/>
              <a:t>, </a:t>
            </a:r>
            <a:r>
              <a:rPr lang="pl-PL" dirty="0" err="1"/>
              <a:t>labels</a:t>
            </a:r>
            <a:r>
              <a:rPr lang="pl-PL" dirty="0"/>
              <a:t>, </a:t>
            </a:r>
            <a:r>
              <a:rPr lang="pl-PL" dirty="0" err="1"/>
              <a:t>descriptions</a:t>
            </a:r>
            <a:endParaRPr lang="pl-PL" dirty="0"/>
          </a:p>
          <a:p>
            <a:r>
              <a:rPr lang="pl-PL" b="1" dirty="0"/>
              <a:t>.PRJ </a:t>
            </a:r>
            <a:r>
              <a:rPr lang="pl-PL" dirty="0"/>
              <a:t>file: 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launcher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runs</a:t>
            </a:r>
            <a:r>
              <a:rPr lang="pl-PL" dirty="0"/>
              <a:t> startup </a:t>
            </a:r>
            <a:r>
              <a:rPr lang="pl-PL" dirty="0" err="1"/>
              <a:t>tasks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opens</a:t>
            </a:r>
            <a:r>
              <a:rPr lang="pl-PL" dirty="0"/>
              <a:t> Project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/>
              <a:t>Project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be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the Project </a:t>
            </a:r>
            <a:r>
              <a:rPr lang="pl-PL" dirty="0" err="1"/>
              <a:t>interface</a:t>
            </a:r>
            <a:endParaRPr lang="pl-PL" dirty="0"/>
          </a:p>
          <a:p>
            <a:pPr marL="0" indent="0">
              <a:buNone/>
            </a:pPr>
            <a:r>
              <a:rPr lang="pl-PL" sz="1800" dirty="0"/>
              <a:t>* </a:t>
            </a:r>
            <a:r>
              <a:rPr lang="pl-PL" sz="1800" dirty="0" err="1"/>
              <a:t>Starting</a:t>
            </a:r>
            <a:r>
              <a:rPr lang="pl-PL" sz="1800" dirty="0"/>
              <a:t> in R2019a, </a:t>
            </a:r>
            <a:r>
              <a:rPr lang="pl-PL" sz="1800" i="1" dirty="0" err="1"/>
              <a:t>SimulinkProject</a:t>
            </a:r>
            <a:r>
              <a:rPr lang="pl-PL" sz="1800" i="1" dirty="0"/>
              <a:t> </a:t>
            </a:r>
            <a:r>
              <a:rPr lang="pl-PL" sz="1800" dirty="0"/>
              <a:t>folder in </a:t>
            </a:r>
            <a:r>
              <a:rPr lang="pl-PL" sz="1800" dirty="0" err="1"/>
              <a:t>earlier</a:t>
            </a:r>
            <a:r>
              <a:rPr lang="pl-PL" sz="1800" dirty="0"/>
              <a:t> </a:t>
            </a:r>
            <a:r>
              <a:rPr lang="pl-PL" sz="1800" dirty="0" err="1"/>
              <a:t>releases</a:t>
            </a:r>
            <a:endParaRPr lang="pl-PL" sz="1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593EABB-F768-6523-AF94-9E225694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70" y="1374215"/>
            <a:ext cx="3811557" cy="4453233"/>
          </a:xfrm>
          <a:prstGeom prst="rect">
            <a:avLst/>
          </a:prstGeom>
        </p:spPr>
      </p:pic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9B51EF3E-9000-45ED-3CA3-50534FD0B93E}"/>
              </a:ext>
            </a:extLst>
          </p:cNvPr>
          <p:cNvSpPr/>
          <p:nvPr/>
        </p:nvSpPr>
        <p:spPr>
          <a:xfrm rot="11973423">
            <a:off x="8855727" y="3070156"/>
            <a:ext cx="2520000" cy="180000"/>
          </a:xfrm>
          <a:prstGeom prst="rightArrow">
            <a:avLst>
              <a:gd name="adj1" fmla="val 21730"/>
              <a:gd name="adj2" fmla="val 1129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9B78635B-8BFC-E1A9-547E-C6823DAD1102}"/>
              </a:ext>
            </a:extLst>
          </p:cNvPr>
          <p:cNvSpPr/>
          <p:nvPr/>
        </p:nvSpPr>
        <p:spPr>
          <a:xfrm rot="9315388">
            <a:off x="8887538" y="4479992"/>
            <a:ext cx="2520000" cy="180000"/>
          </a:xfrm>
          <a:prstGeom prst="rightArrow">
            <a:avLst>
              <a:gd name="adj1" fmla="val 21730"/>
              <a:gd name="adj2" fmla="val 1129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3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988F422-9908-8E22-85AF-7C3DC2F81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Project Interface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734DB-426C-BF58-EFE4-F89DEC0945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l-PL" dirty="0" err="1"/>
              <a:t>Recommended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manage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  <a:p>
            <a:r>
              <a:rPr lang="pl-PL" dirty="0" err="1"/>
              <a:t>Current</a:t>
            </a:r>
            <a:r>
              <a:rPr lang="pl-PL" dirty="0"/>
              <a:t> version status </a:t>
            </a:r>
          </a:p>
          <a:p>
            <a:r>
              <a:rPr lang="pl-PL" dirty="0"/>
              <a:t>File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examination</a:t>
            </a:r>
            <a:r>
              <a:rPr lang="pl-PL" dirty="0"/>
              <a:t> </a:t>
            </a:r>
          </a:p>
          <a:p>
            <a:r>
              <a:rPr lang="pl-PL" dirty="0" err="1"/>
              <a:t>Labels</a:t>
            </a:r>
            <a:r>
              <a:rPr lang="pl-PL" dirty="0"/>
              <a:t> set to </a:t>
            </a:r>
            <a:r>
              <a:rPr lang="pl-PL" dirty="0" err="1"/>
              <a:t>classify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  <a:p>
            <a:r>
              <a:rPr lang="pl-PL" dirty="0"/>
              <a:t>Project-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tabs</a:t>
            </a:r>
            <a:endParaRPr lang="pl-PL" dirty="0"/>
          </a:p>
          <a:p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project</a:t>
            </a:r>
            <a:r>
              <a:rPr lang="pl-PL" dirty="0"/>
              <a:t> open </a:t>
            </a:r>
            <a:br>
              <a:rPr lang="pl-PL" dirty="0"/>
            </a:b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time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8AAE960-B8BE-A8C7-0312-FA77F2C7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21" y="1305619"/>
            <a:ext cx="7056040" cy="4411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FE04679-7CC8-E5D3-6F2D-D7E903A5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89" y="4164915"/>
            <a:ext cx="1883028" cy="2356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95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BBFDA17B-39F1-FECE-1989-5845114BE4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Projects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81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ADECF685-33B5-1D76-23E4-CC94A7014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Setting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Project</a:t>
            </a:r>
          </a:p>
        </p:txBody>
      </p:sp>
      <p:pic>
        <p:nvPicPr>
          <p:cNvPr id="12" name="Symbol zastępczy zawartości 11" descr="Programista męski z wypełnieniem pełnym">
            <a:extLst>
              <a:ext uri="{FF2B5EF4-FFF2-40B4-BE49-F238E27FC236}">
                <a16:creationId xmlns:a16="http://schemas.microsoft.com/office/drawing/2014/main" id="{D1A44131-5304-628E-DF5F-D8339AECDBC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919" y="3765319"/>
            <a:ext cx="1270093" cy="1270093"/>
          </a:xfrm>
        </p:spPr>
      </p:pic>
      <p:sp>
        <p:nvSpPr>
          <p:cNvPr id="15" name="Dymek mowy: owalny 14">
            <a:extLst>
              <a:ext uri="{FF2B5EF4-FFF2-40B4-BE49-F238E27FC236}">
                <a16:creationId xmlns:a16="http://schemas.microsoft.com/office/drawing/2014/main" id="{AEB10E85-2013-57A8-6028-4F2B3CAFA301}"/>
              </a:ext>
            </a:extLst>
          </p:cNvPr>
          <p:cNvSpPr/>
          <p:nvPr/>
        </p:nvSpPr>
        <p:spPr>
          <a:xfrm>
            <a:off x="1552574" y="1884132"/>
            <a:ext cx="2581276" cy="1544868"/>
          </a:xfrm>
          <a:prstGeom prst="wedgeEllipseCallout">
            <a:avLst>
              <a:gd name="adj1" fmla="val -22144"/>
              <a:gd name="adj2" fmla="val 7555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I </a:t>
            </a:r>
            <a:r>
              <a:rPr lang="pl-PL" sz="2800" dirty="0" err="1"/>
              <a:t>need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dirty="0"/>
              <a:t>a Project!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E50E2270-FF46-2285-666B-E8629E850EC0}"/>
              </a:ext>
            </a:extLst>
          </p:cNvPr>
          <p:cNvSpPr txBox="1"/>
          <p:nvPr/>
        </p:nvSpPr>
        <p:spPr>
          <a:xfrm>
            <a:off x="4167188" y="3076158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Have</a:t>
            </a:r>
            <a:r>
              <a:rPr lang="pl-PL" sz="1600" b="1" dirty="0"/>
              <a:t> </a:t>
            </a:r>
            <a:r>
              <a:rPr lang="pl-PL" sz="1600" b="1" dirty="0" err="1"/>
              <a:t>any</a:t>
            </a:r>
            <a:r>
              <a:rPr lang="pl-PL" sz="1600" b="1" dirty="0"/>
              <a:t> </a:t>
            </a:r>
            <a:r>
              <a:rPr lang="pl-PL" sz="1600" b="1" dirty="0" err="1"/>
              <a:t>files</a:t>
            </a:r>
            <a:r>
              <a:rPr lang="pl-PL" sz="1600" b="1" dirty="0"/>
              <a:t>?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8817056-6A9F-1420-B70A-802EF3DE612B}"/>
              </a:ext>
            </a:extLst>
          </p:cNvPr>
          <p:cNvSpPr txBox="1"/>
          <p:nvPr/>
        </p:nvSpPr>
        <p:spPr>
          <a:xfrm>
            <a:off x="5943600" y="1900805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No!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D29E6B91-B1E3-DC83-D862-0A3753F695BE}"/>
              </a:ext>
            </a:extLst>
          </p:cNvPr>
          <p:cNvSpPr txBox="1"/>
          <p:nvPr/>
        </p:nvSpPr>
        <p:spPr>
          <a:xfrm>
            <a:off x="5943600" y="431123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Yes</a:t>
            </a:r>
            <a:r>
              <a:rPr lang="pl-PL" sz="1600" b="1" dirty="0"/>
              <a:t>!</a:t>
            </a: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23708359-9F2E-28AB-B3A5-81ADFE4CA467}"/>
              </a:ext>
            </a:extLst>
          </p:cNvPr>
          <p:cNvSpPr/>
          <p:nvPr/>
        </p:nvSpPr>
        <p:spPr>
          <a:xfrm>
            <a:off x="6924675" y="1798127"/>
            <a:ext cx="1819275" cy="842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Blank Project</a:t>
            </a: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66BF8239-EC7A-A4DC-8D48-6A94E10422F7}"/>
              </a:ext>
            </a:extLst>
          </p:cNvPr>
          <p:cNvSpPr/>
          <p:nvPr/>
        </p:nvSpPr>
        <p:spPr>
          <a:xfrm>
            <a:off x="8801100" y="1798126"/>
            <a:ext cx="1819275" cy="842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From a </a:t>
            </a:r>
            <a:r>
              <a:rPr lang="pl-PL" dirty="0" err="1"/>
              <a:t>template</a:t>
            </a:r>
            <a:endParaRPr lang="pl-PL" dirty="0"/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032CD621-81E6-F7D8-203E-154F094C61A3}"/>
              </a:ext>
            </a:extLst>
          </p:cNvPr>
          <p:cNvSpPr/>
          <p:nvPr/>
        </p:nvSpPr>
        <p:spPr>
          <a:xfrm>
            <a:off x="6924674" y="4158231"/>
            <a:ext cx="1819275" cy="842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Existing</a:t>
            </a:r>
            <a:r>
              <a:rPr lang="pl-PL" dirty="0"/>
              <a:t> folder</a:t>
            </a: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F7DB32A7-EFC4-8152-1FF9-F48D92EA12D5}"/>
              </a:ext>
            </a:extLst>
          </p:cNvPr>
          <p:cNvSpPr/>
          <p:nvPr/>
        </p:nvSpPr>
        <p:spPr>
          <a:xfrm>
            <a:off x="8801100" y="4158231"/>
            <a:ext cx="1819275" cy="842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Existing</a:t>
            </a:r>
            <a:r>
              <a:rPr lang="pl-PL" dirty="0"/>
              <a:t> model</a:t>
            </a: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ED80B052-857D-7B4F-C40B-72EB519C0D04}"/>
              </a:ext>
            </a:extLst>
          </p:cNvPr>
          <p:cNvSpPr/>
          <p:nvPr/>
        </p:nvSpPr>
        <p:spPr>
          <a:xfrm>
            <a:off x="7891462" y="5044938"/>
            <a:ext cx="1819275" cy="842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Archived</a:t>
            </a:r>
            <a:r>
              <a:rPr lang="pl-PL" dirty="0"/>
              <a:t> Project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FF6F972-EA5C-284B-FB14-DF244B437EDF}"/>
              </a:ext>
            </a:extLst>
          </p:cNvPr>
          <p:cNvCxnSpPr>
            <a:cxnSpLocks/>
          </p:cNvCxnSpPr>
          <p:nvPr/>
        </p:nvCxnSpPr>
        <p:spPr>
          <a:xfrm>
            <a:off x="4167188" y="3414712"/>
            <a:ext cx="1471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05AE6E5-5C7C-27E1-00DC-3D540B91290C}"/>
              </a:ext>
            </a:extLst>
          </p:cNvPr>
          <p:cNvCxnSpPr>
            <a:cxnSpLocks/>
          </p:cNvCxnSpPr>
          <p:nvPr/>
        </p:nvCxnSpPr>
        <p:spPr>
          <a:xfrm>
            <a:off x="5638800" y="2200275"/>
            <a:ext cx="0" cy="244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A59DD8D-0C74-7507-A52E-87951A2EF392}"/>
              </a:ext>
            </a:extLst>
          </p:cNvPr>
          <p:cNvCxnSpPr>
            <a:cxnSpLocks/>
          </p:cNvCxnSpPr>
          <p:nvPr/>
        </p:nvCxnSpPr>
        <p:spPr>
          <a:xfrm>
            <a:off x="5616575" y="2229834"/>
            <a:ext cx="12461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1D3CEA00-524A-F52A-0DAE-F199C05E4D9A}"/>
              </a:ext>
            </a:extLst>
          </p:cNvPr>
          <p:cNvCxnSpPr>
            <a:cxnSpLocks/>
          </p:cNvCxnSpPr>
          <p:nvPr/>
        </p:nvCxnSpPr>
        <p:spPr>
          <a:xfrm>
            <a:off x="5615516" y="4621139"/>
            <a:ext cx="12461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NT_2023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ONT_23_v8_UNI.pptx" id="{73F10EBE-13CA-479A-A6F3-484F0327D42B}" vid="{EA88F837-71E2-4F0C-9212-F9C817C5D3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7472</TotalTime>
  <Words>2280</Words>
  <Application>Microsoft Office PowerPoint</Application>
  <PresentationFormat>Panoramiczny</PresentationFormat>
  <Paragraphs>200</Paragraphs>
  <Slides>19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Futura Bk BT</vt:lpstr>
      <vt:lpstr>Lato</vt:lpstr>
      <vt:lpstr>Roboto</vt:lpstr>
      <vt:lpstr>Webdings</vt:lpstr>
      <vt:lpstr>ONT_2023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Martyna Piechota</dc:creator>
  <cp:lastModifiedBy>Mateusz Łabęcki</cp:lastModifiedBy>
  <cp:revision>128</cp:revision>
  <dcterms:created xsi:type="dcterms:W3CDTF">2021-03-03T08:22:03Z</dcterms:created>
  <dcterms:modified xsi:type="dcterms:W3CDTF">2023-07-04T12:30:33Z</dcterms:modified>
</cp:coreProperties>
</file>