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1" r:id="rId4"/>
    <p:sldId id="262" r:id="rId5"/>
    <p:sldId id="260" r:id="rId6"/>
    <p:sldId id="259" r:id="rId7"/>
    <p:sldId id="258" r:id="rId8"/>
    <p:sldId id="266" r:id="rId9"/>
    <p:sldId id="265" r:id="rId10"/>
    <p:sldId id="264" r:id="rId11"/>
    <p:sldId id="267" r:id="rId12"/>
    <p:sldId id="263"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625AC5C5-3577-468E-898F-B87D5F52FAE0}" type="datetimeFigureOut">
              <a:rPr lang="pl-PL" smtClean="0"/>
              <a:t>01.11.2016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5906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625AC5C5-3577-468E-898F-B87D5F52FAE0}" type="datetimeFigureOut">
              <a:rPr lang="pl-PL" smtClean="0"/>
              <a:t>01.11.2016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92132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625AC5C5-3577-468E-898F-B87D5F52FAE0}" type="datetimeFigureOut">
              <a:rPr lang="pl-PL" smtClean="0"/>
              <a:t>01.11.2016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08460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625AC5C5-3577-468E-898F-B87D5F52FAE0}" type="datetimeFigureOut">
              <a:rPr lang="pl-PL" smtClean="0"/>
              <a:t>01.11.2016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87109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625AC5C5-3577-468E-898F-B87D5F52FAE0}" type="datetimeFigureOut">
              <a:rPr lang="pl-PL" smtClean="0"/>
              <a:t>01.11.2016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197427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625AC5C5-3577-468E-898F-B87D5F52FAE0}" type="datetimeFigureOut">
              <a:rPr lang="pl-PL" smtClean="0"/>
              <a:t>01.11.2016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836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625AC5C5-3577-468E-898F-B87D5F52FAE0}" type="datetimeFigureOut">
              <a:rPr lang="pl-PL" smtClean="0"/>
              <a:t>01.11.2016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139284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625AC5C5-3577-468E-898F-B87D5F52FAE0}" type="datetimeFigureOut">
              <a:rPr lang="pl-PL" smtClean="0"/>
              <a:t>01.11.2016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88835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25AC5C5-3577-468E-898F-B87D5F52FAE0}" type="datetimeFigureOut">
              <a:rPr lang="pl-PL" smtClean="0"/>
              <a:t>01.11.2016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147477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625AC5C5-3577-468E-898F-B87D5F52FAE0}" type="datetimeFigureOut">
              <a:rPr lang="pl-PL" smtClean="0"/>
              <a:t>01.11.2016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9017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625AC5C5-3577-468E-898F-B87D5F52FAE0}" type="datetimeFigureOut">
              <a:rPr lang="pl-PL" smtClean="0"/>
              <a:t>01.11.2016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25881A8-0C7E-462E-B128-C136653DAF4F}" type="slidenum">
              <a:rPr lang="pl-PL" smtClean="0"/>
              <a:t>‹#›</a:t>
            </a:fld>
            <a:endParaRPr lang="pl-PL"/>
          </a:p>
        </p:txBody>
      </p:sp>
    </p:spTree>
    <p:extLst>
      <p:ext uri="{BB962C8B-B14F-4D97-AF65-F5344CB8AC3E}">
        <p14:creationId xmlns:p14="http://schemas.microsoft.com/office/powerpoint/2010/main" val="239704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AC5C5-3577-468E-898F-B87D5F52FAE0}" type="datetimeFigureOut">
              <a:rPr lang="pl-PL" smtClean="0"/>
              <a:t>01.11.2016</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881A8-0C7E-462E-B128-C136653DAF4F}" type="slidenum">
              <a:rPr lang="pl-PL" smtClean="0"/>
              <a:t>‹#›</a:t>
            </a:fld>
            <a:endParaRPr lang="pl-PL"/>
          </a:p>
        </p:txBody>
      </p:sp>
    </p:spTree>
    <p:extLst>
      <p:ext uri="{BB962C8B-B14F-4D97-AF65-F5344CB8AC3E}">
        <p14:creationId xmlns:p14="http://schemas.microsoft.com/office/powerpoint/2010/main" val="2023073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Findings presentation</a:t>
            </a:r>
          </a:p>
        </p:txBody>
      </p:sp>
      <p:sp>
        <p:nvSpPr>
          <p:cNvPr id="3" name="Podtytuł 2"/>
          <p:cNvSpPr>
            <a:spLocks noGrp="1"/>
          </p:cNvSpPr>
          <p:nvPr>
            <p:ph type="subTitle" idx="1"/>
          </p:nvPr>
        </p:nvSpPr>
        <p:spPr/>
        <p:txBody>
          <a:bodyPr/>
          <a:lstStyle/>
          <a:p>
            <a:r>
              <a:rPr lang="pl-PL" dirty="0"/>
              <a:t>Mateusz </a:t>
            </a:r>
            <a:r>
              <a:rPr lang="pl-PL" dirty="0" err="1"/>
              <a:t>Otmianowski</a:t>
            </a:r>
            <a:endParaRPr lang="pl-PL" dirty="0"/>
          </a:p>
        </p:txBody>
      </p:sp>
    </p:spTree>
    <p:extLst>
      <p:ext uri="{BB962C8B-B14F-4D97-AF65-F5344CB8AC3E}">
        <p14:creationId xmlns:p14="http://schemas.microsoft.com/office/powerpoint/2010/main" val="20231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7" name="Prostokąt 6"/>
          <p:cNvSpPr/>
          <p:nvPr/>
        </p:nvSpPr>
        <p:spPr>
          <a:xfrm>
            <a:off x="6650038" y="546356"/>
            <a:ext cx="5108825" cy="4093428"/>
          </a:xfrm>
          <a:prstGeom prst="rect">
            <a:avLst/>
          </a:prstGeom>
        </p:spPr>
        <p:txBody>
          <a:bodyPr wrap="square">
            <a:spAutoFit/>
          </a:bodyPr>
          <a:lstStyle/>
          <a:p>
            <a:pPr algn="just"/>
            <a:r>
              <a:rPr lang="en-US" sz="1400" dirty="0"/>
              <a:t>The </a:t>
            </a:r>
            <a:r>
              <a:rPr lang="en-US" sz="1400" b="1" dirty="0"/>
              <a:t>presence of a teacher </a:t>
            </a:r>
            <a:r>
              <a:rPr lang="en-US" sz="1400" dirty="0"/>
              <a:t>is more visible in </a:t>
            </a:r>
            <a:r>
              <a:rPr lang="en-US" sz="1400" b="1" dirty="0"/>
              <a:t>completion rates</a:t>
            </a:r>
            <a:r>
              <a:rPr lang="en-US" sz="1400" dirty="0"/>
              <a:t>, as a </a:t>
            </a:r>
            <a:r>
              <a:rPr lang="en-US" sz="1400" b="1" dirty="0"/>
              <a:t>courses with a teacher have significantly higher completion rates </a:t>
            </a:r>
            <a:r>
              <a:rPr lang="en-US" sz="1400" dirty="0"/>
              <a:t>(median completion rate for a course with a teacher is 100% vs 85% for self-studying students). There are at least two possible explanations: </a:t>
            </a:r>
          </a:p>
          <a:p>
            <a:pPr marL="285750" indent="-285750" algn="just">
              <a:buFont typeface="Arial" panose="020B0604020202020204" pitchFamily="34" charset="0"/>
              <a:buChar char="•"/>
            </a:pPr>
            <a:r>
              <a:rPr lang="en-US" sz="1400" dirty="0"/>
              <a:t>a teacher provides explanation to the exercises, but as noted on the previous slide this impact is not very big;</a:t>
            </a:r>
          </a:p>
          <a:p>
            <a:pPr marL="285750" indent="-285750" algn="just">
              <a:buFont typeface="Arial" panose="020B0604020202020204" pitchFamily="34" charset="0"/>
              <a:buChar char="•"/>
            </a:pPr>
            <a:r>
              <a:rPr lang="en-US" sz="1400" dirty="0"/>
              <a:t>she/he is able to motivate students;</a:t>
            </a:r>
          </a:p>
          <a:p>
            <a:pPr algn="just"/>
            <a:endParaRPr lang="en-US" sz="1400" dirty="0"/>
          </a:p>
          <a:p>
            <a:pPr algn="just"/>
            <a:r>
              <a:rPr lang="en-US" sz="1400" dirty="0"/>
              <a:t>Taking the above mentioned into consideration, in order to help self-studying students, it would be recommended to </a:t>
            </a:r>
            <a:r>
              <a:rPr lang="en-US" sz="1400" b="1" dirty="0"/>
              <a:t>introduce a clearer description of exercises </a:t>
            </a:r>
            <a:r>
              <a:rPr lang="en-US" sz="1400" dirty="0"/>
              <a:t>and </a:t>
            </a:r>
            <a:r>
              <a:rPr lang="en-US" sz="1400" b="1" dirty="0"/>
              <a:t>more engaging tasks with better gratification</a:t>
            </a:r>
            <a:r>
              <a:rPr lang="en-US" sz="1400" dirty="0"/>
              <a:t> (ex. ranks);</a:t>
            </a:r>
          </a:p>
          <a:p>
            <a:pPr algn="just"/>
            <a:r>
              <a:rPr lang="en-US" sz="1400" dirty="0"/>
              <a:t>Additionally video podcasts seems to be a good companion to the teacher led classes but are not very popular in the self studying group.</a:t>
            </a:r>
          </a:p>
          <a:p>
            <a:pPr algn="just"/>
            <a:endParaRPr lang="en-US" dirty="0"/>
          </a:p>
          <a:p>
            <a:pPr algn="just"/>
            <a:endParaRPr lang="en-US" dirty="0"/>
          </a:p>
        </p:txBody>
      </p:sp>
      <p:pic>
        <p:nvPicPr>
          <p:cNvPr id="8" name="Obraz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080" y="3995360"/>
            <a:ext cx="2752918" cy="2752918"/>
          </a:xfrm>
          <a:prstGeom prst="rect">
            <a:avLst/>
          </a:prstGeom>
        </p:spPr>
      </p:pic>
      <p:pic>
        <p:nvPicPr>
          <p:cNvPr id="4" name="Symbol zastępczy zawartości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259803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6" name="Symbol zastępczy zawartości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
        <p:nvSpPr>
          <p:cNvPr id="7" name="pole tekstowe 6"/>
          <p:cNvSpPr txBox="1"/>
          <p:nvPr/>
        </p:nvSpPr>
        <p:spPr>
          <a:xfrm>
            <a:off x="6650038" y="3271044"/>
            <a:ext cx="4703762" cy="2585323"/>
          </a:xfrm>
          <a:prstGeom prst="rect">
            <a:avLst/>
          </a:prstGeom>
          <a:noFill/>
        </p:spPr>
        <p:txBody>
          <a:bodyPr wrap="square" rtlCol="0">
            <a:spAutoFit/>
          </a:bodyPr>
          <a:lstStyle/>
          <a:p>
            <a:pPr algn="just"/>
            <a:r>
              <a:rPr lang="en-US" dirty="0"/>
              <a:t>There are </a:t>
            </a:r>
            <a:r>
              <a:rPr lang="en-US" b="1" dirty="0"/>
              <a:t>considerable differences in completion rates and average score between countries</a:t>
            </a:r>
            <a:r>
              <a:rPr lang="en-US" dirty="0"/>
              <a:t>. It maybe worthwhile to investigate countries with below average completion rates and below average scores (ex. Libya, Yemen, Kuwait and Hong Kong) because materials could be difficult for students in these countries to understand and</a:t>
            </a:r>
            <a:r>
              <a:rPr lang="pl-PL" dirty="0"/>
              <a:t>/</a:t>
            </a:r>
            <a:r>
              <a:rPr lang="pl-PL" dirty="0" err="1"/>
              <a:t>or</a:t>
            </a:r>
            <a:r>
              <a:rPr lang="en-US" dirty="0"/>
              <a:t> there may be some cultural factors that come into play.</a:t>
            </a:r>
          </a:p>
        </p:txBody>
      </p:sp>
    </p:spTree>
    <p:extLst>
      <p:ext uri="{BB962C8B-B14F-4D97-AF65-F5344CB8AC3E}">
        <p14:creationId xmlns:p14="http://schemas.microsoft.com/office/powerpoint/2010/main" val="274078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Recommendations</a:t>
            </a:r>
            <a:endParaRPr lang="en-US" dirty="0"/>
          </a:p>
        </p:txBody>
      </p:sp>
      <p:sp>
        <p:nvSpPr>
          <p:cNvPr id="3" name="Symbol zastępczy zawartości 2"/>
          <p:cNvSpPr>
            <a:spLocks noGrp="1"/>
          </p:cNvSpPr>
          <p:nvPr>
            <p:ph idx="1"/>
          </p:nvPr>
        </p:nvSpPr>
        <p:spPr/>
        <p:txBody>
          <a:bodyPr/>
          <a:lstStyle/>
          <a:p>
            <a:pPr algn="just"/>
            <a:r>
              <a:rPr lang="en-US" b="1" dirty="0"/>
              <a:t>Ways of engaging the students throughout the whole course should be devised</a:t>
            </a:r>
            <a:r>
              <a:rPr lang="en-US" dirty="0"/>
              <a:t> to amend the problem of constant drop in students numbers from unit to unit;</a:t>
            </a:r>
          </a:p>
          <a:p>
            <a:pPr algn="just"/>
            <a:r>
              <a:rPr lang="en-US" b="1" dirty="0"/>
              <a:t>Payments plans should be reviewed </a:t>
            </a:r>
            <a:r>
              <a:rPr lang="en-US" dirty="0"/>
              <a:t>to take advantage from drop out patterns (incentives to pay for the whole course at the beginning should be introduced because of an early enthusiasm);</a:t>
            </a:r>
          </a:p>
          <a:p>
            <a:pPr algn="just"/>
            <a:r>
              <a:rPr lang="en-US" b="1" dirty="0"/>
              <a:t>Units 5, 8, and 10-12 should be reviewed </a:t>
            </a:r>
            <a:r>
              <a:rPr lang="en-US" dirty="0"/>
              <a:t>for the difficulty and attractiveness;</a:t>
            </a:r>
          </a:p>
          <a:p>
            <a:pPr algn="just"/>
            <a:r>
              <a:rPr lang="en-US" b="1" dirty="0"/>
              <a:t>Materials could be tweaked for the lowest performing countries</a:t>
            </a:r>
            <a:r>
              <a:rPr lang="en-US" dirty="0"/>
              <a:t>;</a:t>
            </a:r>
          </a:p>
          <a:p>
            <a:pPr algn="just"/>
            <a:endParaRPr lang="en-US" dirty="0"/>
          </a:p>
          <a:p>
            <a:endParaRPr lang="en-US" dirty="0"/>
          </a:p>
        </p:txBody>
      </p:sp>
    </p:spTree>
    <p:extLst>
      <p:ext uri="{BB962C8B-B14F-4D97-AF65-F5344CB8AC3E}">
        <p14:creationId xmlns:p14="http://schemas.microsoft.com/office/powerpoint/2010/main" val="106807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Introduction</a:t>
            </a:r>
          </a:p>
        </p:txBody>
      </p:sp>
      <p:sp>
        <p:nvSpPr>
          <p:cNvPr id="3" name="Symbol zastępczy zawartości 2"/>
          <p:cNvSpPr>
            <a:spLocks noGrp="1"/>
          </p:cNvSpPr>
          <p:nvPr>
            <p:ph idx="1"/>
          </p:nvPr>
        </p:nvSpPr>
        <p:spPr/>
        <p:txBody>
          <a:bodyPr/>
          <a:lstStyle/>
          <a:p>
            <a:pPr algn="just"/>
            <a:r>
              <a:rPr lang="en-US" dirty="0"/>
              <a:t>This document presents findings gathered through the analysis of dataset from a Pearson e-learning platform;</a:t>
            </a:r>
          </a:p>
          <a:p>
            <a:pPr algn="just"/>
            <a:r>
              <a:rPr lang="en-US" dirty="0"/>
              <a:t>The major topics that were researched include:</a:t>
            </a:r>
          </a:p>
          <a:p>
            <a:pPr lvl="1" algn="just"/>
            <a:r>
              <a:rPr lang="en-US" dirty="0"/>
              <a:t>Number of students that are active in a given unit with analysis of changes from unit to unit;</a:t>
            </a:r>
          </a:p>
          <a:p>
            <a:pPr lvl="1" algn="just"/>
            <a:r>
              <a:rPr lang="en-US" dirty="0"/>
              <a:t>Average scores and completion rates between units;</a:t>
            </a:r>
          </a:p>
          <a:p>
            <a:pPr lvl="1" algn="just"/>
            <a:r>
              <a:rPr lang="en-US" dirty="0"/>
              <a:t>Comparison of courses with and without a teacher;</a:t>
            </a:r>
          </a:p>
          <a:p>
            <a:pPr lvl="1" algn="just"/>
            <a:r>
              <a:rPr lang="en-US" dirty="0"/>
              <a:t>Analysis of differences between countries;</a:t>
            </a:r>
          </a:p>
          <a:p>
            <a:pPr algn="just"/>
            <a:r>
              <a:rPr lang="en-US" dirty="0"/>
              <a:t>Recommendations are presented at the end of this document;</a:t>
            </a:r>
          </a:p>
          <a:p>
            <a:pPr lvl="1" algn="just"/>
            <a:endParaRPr lang="en-US" dirty="0"/>
          </a:p>
        </p:txBody>
      </p:sp>
    </p:spTree>
    <p:extLst>
      <p:ext uri="{BB962C8B-B14F-4D97-AF65-F5344CB8AC3E}">
        <p14:creationId xmlns:p14="http://schemas.microsoft.com/office/powerpoint/2010/main" val="305193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
        <p:nvSpPr>
          <p:cNvPr id="5" name="pole tekstowe 4"/>
          <p:cNvSpPr txBox="1"/>
          <p:nvPr/>
        </p:nvSpPr>
        <p:spPr>
          <a:xfrm>
            <a:off x="6650038" y="3056662"/>
            <a:ext cx="4703762" cy="1754326"/>
          </a:xfrm>
          <a:prstGeom prst="rect">
            <a:avLst/>
          </a:prstGeom>
          <a:noFill/>
        </p:spPr>
        <p:txBody>
          <a:bodyPr wrap="square" rtlCol="0">
            <a:spAutoFit/>
          </a:bodyPr>
          <a:lstStyle/>
          <a:p>
            <a:pPr algn="just"/>
            <a:r>
              <a:rPr lang="en-US" dirty="0"/>
              <a:t>The </a:t>
            </a:r>
            <a:r>
              <a:rPr lang="en-US" b="1" dirty="0"/>
              <a:t>number of students </a:t>
            </a:r>
            <a:r>
              <a:rPr lang="en-US" dirty="0"/>
              <a:t>that perform activities in the given unit is </a:t>
            </a:r>
            <a:r>
              <a:rPr lang="en-US" b="1" dirty="0"/>
              <a:t>constantly dropping from unit to unit </a:t>
            </a:r>
            <a:r>
              <a:rPr lang="en-US" dirty="0"/>
              <a:t>so that </a:t>
            </a:r>
            <a:r>
              <a:rPr lang="en-US" b="1" dirty="0"/>
              <a:t>from the beginning 11,4 k of students,</a:t>
            </a:r>
            <a:r>
              <a:rPr lang="en-US" dirty="0"/>
              <a:t> that are active in the first unit, </a:t>
            </a:r>
            <a:r>
              <a:rPr lang="en-US" b="1" dirty="0"/>
              <a:t>the final twelfth unit is reached by slightly less than 1 k of students</a:t>
            </a:r>
            <a:r>
              <a:rPr lang="en-US" dirty="0"/>
              <a:t>. </a:t>
            </a:r>
          </a:p>
        </p:txBody>
      </p:sp>
    </p:spTree>
    <p:extLst>
      <p:ext uri="{BB962C8B-B14F-4D97-AF65-F5344CB8AC3E}">
        <p14:creationId xmlns:p14="http://schemas.microsoft.com/office/powerpoint/2010/main" val="176801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5" name="pole tekstowe 4"/>
          <p:cNvSpPr txBox="1"/>
          <p:nvPr/>
        </p:nvSpPr>
        <p:spPr>
          <a:xfrm>
            <a:off x="6650038" y="2422920"/>
            <a:ext cx="4703762" cy="3139321"/>
          </a:xfrm>
          <a:prstGeom prst="rect">
            <a:avLst/>
          </a:prstGeom>
          <a:noFill/>
        </p:spPr>
        <p:txBody>
          <a:bodyPr wrap="square" rtlCol="0">
            <a:spAutoFit/>
          </a:bodyPr>
          <a:lstStyle/>
          <a:p>
            <a:pPr algn="just"/>
            <a:r>
              <a:rPr lang="en-US" dirty="0"/>
              <a:t>The </a:t>
            </a:r>
            <a:r>
              <a:rPr lang="en-US" b="1" dirty="0"/>
              <a:t>most significant drops in number of active students</a:t>
            </a:r>
            <a:r>
              <a:rPr lang="en-US" dirty="0"/>
              <a:t> </a:t>
            </a:r>
            <a:r>
              <a:rPr lang="en-US" b="1" dirty="0"/>
              <a:t>happen</a:t>
            </a:r>
            <a:r>
              <a:rPr lang="en-US" dirty="0"/>
              <a:t> </a:t>
            </a:r>
            <a:r>
              <a:rPr lang="en-US" b="1" dirty="0"/>
              <a:t>after the first chapter</a:t>
            </a:r>
            <a:r>
              <a:rPr lang="en-US" dirty="0"/>
              <a:t> (might be caused by the fact that students find this form of learning unattractive) and </a:t>
            </a:r>
            <a:r>
              <a:rPr lang="en-US" b="1" dirty="0"/>
              <a:t>after units 8-11.</a:t>
            </a:r>
            <a:r>
              <a:rPr lang="en-US" dirty="0"/>
              <a:t> The number of students that are becoming inactive after the unit 9 is especially staggering as it reaches 51%. The </a:t>
            </a:r>
            <a:r>
              <a:rPr lang="en-US" b="1" dirty="0"/>
              <a:t>students may find these chapters too difficult or uninteresting. </a:t>
            </a:r>
            <a:r>
              <a:rPr lang="en-US" dirty="0"/>
              <a:t>It may also be the case that </a:t>
            </a:r>
            <a:r>
              <a:rPr lang="en-US" b="1" dirty="0"/>
              <a:t>it is hard for students to maintain the motivation for learning until the end of the course</a:t>
            </a:r>
            <a:r>
              <a:rPr lang="en-US" dirty="0"/>
              <a:t>.</a:t>
            </a:r>
          </a:p>
        </p:txBody>
      </p:sp>
      <p:pic>
        <p:nvPicPr>
          <p:cNvPr id="6" name="Symbol zastępczy zawartości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362290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5" name="pole tekstowe 4"/>
          <p:cNvSpPr txBox="1"/>
          <p:nvPr/>
        </p:nvSpPr>
        <p:spPr>
          <a:xfrm>
            <a:off x="6650038" y="1717833"/>
            <a:ext cx="4703762" cy="1200329"/>
          </a:xfrm>
          <a:prstGeom prst="rect">
            <a:avLst/>
          </a:prstGeom>
          <a:noFill/>
        </p:spPr>
        <p:txBody>
          <a:bodyPr wrap="square" rtlCol="0">
            <a:spAutoFit/>
          </a:bodyPr>
          <a:lstStyle/>
          <a:p>
            <a:pPr algn="just"/>
            <a:r>
              <a:rPr lang="en-US" b="1" dirty="0"/>
              <a:t>Units 11-12</a:t>
            </a:r>
            <a:r>
              <a:rPr lang="en-US" dirty="0"/>
              <a:t> seems to be </a:t>
            </a:r>
            <a:r>
              <a:rPr lang="en-US" b="1" dirty="0"/>
              <a:t>slightly harder </a:t>
            </a:r>
            <a:r>
              <a:rPr lang="en-US" dirty="0"/>
              <a:t>than the other units as indicated by the </a:t>
            </a:r>
            <a:r>
              <a:rPr lang="en-US" b="1" dirty="0"/>
              <a:t>lower median scores </a:t>
            </a:r>
            <a:r>
              <a:rPr lang="en-US" dirty="0"/>
              <a:t>and the </a:t>
            </a:r>
            <a:r>
              <a:rPr lang="en-US" b="1" dirty="0"/>
              <a:t>whole distribution of scores for these units on the lower level</a:t>
            </a:r>
            <a:r>
              <a:rPr lang="en-US" dirty="0"/>
              <a:t>.</a:t>
            </a:r>
            <a:endParaRPr lang="en-US" b="1" dirty="0"/>
          </a:p>
        </p:txBody>
      </p:sp>
      <p:pic>
        <p:nvPicPr>
          <p:cNvPr id="3" name="Obraz 2"/>
          <p:cNvPicPr>
            <a:picLocks noChangeAspect="1"/>
          </p:cNvPicPr>
          <p:nvPr/>
        </p:nvPicPr>
        <p:blipFill>
          <a:blip r:embed="rId2"/>
          <a:stretch>
            <a:fillRect/>
          </a:stretch>
        </p:blipFill>
        <p:spPr>
          <a:xfrm>
            <a:off x="9353550" y="3195161"/>
            <a:ext cx="2000250" cy="2571750"/>
          </a:xfrm>
          <a:prstGeom prst="rect">
            <a:avLst/>
          </a:prstGeom>
        </p:spPr>
      </p:pic>
      <p:sp>
        <p:nvSpPr>
          <p:cNvPr id="6" name="pole tekstowe 5"/>
          <p:cNvSpPr txBox="1"/>
          <p:nvPr/>
        </p:nvSpPr>
        <p:spPr>
          <a:xfrm>
            <a:off x="7421115" y="3271044"/>
            <a:ext cx="2115836" cy="369332"/>
          </a:xfrm>
          <a:prstGeom prst="rect">
            <a:avLst/>
          </a:prstGeom>
          <a:noFill/>
        </p:spPr>
        <p:txBody>
          <a:bodyPr wrap="none" rtlCol="0">
            <a:spAutoFit/>
          </a:bodyPr>
          <a:lstStyle/>
          <a:p>
            <a:r>
              <a:rPr lang="en-US" dirty="0"/>
              <a:t>Boxplot explanation:</a:t>
            </a:r>
          </a:p>
        </p:txBody>
      </p:sp>
      <p:pic>
        <p:nvPicPr>
          <p:cNvPr id="8" name="Symbol zastępczy zawartości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373459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5" name="pole tekstowe 4"/>
          <p:cNvSpPr txBox="1"/>
          <p:nvPr/>
        </p:nvSpPr>
        <p:spPr>
          <a:xfrm>
            <a:off x="6650038" y="1701383"/>
            <a:ext cx="4703762" cy="2862322"/>
          </a:xfrm>
          <a:prstGeom prst="rect">
            <a:avLst/>
          </a:prstGeom>
          <a:noFill/>
        </p:spPr>
        <p:txBody>
          <a:bodyPr wrap="square" rtlCol="0">
            <a:spAutoFit/>
          </a:bodyPr>
          <a:lstStyle/>
          <a:p>
            <a:pPr algn="just"/>
            <a:r>
              <a:rPr lang="en-US" dirty="0"/>
              <a:t>The </a:t>
            </a:r>
            <a:r>
              <a:rPr lang="en-US" b="1" dirty="0"/>
              <a:t>median completion rates </a:t>
            </a:r>
            <a:r>
              <a:rPr lang="en-US" dirty="0"/>
              <a:t>for </a:t>
            </a:r>
            <a:r>
              <a:rPr lang="en-US" b="1" dirty="0"/>
              <a:t>units 10-12</a:t>
            </a:r>
            <a:r>
              <a:rPr lang="en-US" dirty="0"/>
              <a:t> are </a:t>
            </a:r>
            <a:r>
              <a:rPr lang="en-US" b="1" dirty="0"/>
              <a:t>significantly lower than for other units</a:t>
            </a:r>
            <a:r>
              <a:rPr lang="en-US" dirty="0"/>
              <a:t>. That may indicate that these units are </a:t>
            </a:r>
            <a:r>
              <a:rPr lang="en-US" b="1" dirty="0"/>
              <a:t>less interesting</a:t>
            </a:r>
            <a:r>
              <a:rPr lang="pl-PL" b="1" dirty="0"/>
              <a:t> </a:t>
            </a:r>
            <a:r>
              <a:rPr lang="en-US" b="1" dirty="0"/>
              <a:t>or comprehensible than other units</a:t>
            </a:r>
            <a:r>
              <a:rPr lang="en-US" dirty="0"/>
              <a:t>. </a:t>
            </a:r>
          </a:p>
          <a:p>
            <a:pPr algn="just"/>
            <a:r>
              <a:rPr lang="en-US" dirty="0"/>
              <a:t>What draws attention is the fact that, although the overall completion rates for units 5 and 8 are only slightly lower than for other chapters, very few students complete them in full.</a:t>
            </a:r>
          </a:p>
          <a:p>
            <a:pPr algn="just"/>
            <a:r>
              <a:rPr lang="en-US" b="1" dirty="0"/>
              <a:t>Reviews have generally high completion rates </a:t>
            </a:r>
            <a:r>
              <a:rPr lang="en-US" dirty="0"/>
              <a:t>so they seems to be valued by students.</a:t>
            </a:r>
          </a:p>
        </p:txBody>
      </p:sp>
      <p:pic>
        <p:nvPicPr>
          <p:cNvPr id="6" name="Symbol zastępczy zawartości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88760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650038" y="1351957"/>
            <a:ext cx="4703762" cy="3693319"/>
          </a:xfrm>
          <a:prstGeom prst="rect">
            <a:avLst/>
          </a:prstGeom>
          <a:noFill/>
        </p:spPr>
        <p:txBody>
          <a:bodyPr wrap="square" rtlCol="0">
            <a:spAutoFit/>
          </a:bodyPr>
          <a:lstStyle/>
          <a:p>
            <a:pPr algn="just"/>
            <a:r>
              <a:rPr lang="en-US" dirty="0"/>
              <a:t>By analyzing </a:t>
            </a:r>
            <a:r>
              <a:rPr lang="en-US" b="1" dirty="0"/>
              <a:t>percent of students that have reached 100% completion rate for the given unit </a:t>
            </a:r>
            <a:r>
              <a:rPr lang="en-US" dirty="0"/>
              <a:t>one can conclude that:</a:t>
            </a:r>
          </a:p>
          <a:p>
            <a:pPr marL="285750" indent="-285750" algn="just">
              <a:buFont typeface="Arial" panose="020B0604020202020204" pitchFamily="34" charset="0"/>
              <a:buChar char="•"/>
            </a:pPr>
            <a:r>
              <a:rPr lang="en-US" b="1" dirty="0"/>
              <a:t>Completion rates </a:t>
            </a:r>
            <a:r>
              <a:rPr lang="en-US" dirty="0"/>
              <a:t>for </a:t>
            </a:r>
            <a:r>
              <a:rPr lang="en-US" b="1" dirty="0"/>
              <a:t>units 10-12 </a:t>
            </a:r>
            <a:r>
              <a:rPr lang="en-US" dirty="0"/>
              <a:t>are </a:t>
            </a:r>
            <a:r>
              <a:rPr lang="en-US" b="1" dirty="0"/>
              <a:t>considerably lower </a:t>
            </a:r>
            <a:r>
              <a:rPr lang="en-US" dirty="0"/>
              <a:t>than for </a:t>
            </a:r>
            <a:r>
              <a:rPr lang="en-US" b="1" dirty="0"/>
              <a:t>other units</a:t>
            </a:r>
            <a:r>
              <a:rPr lang="en-US" dirty="0"/>
              <a:t>; </a:t>
            </a:r>
          </a:p>
          <a:p>
            <a:pPr marL="285750" indent="-285750" algn="just">
              <a:buFont typeface="Arial" panose="020B0604020202020204" pitchFamily="34" charset="0"/>
              <a:buChar char="•"/>
            </a:pPr>
            <a:r>
              <a:rPr lang="en-US" b="1" dirty="0"/>
              <a:t>Video podcast may not be very attractive </a:t>
            </a:r>
            <a:r>
              <a:rPr lang="en-US" dirty="0"/>
              <a:t>as it is completed in 100% by less than 4% of students;</a:t>
            </a:r>
          </a:p>
          <a:p>
            <a:pPr marL="285750" indent="-285750" algn="just">
              <a:buFont typeface="Arial" panose="020B0604020202020204" pitchFamily="34" charset="0"/>
              <a:buChar char="•"/>
            </a:pPr>
            <a:r>
              <a:rPr lang="en-US" b="1" dirty="0"/>
              <a:t>There are probably one or two very hard, incomprehensible or faulty exercises in the chapter 5 and 8 </a:t>
            </a:r>
            <a:r>
              <a:rPr lang="en-US" dirty="0"/>
              <a:t>that almost no one finishes, so the % of students that complete these units is very low;</a:t>
            </a:r>
          </a:p>
        </p:txBody>
      </p:sp>
      <p:sp>
        <p:nvSpPr>
          <p:cNvPr id="7" name="Tytuł 6"/>
          <p:cNvSpPr>
            <a:spLocks noGrp="1"/>
          </p:cNvSpPr>
          <p:nvPr>
            <p:ph type="title"/>
          </p:nvPr>
        </p:nvSpPr>
        <p:spPr>
          <a:xfrm>
            <a:off x="838200" y="237321"/>
            <a:ext cx="10515600" cy="1325563"/>
          </a:xfrm>
        </p:spPr>
        <p:txBody>
          <a:bodyPr/>
          <a:lstStyle/>
          <a:p>
            <a:endParaRPr lang="en-US" dirty="0"/>
          </a:p>
        </p:txBody>
      </p:sp>
      <p:pic>
        <p:nvPicPr>
          <p:cNvPr id="3" name="Symbol zastępczy zawartości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125165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5" name="pole tekstowe 4"/>
          <p:cNvSpPr txBox="1"/>
          <p:nvPr/>
        </p:nvSpPr>
        <p:spPr>
          <a:xfrm>
            <a:off x="6650038" y="3426009"/>
            <a:ext cx="4703762" cy="1477328"/>
          </a:xfrm>
          <a:prstGeom prst="rect">
            <a:avLst/>
          </a:prstGeom>
          <a:noFill/>
        </p:spPr>
        <p:txBody>
          <a:bodyPr wrap="square" rtlCol="0">
            <a:spAutoFit/>
          </a:bodyPr>
          <a:lstStyle/>
          <a:p>
            <a:pPr algn="just"/>
            <a:r>
              <a:rPr lang="pl-PL" dirty="0" err="1"/>
              <a:t>Students</a:t>
            </a:r>
            <a:r>
              <a:rPr lang="pl-PL" dirty="0"/>
              <a:t> </a:t>
            </a:r>
            <a:r>
              <a:rPr lang="pl-PL" dirty="0" err="1"/>
              <a:t>seems</a:t>
            </a:r>
            <a:r>
              <a:rPr lang="pl-PL" dirty="0"/>
              <a:t> to be </a:t>
            </a:r>
            <a:r>
              <a:rPr lang="pl-PL" b="1" dirty="0" err="1"/>
              <a:t>diverging</a:t>
            </a:r>
            <a:r>
              <a:rPr lang="pl-PL" b="1" dirty="0"/>
              <a:t> </a:t>
            </a:r>
            <a:r>
              <a:rPr lang="pl-PL" b="1" dirty="0" err="1"/>
              <a:t>only</a:t>
            </a:r>
            <a:r>
              <a:rPr lang="pl-PL" b="1" dirty="0"/>
              <a:t> </a:t>
            </a:r>
            <a:r>
              <a:rPr lang="pl-PL" b="1" dirty="0" err="1"/>
              <a:t>slightly</a:t>
            </a:r>
            <a:r>
              <a:rPr lang="pl-PL" b="1" dirty="0"/>
              <a:t> </a:t>
            </a:r>
            <a:r>
              <a:rPr lang="pl-PL" dirty="0"/>
              <a:t>from the </a:t>
            </a:r>
            <a:r>
              <a:rPr lang="pl-PL" b="1" dirty="0" err="1"/>
              <a:t>suggested</a:t>
            </a:r>
            <a:r>
              <a:rPr lang="pl-PL" b="1" dirty="0"/>
              <a:t> order of </a:t>
            </a:r>
            <a:r>
              <a:rPr lang="pl-PL" b="1" dirty="0" err="1"/>
              <a:t>tasks</a:t>
            </a:r>
            <a:r>
              <a:rPr lang="pl-PL" b="1" dirty="0"/>
              <a:t> with the median </a:t>
            </a:r>
            <a:r>
              <a:rPr lang="pl-PL" b="1" dirty="0" err="1"/>
              <a:t>divergence</a:t>
            </a:r>
            <a:r>
              <a:rPr lang="pl-PL" b="1" dirty="0"/>
              <a:t> for </a:t>
            </a:r>
            <a:r>
              <a:rPr lang="pl-PL" b="1" dirty="0" err="1"/>
              <a:t>each</a:t>
            </a:r>
            <a:r>
              <a:rPr lang="pl-PL" b="1" dirty="0"/>
              <a:t> unit </a:t>
            </a:r>
            <a:r>
              <a:rPr lang="pl-PL" b="1" dirty="0" err="1"/>
              <a:t>around</a:t>
            </a:r>
            <a:r>
              <a:rPr lang="pl-PL" b="1" dirty="0"/>
              <a:t> 0 </a:t>
            </a:r>
            <a:r>
              <a:rPr lang="pl-PL" dirty="0" err="1"/>
              <a:t>so</a:t>
            </a:r>
            <a:r>
              <a:rPr lang="pl-PL" dirty="0"/>
              <a:t> </a:t>
            </a:r>
            <a:r>
              <a:rPr lang="pl-PL" dirty="0" err="1"/>
              <a:t>this</a:t>
            </a:r>
            <a:r>
              <a:rPr lang="pl-PL" dirty="0"/>
              <a:t> </a:t>
            </a:r>
            <a:r>
              <a:rPr lang="pl-PL" dirty="0" err="1"/>
              <a:t>seems</a:t>
            </a:r>
            <a:r>
              <a:rPr lang="pl-PL" dirty="0"/>
              <a:t> </a:t>
            </a:r>
            <a:r>
              <a:rPr lang="pl-PL" b="1" dirty="0"/>
              <a:t>not to be a </a:t>
            </a:r>
            <a:r>
              <a:rPr lang="pl-PL" b="1" dirty="0" err="1"/>
              <a:t>significant</a:t>
            </a:r>
            <a:r>
              <a:rPr lang="pl-PL" b="1" dirty="0"/>
              <a:t> </a:t>
            </a:r>
            <a:r>
              <a:rPr lang="pl-PL" b="1" dirty="0" err="1"/>
              <a:t>issue</a:t>
            </a:r>
            <a:r>
              <a:rPr lang="pl-PL" dirty="0"/>
              <a:t>. The </a:t>
            </a:r>
            <a:r>
              <a:rPr lang="pl-PL" dirty="0" err="1"/>
              <a:t>biggest</a:t>
            </a:r>
            <a:r>
              <a:rPr lang="pl-PL" dirty="0"/>
              <a:t> </a:t>
            </a:r>
            <a:r>
              <a:rPr lang="pl-PL" dirty="0" err="1"/>
              <a:t>divergence</a:t>
            </a:r>
            <a:r>
              <a:rPr lang="pl-PL" dirty="0"/>
              <a:t> </a:t>
            </a:r>
            <a:r>
              <a:rPr lang="pl-PL" dirty="0" err="1"/>
              <a:t>were</a:t>
            </a:r>
            <a:r>
              <a:rPr lang="pl-PL" dirty="0"/>
              <a:t> </a:t>
            </a:r>
            <a:r>
              <a:rPr lang="pl-PL" dirty="0" err="1"/>
              <a:t>observed</a:t>
            </a:r>
            <a:r>
              <a:rPr lang="pl-PL" dirty="0"/>
              <a:t> in the unit 7.</a:t>
            </a:r>
            <a:endParaRPr lang="en-US" dirty="0"/>
          </a:p>
        </p:txBody>
      </p:sp>
      <p:pic>
        <p:nvPicPr>
          <p:cNvPr id="10" name="Symbol zastępczy zawartości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183022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6" name="Prostokąt 5"/>
          <p:cNvSpPr/>
          <p:nvPr/>
        </p:nvSpPr>
        <p:spPr>
          <a:xfrm>
            <a:off x="6650038" y="546356"/>
            <a:ext cx="5108825" cy="1477328"/>
          </a:xfrm>
          <a:prstGeom prst="rect">
            <a:avLst/>
          </a:prstGeom>
        </p:spPr>
        <p:txBody>
          <a:bodyPr wrap="square">
            <a:spAutoFit/>
          </a:bodyPr>
          <a:lstStyle/>
          <a:p>
            <a:pPr algn="just"/>
            <a:r>
              <a:rPr lang="en-US" b="1" dirty="0"/>
              <a:t>An impact of a teacher </a:t>
            </a:r>
            <a:r>
              <a:rPr lang="en-US" dirty="0"/>
              <a:t>on the </a:t>
            </a:r>
            <a:r>
              <a:rPr lang="en-US" b="1" dirty="0"/>
              <a:t>student scores in a given unit</a:t>
            </a:r>
            <a:r>
              <a:rPr lang="en-US" dirty="0"/>
              <a:t> is </a:t>
            </a:r>
            <a:r>
              <a:rPr lang="en-US" b="1" dirty="0"/>
              <a:t>not very big</a:t>
            </a:r>
            <a:r>
              <a:rPr lang="pl-PL" b="1" dirty="0"/>
              <a:t> but </a:t>
            </a:r>
            <a:r>
              <a:rPr lang="pl-PL" b="1" dirty="0" err="1"/>
              <a:t>noticable</a:t>
            </a:r>
            <a:r>
              <a:rPr lang="pl-PL" b="1" dirty="0"/>
              <a:t>. </a:t>
            </a:r>
            <a:r>
              <a:rPr lang="pl-PL" dirty="0"/>
              <a:t>F</a:t>
            </a:r>
            <a:r>
              <a:rPr lang="en-US" dirty="0"/>
              <a:t>or the whole course median average score for studying with a teacher is 0.84 vs 0.8 for self-studying students.</a:t>
            </a:r>
          </a:p>
        </p:txBody>
      </p:sp>
      <p:pic>
        <p:nvPicPr>
          <p:cNvPr id="7" name="Obraz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546" y="2023684"/>
            <a:ext cx="3431809" cy="3431809"/>
          </a:xfrm>
          <a:prstGeom prst="rect">
            <a:avLst/>
          </a:prstGeom>
        </p:spPr>
      </p:pic>
      <p:pic>
        <p:nvPicPr>
          <p:cNvPr id="5" name="Symbol zastępczy zawartości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5125"/>
            <a:ext cx="5811838" cy="5811838"/>
          </a:xfrm>
        </p:spPr>
      </p:pic>
    </p:spTree>
    <p:extLst>
      <p:ext uri="{BB962C8B-B14F-4D97-AF65-F5344CB8AC3E}">
        <p14:creationId xmlns:p14="http://schemas.microsoft.com/office/powerpoint/2010/main" val="51338014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808</Words>
  <Application>Microsoft Office PowerPoint</Application>
  <PresentationFormat>Panoramiczny</PresentationFormat>
  <Paragraphs>35</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Calibri</vt:lpstr>
      <vt:lpstr>Calibri Light</vt:lpstr>
      <vt:lpstr>Motyw pakietu Office</vt:lpstr>
      <vt:lpstr>Findings presentation</vt:lpstr>
      <vt:lpstr>Introduction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r4ndomw4lk</dc:creator>
  <cp:lastModifiedBy>r4ndomw4lk</cp:lastModifiedBy>
  <cp:revision>44</cp:revision>
  <dcterms:created xsi:type="dcterms:W3CDTF">2016-10-31T15:32:55Z</dcterms:created>
  <dcterms:modified xsi:type="dcterms:W3CDTF">2016-11-01T14:02:03Z</dcterms:modified>
</cp:coreProperties>
</file>