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9_0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AE_34619027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6"/>
  </p:notesMasterIdLst>
  <p:sldIdLst>
    <p:sldId id="696" r:id="rId5"/>
    <p:sldId id="256" r:id="rId6"/>
    <p:sldId id="399" r:id="rId7"/>
    <p:sldId id="400" r:id="rId8"/>
    <p:sldId id="401" r:id="rId9"/>
    <p:sldId id="258" r:id="rId10"/>
    <p:sldId id="260" r:id="rId11"/>
    <p:sldId id="355" r:id="rId12"/>
    <p:sldId id="357" r:id="rId13"/>
    <p:sldId id="356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261" r:id="rId22"/>
    <p:sldId id="380" r:id="rId23"/>
    <p:sldId id="381" r:id="rId24"/>
    <p:sldId id="371" r:id="rId25"/>
    <p:sldId id="372" r:id="rId26"/>
    <p:sldId id="375" r:id="rId27"/>
    <p:sldId id="377" r:id="rId28"/>
    <p:sldId id="378" r:id="rId29"/>
    <p:sldId id="379" r:id="rId30"/>
    <p:sldId id="262" r:id="rId31"/>
    <p:sldId id="398" r:id="rId32"/>
    <p:sldId id="391" r:id="rId33"/>
    <p:sldId id="397" r:id="rId34"/>
    <p:sldId id="396" r:id="rId35"/>
    <p:sldId id="392" r:id="rId36"/>
    <p:sldId id="395" r:id="rId37"/>
    <p:sldId id="394" r:id="rId38"/>
    <p:sldId id="393" r:id="rId39"/>
    <p:sldId id="263" r:id="rId40"/>
    <p:sldId id="402" r:id="rId41"/>
    <p:sldId id="403" r:id="rId42"/>
    <p:sldId id="404" r:id="rId43"/>
    <p:sldId id="405" r:id="rId44"/>
    <p:sldId id="406" r:id="rId45"/>
    <p:sldId id="407" r:id="rId46"/>
    <p:sldId id="264" r:id="rId47"/>
    <p:sldId id="419" r:id="rId48"/>
    <p:sldId id="422" r:id="rId49"/>
    <p:sldId id="420" r:id="rId50"/>
    <p:sldId id="421" r:id="rId51"/>
    <p:sldId id="423" r:id="rId52"/>
    <p:sldId id="424" r:id="rId53"/>
    <p:sldId id="265" r:id="rId54"/>
    <p:sldId id="425" r:id="rId55"/>
    <p:sldId id="426" r:id="rId56"/>
    <p:sldId id="427" r:id="rId57"/>
    <p:sldId id="431" r:id="rId58"/>
    <p:sldId id="266" r:id="rId59"/>
    <p:sldId id="428" r:id="rId60"/>
    <p:sldId id="430" r:id="rId61"/>
    <p:sldId id="259" r:id="rId62"/>
    <p:sldId id="337" r:id="rId63"/>
    <p:sldId id="342" r:id="rId64"/>
    <p:sldId id="348" r:id="rId65"/>
    <p:sldId id="410" r:id="rId66"/>
    <p:sldId id="412" r:id="rId67"/>
    <p:sldId id="411" r:id="rId68"/>
    <p:sldId id="267" r:id="rId69"/>
    <p:sldId id="293" r:id="rId70"/>
    <p:sldId id="338" r:id="rId71"/>
    <p:sldId id="339" r:id="rId72"/>
    <p:sldId id="340" r:id="rId73"/>
    <p:sldId id="341" r:id="rId74"/>
    <p:sldId id="257" r:id="rId75"/>
    <p:sldId id="304" r:id="rId76"/>
    <p:sldId id="432" r:id="rId77"/>
    <p:sldId id="281" r:id="rId78"/>
    <p:sldId id="282" r:id="rId79"/>
    <p:sldId id="433" r:id="rId80"/>
    <p:sldId id="697" r:id="rId81"/>
    <p:sldId id="280" r:id="rId82"/>
    <p:sldId id="285" r:id="rId83"/>
    <p:sldId id="286" r:id="rId84"/>
    <p:sldId id="283" r:id="rId85"/>
    <p:sldId id="284" r:id="rId86"/>
    <p:sldId id="295" r:id="rId87"/>
    <p:sldId id="292" r:id="rId88"/>
    <p:sldId id="294" r:id="rId89"/>
    <p:sldId id="436" r:id="rId90"/>
    <p:sldId id="437" r:id="rId91"/>
    <p:sldId id="296" r:id="rId92"/>
    <p:sldId id="297" r:id="rId93"/>
    <p:sldId id="298" r:id="rId94"/>
    <p:sldId id="299" r:id="rId95"/>
    <p:sldId id="300" r:id="rId96"/>
    <p:sldId id="435" r:id="rId97"/>
    <p:sldId id="301" r:id="rId98"/>
    <p:sldId id="434" r:id="rId99"/>
    <p:sldId id="305" r:id="rId100"/>
    <p:sldId id="416" r:id="rId101"/>
    <p:sldId id="417" r:id="rId102"/>
    <p:sldId id="418" r:id="rId103"/>
    <p:sldId id="309" r:id="rId104"/>
    <p:sldId id="350" r:id="rId105"/>
    <p:sldId id="311" r:id="rId106"/>
    <p:sldId id="310" r:id="rId107"/>
    <p:sldId id="332" r:id="rId108"/>
    <p:sldId id="312" r:id="rId109"/>
    <p:sldId id="313" r:id="rId110"/>
    <p:sldId id="314" r:id="rId111"/>
    <p:sldId id="317" r:id="rId112"/>
    <p:sldId id="318" r:id="rId113"/>
    <p:sldId id="327" r:id="rId114"/>
    <p:sldId id="333" r:id="rId11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EEDA23-6D75-C3C8-F60F-F2A78449B573}" name="Diallo, Mamadou Otto (CDC/DDPHSIS/CGH/DPDM)" initials="D(" userId="S::mod7@cdc.gov::6c6dc15e-bae4-40f3-ba79-df9982c3f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0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presProps" Target="pres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theme" Target="theme/theme1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rd, Veronika (CDC/DDPHSIS/CGH/DPDM)" userId="bee3ec87-22be-4a16-91ac-71903f6a87e4" providerId="ADAL" clId="{38ACEDE4-86DC-486A-9101-27562FF2BF96}"/>
    <pc:docChg chg="modSld">
      <pc:chgData name="Laird, Veronika (CDC/DDPHSIS/CGH/DPDM)" userId="bee3ec87-22be-4a16-91ac-71903f6a87e4" providerId="ADAL" clId="{38ACEDE4-86DC-486A-9101-27562FF2BF96}" dt="2023-05-24T12:50:25.163" v="1" actId="207"/>
      <pc:docMkLst>
        <pc:docMk/>
      </pc:docMkLst>
      <pc:sldChg chg="modSp mod delCm">
        <pc:chgData name="Laird, Veronika (CDC/DDPHSIS/CGH/DPDM)" userId="bee3ec87-22be-4a16-91ac-71903f6a87e4" providerId="ADAL" clId="{38ACEDE4-86DC-486A-9101-27562FF2BF96}" dt="2023-05-24T12:50:25.163" v="1" actId="207"/>
        <pc:sldMkLst>
          <pc:docMk/>
          <pc:sldMk cId="0" sldId="286"/>
        </pc:sldMkLst>
        <pc:spChg chg="mod">
          <ac:chgData name="Laird, Veronika (CDC/DDPHSIS/CGH/DPDM)" userId="bee3ec87-22be-4a16-91ac-71903f6a87e4" providerId="ADAL" clId="{38ACEDE4-86DC-486A-9101-27562FF2BF96}" dt="2023-05-24T12:50:25.163" v="1" actId="207"/>
          <ac:spMkLst>
            <pc:docMk/>
            <pc:sldMk cId="0" sldId="286"/>
            <ac:spMk id="3" creationId="{00000000-0000-0000-0000-000000000000}"/>
          </ac:spMkLst>
        </pc:spChg>
      </pc:sldChg>
    </pc:docChg>
  </pc:docChgLst>
  <pc:docChgLst>
    <pc:chgData name="Cavros, Irene (CDC/DDPHSIS/CGH/DPDM) (CTR)" userId="S::otc9@cdc.gov::8025cfc3-7854-4e57-954f-560443e17214" providerId="AD" clId="Web-{0EDC270C-4776-4037-8B51-71A74814240C}"/>
    <pc:docChg chg="modSld">
      <pc:chgData name="Cavros, Irene (CDC/DDPHSIS/CGH/DPDM) (CTR)" userId="S::otc9@cdc.gov::8025cfc3-7854-4e57-954f-560443e17214" providerId="AD" clId="Web-{0EDC270C-4776-4037-8B51-71A74814240C}" dt="2021-10-04T15:34:59.158" v="175"/>
      <pc:docMkLst>
        <pc:docMk/>
      </pc:docMkLst>
      <pc:sldChg chg="modNotes">
        <pc:chgData name="Cavros, Irene (CDC/DDPHSIS/CGH/DPDM) (CTR)" userId="S::otc9@cdc.gov::8025cfc3-7854-4e57-954f-560443e17214" providerId="AD" clId="Web-{0EDC270C-4776-4037-8B51-71A74814240C}" dt="2021-10-04T15:27:14.901" v="42"/>
        <pc:sldMkLst>
          <pc:docMk/>
          <pc:sldMk cId="0" sldId="300"/>
        </pc:sldMkLst>
      </pc:sldChg>
      <pc:sldChg chg="modSp">
        <pc:chgData name="Cavros, Irene (CDC/DDPHSIS/CGH/DPDM) (CTR)" userId="S::otc9@cdc.gov::8025cfc3-7854-4e57-954f-560443e17214" providerId="AD" clId="Web-{0EDC270C-4776-4037-8B51-71A74814240C}" dt="2021-10-04T15:27:53.779" v="59" actId="20577"/>
        <pc:sldMkLst>
          <pc:docMk/>
          <pc:sldMk cId="4249308657" sldId="301"/>
        </pc:sldMkLst>
        <pc:spChg chg="mod">
          <ac:chgData name="Cavros, Irene (CDC/DDPHSIS/CGH/DPDM) (CTR)" userId="S::otc9@cdc.gov::8025cfc3-7854-4e57-954f-560443e17214" providerId="AD" clId="Web-{0EDC270C-4776-4037-8B51-71A74814240C}" dt="2021-10-04T15:27:53.779" v="59" actId="20577"/>
          <ac:spMkLst>
            <pc:docMk/>
            <pc:sldMk cId="4249308657" sldId="301"/>
            <ac:spMk id="3" creationId="{00000000-0000-0000-0000-000000000000}"/>
          </ac:spMkLst>
        </pc:spChg>
      </pc:sldChg>
      <pc:sldChg chg="modNotes">
        <pc:chgData name="Cavros, Irene (CDC/DDPHSIS/CGH/DPDM) (CTR)" userId="S::otc9@cdc.gov::8025cfc3-7854-4e57-954f-560443e17214" providerId="AD" clId="Web-{0EDC270C-4776-4037-8B51-71A74814240C}" dt="2021-10-04T15:33:14.196" v="143"/>
        <pc:sldMkLst>
          <pc:docMk/>
          <pc:sldMk cId="2173829644" sldId="318"/>
        </pc:sldMkLst>
      </pc:sldChg>
      <pc:sldChg chg="modSp">
        <pc:chgData name="Cavros, Irene (CDC/DDPHSIS/CGH/DPDM) (CTR)" userId="S::otc9@cdc.gov::8025cfc3-7854-4e57-954f-560443e17214" providerId="AD" clId="Web-{0EDC270C-4776-4037-8B51-71A74814240C}" dt="2021-10-04T15:33:43.042" v="154" actId="20577"/>
        <pc:sldMkLst>
          <pc:docMk/>
          <pc:sldMk cId="2002157103" sldId="327"/>
        </pc:sldMkLst>
        <pc:spChg chg="mod">
          <ac:chgData name="Cavros, Irene (CDC/DDPHSIS/CGH/DPDM) (CTR)" userId="S::otc9@cdc.gov::8025cfc3-7854-4e57-954f-560443e17214" providerId="AD" clId="Web-{0EDC270C-4776-4037-8B51-71A74814240C}" dt="2021-10-04T15:33:43.042" v="154" actId="20577"/>
          <ac:spMkLst>
            <pc:docMk/>
            <pc:sldMk cId="2002157103" sldId="327"/>
            <ac:spMk id="3" creationId="{00000000-0000-0000-0000-000000000000}"/>
          </ac:spMkLst>
        </pc:spChg>
      </pc:sldChg>
      <pc:sldChg chg="modNotes">
        <pc:chgData name="Cavros, Irene (CDC/DDPHSIS/CGH/DPDM) (CTR)" userId="S::otc9@cdc.gov::8025cfc3-7854-4e57-954f-560443e17214" providerId="AD" clId="Web-{0EDC270C-4776-4037-8B51-71A74814240C}" dt="2021-10-04T15:34:59.158" v="175"/>
        <pc:sldMkLst>
          <pc:docMk/>
          <pc:sldMk cId="2358911618" sldId="333"/>
        </pc:sldMkLst>
      </pc:sldChg>
      <pc:sldChg chg="modSp modNotes">
        <pc:chgData name="Cavros, Irene (CDC/DDPHSIS/CGH/DPDM) (CTR)" userId="S::otc9@cdc.gov::8025cfc3-7854-4e57-954f-560443e17214" providerId="AD" clId="Web-{0EDC270C-4776-4037-8B51-71A74814240C}" dt="2021-10-04T15:29:34.709" v="116" actId="20577"/>
        <pc:sldMkLst>
          <pc:docMk/>
          <pc:sldMk cId="75877130" sldId="350"/>
        </pc:sldMkLst>
        <pc:spChg chg="mod">
          <ac:chgData name="Cavros, Irene (CDC/DDPHSIS/CGH/DPDM) (CTR)" userId="S::otc9@cdc.gov::8025cfc3-7854-4e57-954f-560443e17214" providerId="AD" clId="Web-{0EDC270C-4776-4037-8B51-71A74814240C}" dt="2021-10-04T15:29:34.709" v="116" actId="20577"/>
          <ac:spMkLst>
            <pc:docMk/>
            <pc:sldMk cId="75877130" sldId="350"/>
            <ac:spMk id="3" creationId="{00000000-0000-0000-0000-000000000000}"/>
          </ac:spMkLst>
        </pc:spChg>
      </pc:sldChg>
      <pc:sldChg chg="modSp">
        <pc:chgData name="Cavros, Irene (CDC/DDPHSIS/CGH/DPDM) (CTR)" userId="S::otc9@cdc.gov::8025cfc3-7854-4e57-954f-560443e17214" providerId="AD" clId="Web-{0EDC270C-4776-4037-8B51-71A74814240C}" dt="2021-10-04T15:28:13.593" v="75" actId="20577"/>
        <pc:sldMkLst>
          <pc:docMk/>
          <pc:sldMk cId="1935888739" sldId="434"/>
        </pc:sldMkLst>
        <pc:spChg chg="mod">
          <ac:chgData name="Cavros, Irene (CDC/DDPHSIS/CGH/DPDM) (CTR)" userId="S::otc9@cdc.gov::8025cfc3-7854-4e57-954f-560443e17214" providerId="AD" clId="Web-{0EDC270C-4776-4037-8B51-71A74814240C}" dt="2021-10-04T15:28:13.593" v="75" actId="20577"/>
          <ac:spMkLst>
            <pc:docMk/>
            <pc:sldMk cId="1935888739" sldId="434"/>
            <ac:spMk id="4" creationId="{00000000-0000-0000-0000-000000000000}"/>
          </ac:spMkLst>
        </pc:spChg>
      </pc:sldChg>
      <pc:sldChg chg="modSp">
        <pc:chgData name="Cavros, Irene (CDC/DDPHSIS/CGH/DPDM) (CTR)" userId="S::otc9@cdc.gov::8025cfc3-7854-4e57-954f-560443e17214" providerId="AD" clId="Web-{0EDC270C-4776-4037-8B51-71A74814240C}" dt="2021-10-04T15:27:43.716" v="51" actId="20577"/>
        <pc:sldMkLst>
          <pc:docMk/>
          <pc:sldMk cId="2139893968" sldId="435"/>
        </pc:sldMkLst>
        <pc:spChg chg="mod">
          <ac:chgData name="Cavros, Irene (CDC/DDPHSIS/CGH/DPDM) (CTR)" userId="S::otc9@cdc.gov::8025cfc3-7854-4e57-954f-560443e17214" providerId="AD" clId="Web-{0EDC270C-4776-4037-8B51-71A74814240C}" dt="2021-10-04T15:27:43.716" v="51" actId="20577"/>
          <ac:spMkLst>
            <pc:docMk/>
            <pc:sldMk cId="2139893968" sldId="435"/>
            <ac:spMk id="3" creationId="{00000000-0000-0000-0000-000000000000}"/>
          </ac:spMkLst>
        </pc:spChg>
      </pc:sldChg>
    </pc:docChg>
  </pc:docChgLst>
  <pc:docChgLst>
    <pc:chgData name="Cavros, Irene (CDC/DDPHSIS/CGH/DPDM) (CTR)" userId="S::otc9@cdc.gov::8025cfc3-7854-4e57-954f-560443e17214" providerId="AD" clId="Web-{890BD9B8-68E6-4191-91F2-879F7E2AC81B}"/>
    <pc:docChg chg="modSld">
      <pc:chgData name="Cavros, Irene (CDC/DDPHSIS/CGH/DPDM) (CTR)" userId="S::otc9@cdc.gov::8025cfc3-7854-4e57-954f-560443e17214" providerId="AD" clId="Web-{890BD9B8-68E6-4191-91F2-879F7E2AC81B}" dt="2021-10-04T19:36:36.402" v="420" actId="14100"/>
      <pc:docMkLst>
        <pc:docMk/>
      </pc:docMkLst>
      <pc:sldChg chg="modSp">
        <pc:chgData name="Cavros, Irene (CDC/DDPHSIS/CGH/DPDM) (CTR)" userId="S::otc9@cdc.gov::8025cfc3-7854-4e57-954f-560443e17214" providerId="AD" clId="Web-{890BD9B8-68E6-4191-91F2-879F7E2AC81B}" dt="2021-10-04T19:36:36.402" v="420" actId="14100"/>
        <pc:sldMkLst>
          <pc:docMk/>
          <pc:sldMk cId="0" sldId="300"/>
        </pc:sldMkLst>
        <pc:spChg chg="mod">
          <ac:chgData name="Cavros, Irene (CDC/DDPHSIS/CGH/DPDM) (CTR)" userId="S::otc9@cdc.gov::8025cfc3-7854-4e57-954f-560443e17214" providerId="AD" clId="Web-{890BD9B8-68E6-4191-91F2-879F7E2AC81B}" dt="2021-10-04T19:27:20.410" v="59" actId="1076"/>
          <ac:spMkLst>
            <pc:docMk/>
            <pc:sldMk cId="0" sldId="300"/>
            <ac:spMk id="2" creationId="{00000000-0000-0000-0000-000000000000}"/>
          </ac:spMkLst>
        </pc:spChg>
        <pc:spChg chg="mod">
          <ac:chgData name="Cavros, Irene (CDC/DDPHSIS/CGH/DPDM) (CTR)" userId="S::otc9@cdc.gov::8025cfc3-7854-4e57-954f-560443e17214" providerId="AD" clId="Web-{890BD9B8-68E6-4191-91F2-879F7E2AC81B}" dt="2021-10-04T19:35:41.167" v="410" actId="20577"/>
          <ac:spMkLst>
            <pc:docMk/>
            <pc:sldMk cId="0" sldId="300"/>
            <ac:spMk id="5" creationId="{00000000-0000-0000-0000-000000000000}"/>
          </ac:spMkLst>
        </pc:spChg>
        <pc:spChg chg="mod">
          <ac:chgData name="Cavros, Irene (CDC/DDPHSIS/CGH/DPDM) (CTR)" userId="S::otc9@cdc.gov::8025cfc3-7854-4e57-954f-560443e17214" providerId="AD" clId="Web-{890BD9B8-68E6-4191-91F2-879F7E2AC81B}" dt="2021-10-04T19:35:20.932" v="405" actId="20577"/>
          <ac:spMkLst>
            <pc:docMk/>
            <pc:sldMk cId="0" sldId="300"/>
            <ac:spMk id="8" creationId="{00000000-0000-0000-0000-000000000000}"/>
          </ac:spMkLst>
        </pc:spChg>
        <pc:spChg chg="mod">
          <ac:chgData name="Cavros, Irene (CDC/DDPHSIS/CGH/DPDM) (CTR)" userId="S::otc9@cdc.gov::8025cfc3-7854-4e57-954f-560443e17214" providerId="AD" clId="Web-{890BD9B8-68E6-4191-91F2-879F7E2AC81B}" dt="2021-10-04T19:36:36.402" v="420" actId="14100"/>
          <ac:spMkLst>
            <pc:docMk/>
            <pc:sldMk cId="0" sldId="300"/>
            <ac:spMk id="12" creationId="{00000000-0000-0000-0000-000000000000}"/>
          </ac:spMkLst>
        </pc:spChg>
        <pc:spChg chg="mod">
          <ac:chgData name="Cavros, Irene (CDC/DDPHSIS/CGH/DPDM) (CTR)" userId="S::otc9@cdc.gov::8025cfc3-7854-4e57-954f-560443e17214" providerId="AD" clId="Web-{890BD9B8-68E6-4191-91F2-879F7E2AC81B}" dt="2021-10-04T19:32:06.242" v="352" actId="1076"/>
          <ac:spMkLst>
            <pc:docMk/>
            <pc:sldMk cId="0" sldId="300"/>
            <ac:spMk id="13" creationId="{00000000-0000-0000-0000-000000000000}"/>
          </ac:spMkLst>
        </pc:spChg>
        <pc:spChg chg="mod">
          <ac:chgData name="Cavros, Irene (CDC/DDPHSIS/CGH/DPDM) (CTR)" userId="S::otc9@cdc.gov::8025cfc3-7854-4e57-954f-560443e17214" providerId="AD" clId="Web-{890BD9B8-68E6-4191-91F2-879F7E2AC81B}" dt="2021-10-04T19:36:22.917" v="417" actId="1076"/>
          <ac:spMkLst>
            <pc:docMk/>
            <pc:sldMk cId="0" sldId="300"/>
            <ac:spMk id="18" creationId="{00000000-0000-0000-0000-000000000000}"/>
          </ac:spMkLst>
        </pc:spChg>
        <pc:spChg chg="mod">
          <ac:chgData name="Cavros, Irene (CDC/DDPHSIS/CGH/DPDM) (CTR)" userId="S::otc9@cdc.gov::8025cfc3-7854-4e57-954f-560443e17214" providerId="AD" clId="Web-{890BD9B8-68E6-4191-91F2-879F7E2AC81B}" dt="2021-10-04T19:32:06.211" v="349" actId="1076"/>
          <ac:spMkLst>
            <pc:docMk/>
            <pc:sldMk cId="0" sldId="300"/>
            <ac:spMk id="21" creationId="{00000000-0000-0000-0000-000000000000}"/>
          </ac:spMkLst>
        </pc:spChg>
        <pc:spChg chg="mod">
          <ac:chgData name="Cavros, Irene (CDC/DDPHSIS/CGH/DPDM) (CTR)" userId="S::otc9@cdc.gov::8025cfc3-7854-4e57-954f-560443e17214" providerId="AD" clId="Web-{890BD9B8-68E6-4191-91F2-879F7E2AC81B}" dt="2021-10-04T19:35:43.807" v="411" actId="1076"/>
          <ac:spMkLst>
            <pc:docMk/>
            <pc:sldMk cId="0" sldId="300"/>
            <ac:spMk id="23" creationId="{00000000-0000-0000-0000-000000000000}"/>
          </ac:spMkLst>
        </pc:spChg>
        <pc:cxnChg chg="mod">
          <ac:chgData name="Cavros, Irene (CDC/DDPHSIS/CGH/DPDM) (CTR)" userId="S::otc9@cdc.gov::8025cfc3-7854-4e57-954f-560443e17214" providerId="AD" clId="Web-{890BD9B8-68E6-4191-91F2-879F7E2AC81B}" dt="2021-10-04T19:32:06.164" v="345" actId="1076"/>
          <ac:cxnSpMkLst>
            <pc:docMk/>
            <pc:sldMk cId="0" sldId="300"/>
            <ac:cxnSpMk id="9" creationId="{00000000-0000-0000-0000-000000000000}"/>
          </ac:cxnSpMkLst>
        </pc:cxnChg>
        <pc:cxnChg chg="mod">
          <ac:chgData name="Cavros, Irene (CDC/DDPHSIS/CGH/DPDM) (CTR)" userId="S::otc9@cdc.gov::8025cfc3-7854-4e57-954f-560443e17214" providerId="AD" clId="Web-{890BD9B8-68E6-4191-91F2-879F7E2AC81B}" dt="2021-10-04T19:32:06.195" v="348" actId="1076"/>
          <ac:cxnSpMkLst>
            <pc:docMk/>
            <pc:sldMk cId="0" sldId="300"/>
            <ac:cxnSpMk id="19" creationId="{00000000-0000-0000-0000-000000000000}"/>
          </ac:cxnSpMkLst>
        </pc:cxnChg>
        <pc:cxnChg chg="mod">
          <ac:chgData name="Cavros, Irene (CDC/DDPHSIS/CGH/DPDM) (CTR)" userId="S::otc9@cdc.gov::8025cfc3-7854-4e57-954f-560443e17214" providerId="AD" clId="Web-{890BD9B8-68E6-4191-91F2-879F7E2AC81B}" dt="2021-10-04T19:32:06.226" v="351" actId="1076"/>
          <ac:cxnSpMkLst>
            <pc:docMk/>
            <pc:sldMk cId="0" sldId="300"/>
            <ac:cxnSpMk id="24" creationId="{00000000-0000-0000-0000-000000000000}"/>
          </ac:cxnSpMkLst>
        </pc:cxnChg>
      </pc:sldChg>
    </pc:docChg>
  </pc:docChgLst>
  <pc:docChgLst>
    <pc:chgData name="Diallo, Mamadou Otto (CDC/DDPHSIS/CGH/DPDM)" userId="S::mod7@cdc.gov::6c6dc15e-bae4-40f3-ba79-df9982c3fc9b" providerId="AD" clId="Web-{B113D69C-F668-5C62-569A-E466357430D9}"/>
    <pc:docChg chg="modSld">
      <pc:chgData name="Diallo, Mamadou Otto (CDC/DDPHSIS/CGH/DPDM)" userId="S::mod7@cdc.gov::6c6dc15e-bae4-40f3-ba79-df9982c3fc9b" providerId="AD" clId="Web-{B113D69C-F668-5C62-569A-E466357430D9}" dt="2023-05-08T20:01:34.088" v="12" actId="20577"/>
      <pc:docMkLst>
        <pc:docMk/>
      </pc:docMkLst>
      <pc:sldChg chg="modSp addCm modCm">
        <pc:chgData name="Diallo, Mamadou Otto (CDC/DDPHSIS/CGH/DPDM)" userId="S::mod7@cdc.gov::6c6dc15e-bae4-40f3-ba79-df9982c3fc9b" providerId="AD" clId="Web-{B113D69C-F668-5C62-569A-E466357430D9}" dt="2023-05-08T20:01:34.088" v="12" actId="20577"/>
        <pc:sldMkLst>
          <pc:docMk/>
          <pc:sldMk cId="0" sldId="286"/>
        </pc:sldMkLst>
        <pc:spChg chg="mod">
          <ac:chgData name="Diallo, Mamadou Otto (CDC/DDPHSIS/CGH/DPDM)" userId="S::mod7@cdc.gov::6c6dc15e-bae4-40f3-ba79-df9982c3fc9b" providerId="AD" clId="Web-{B113D69C-F668-5C62-569A-E466357430D9}" dt="2023-05-08T20:01:34.088" v="12" actId="20577"/>
          <ac:spMkLst>
            <pc:docMk/>
            <pc:sldMk cId="0" sldId="286"/>
            <ac:spMk id="3" creationId="{00000000-0000-0000-0000-000000000000}"/>
          </ac:spMkLst>
        </pc:spChg>
      </pc:sldChg>
    </pc:docChg>
  </pc:docChgLst>
  <pc:docChgLst>
    <pc:chgData name="Diallo, Mamadou Otto (CDC/DDPHSIS/CGH/DPDM)" userId="S::mod7@cdc.gov::6c6dc15e-bae4-40f3-ba79-df9982c3fc9b" providerId="AD" clId="Web-{CEA8E1F0-AF0F-8BAE-EFAB-ED0DA00E67E8}"/>
    <pc:docChg chg="mod modSld">
      <pc:chgData name="Diallo, Mamadou Otto (CDC/DDPHSIS/CGH/DPDM)" userId="S::mod7@cdc.gov::6c6dc15e-bae4-40f3-ba79-df9982c3fc9b" providerId="AD" clId="Web-{CEA8E1F0-AF0F-8BAE-EFAB-ED0DA00E67E8}" dt="2023-05-03T16:57:34.300" v="94" actId="20577"/>
      <pc:docMkLst>
        <pc:docMk/>
      </pc:docMkLst>
      <pc:sldChg chg="modSp">
        <pc:chgData name="Diallo, Mamadou Otto (CDC/DDPHSIS/CGH/DPDM)" userId="S::mod7@cdc.gov::6c6dc15e-bae4-40f3-ba79-df9982c3fc9b" providerId="AD" clId="Web-{CEA8E1F0-AF0F-8BAE-EFAB-ED0DA00E67E8}" dt="2023-05-03T16:57:34.300" v="94" actId="20577"/>
        <pc:sldMkLst>
          <pc:docMk/>
          <pc:sldMk cId="0" sldId="259"/>
        </pc:sldMkLst>
        <pc:spChg chg="mod">
          <ac:chgData name="Diallo, Mamadou Otto (CDC/DDPHSIS/CGH/DPDM)" userId="S::mod7@cdc.gov::6c6dc15e-bae4-40f3-ba79-df9982c3fc9b" providerId="AD" clId="Web-{CEA8E1F0-AF0F-8BAE-EFAB-ED0DA00E67E8}" dt="2023-05-03T16:57:34.300" v="9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addCm modCm">
        <pc:chgData name="Diallo, Mamadou Otto (CDC/DDPHSIS/CGH/DPDM)" userId="S::mod7@cdc.gov::6c6dc15e-bae4-40f3-ba79-df9982c3fc9b" providerId="AD" clId="Web-{CEA8E1F0-AF0F-8BAE-EFAB-ED0DA00E67E8}" dt="2023-05-03T16:49:30.652" v="8"/>
        <pc:sldMkLst>
          <pc:docMk/>
          <pc:sldMk cId="0" sldId="265"/>
        </pc:sldMkLst>
        <pc:spChg chg="mod">
          <ac:chgData name="Diallo, Mamadou Otto (CDC/DDPHSIS/CGH/DPDM)" userId="S::mod7@cdc.gov::6c6dc15e-bae4-40f3-ba79-df9982c3fc9b" providerId="AD" clId="Web-{CEA8E1F0-AF0F-8BAE-EFAB-ED0DA00E67E8}" dt="2023-05-03T16:47:51.870" v="7" actId="20577"/>
          <ac:spMkLst>
            <pc:docMk/>
            <pc:sldMk cId="0" sldId="265"/>
            <ac:spMk id="3" creationId="{00000000-0000-0000-0000-000000000000}"/>
          </ac:spMkLst>
        </pc:spChg>
      </pc:sldChg>
      <pc:sldChg chg="addCm">
        <pc:chgData name="Diallo, Mamadou Otto (CDC/DDPHSIS/CGH/DPDM)" userId="S::mod7@cdc.gov::6c6dc15e-bae4-40f3-ba79-df9982c3fc9b" providerId="AD" clId="Web-{CEA8E1F0-AF0F-8BAE-EFAB-ED0DA00E67E8}" dt="2023-05-03T16:53:39.906" v="9"/>
        <pc:sldMkLst>
          <pc:docMk/>
          <pc:sldMk cId="878809127" sldId="430"/>
        </pc:sldMkLst>
      </pc:sldChg>
    </pc:docChg>
  </pc:docChgLst>
  <pc:docChgLst>
    <pc:chgData name="Cavros, Irene (CDC/DDPHSIS/CGH/DPDM) (CTR)" userId="8025cfc3-7854-4e57-954f-560443e17214" providerId="ADAL" clId="{C0B189DC-43F6-8B43-A2ED-5DEE34FC73DD}"/>
    <pc:docChg chg="custSel addSld modSld">
      <pc:chgData name="Cavros, Irene (CDC/DDPHSIS/CGH/DPDM) (CTR)" userId="8025cfc3-7854-4e57-954f-560443e17214" providerId="ADAL" clId="{C0B189DC-43F6-8B43-A2ED-5DEE34FC73DD}" dt="2021-10-06T19:13:53.557" v="130" actId="20577"/>
      <pc:docMkLst>
        <pc:docMk/>
      </pc:docMkLst>
      <pc:sldChg chg="modNotesTx">
        <pc:chgData name="Cavros, Irene (CDC/DDPHSIS/CGH/DPDM) (CTR)" userId="8025cfc3-7854-4e57-954f-560443e17214" providerId="ADAL" clId="{C0B189DC-43F6-8B43-A2ED-5DEE34FC73DD}" dt="2021-10-06T19:13:53.557" v="130" actId="20577"/>
        <pc:sldMkLst>
          <pc:docMk/>
          <pc:sldMk cId="2002157103" sldId="327"/>
        </pc:sldMkLst>
      </pc:sldChg>
      <pc:sldChg chg="addSp delSp modSp mod">
        <pc:chgData name="Cavros, Irene (CDC/DDPHSIS/CGH/DPDM) (CTR)" userId="8025cfc3-7854-4e57-954f-560443e17214" providerId="ADAL" clId="{C0B189DC-43F6-8B43-A2ED-5DEE34FC73DD}" dt="2021-10-06T19:12:00.434" v="37" actId="14100"/>
        <pc:sldMkLst>
          <pc:docMk/>
          <pc:sldMk cId="2899391973" sldId="433"/>
        </pc:sldMkLst>
        <pc:spChg chg="mod">
          <ac:chgData name="Cavros, Irene (CDC/DDPHSIS/CGH/DPDM) (CTR)" userId="8025cfc3-7854-4e57-954f-560443e17214" providerId="ADAL" clId="{C0B189DC-43F6-8B43-A2ED-5DEE34FC73DD}" dt="2021-10-06T19:12:00.434" v="37" actId="14100"/>
          <ac:spMkLst>
            <pc:docMk/>
            <pc:sldMk cId="2899391973" sldId="433"/>
            <ac:spMk id="2" creationId="{00000000-0000-0000-0000-000000000000}"/>
          </ac:spMkLst>
        </pc:spChg>
        <pc:spChg chg="del">
          <ac:chgData name="Cavros, Irene (CDC/DDPHSIS/CGH/DPDM) (CTR)" userId="8025cfc3-7854-4e57-954f-560443e17214" providerId="ADAL" clId="{C0B189DC-43F6-8B43-A2ED-5DEE34FC73DD}" dt="2021-10-06T19:11:16.448" v="4" actId="478"/>
          <ac:spMkLst>
            <pc:docMk/>
            <pc:sldMk cId="2899391973" sldId="433"/>
            <ac:spMk id="3" creationId="{00000000-0000-0000-0000-000000000000}"/>
          </ac:spMkLst>
        </pc:spChg>
        <pc:picChg chg="add mod">
          <ac:chgData name="Cavros, Irene (CDC/DDPHSIS/CGH/DPDM) (CTR)" userId="8025cfc3-7854-4e57-954f-560443e17214" providerId="ADAL" clId="{C0B189DC-43F6-8B43-A2ED-5DEE34FC73DD}" dt="2021-10-06T19:11:34.660" v="8" actId="1076"/>
          <ac:picMkLst>
            <pc:docMk/>
            <pc:sldMk cId="2899391973" sldId="433"/>
            <ac:picMk id="4" creationId="{D04027B1-98FE-1F49-8E31-1F0A90B2744E}"/>
          </ac:picMkLst>
        </pc:picChg>
      </pc:sldChg>
      <pc:sldChg chg="addSp delSp modSp mod">
        <pc:chgData name="Cavros, Irene (CDC/DDPHSIS/CGH/DPDM) (CTR)" userId="8025cfc3-7854-4e57-954f-560443e17214" providerId="ADAL" clId="{C0B189DC-43F6-8B43-A2ED-5DEE34FC73DD}" dt="2021-10-06T19:11:11.390" v="3" actId="21"/>
        <pc:sldMkLst>
          <pc:docMk/>
          <pc:sldMk cId="1237385146" sldId="696"/>
        </pc:sldMkLst>
        <pc:picChg chg="add del mod">
          <ac:chgData name="Cavros, Irene (CDC/DDPHSIS/CGH/DPDM) (CTR)" userId="8025cfc3-7854-4e57-954f-560443e17214" providerId="ADAL" clId="{C0B189DC-43F6-8B43-A2ED-5DEE34FC73DD}" dt="2021-10-06T19:11:11.390" v="3" actId="21"/>
          <ac:picMkLst>
            <pc:docMk/>
            <pc:sldMk cId="1237385146" sldId="696"/>
            <ac:picMk id="5" creationId="{A8B66550-9F3C-254F-B7A1-E73BDED547BB}"/>
          </ac:picMkLst>
        </pc:picChg>
      </pc:sldChg>
      <pc:sldChg chg="addSp delSp modSp add mod">
        <pc:chgData name="Cavros, Irene (CDC/DDPHSIS/CGH/DPDM) (CTR)" userId="8025cfc3-7854-4e57-954f-560443e17214" providerId="ADAL" clId="{C0B189DC-43F6-8B43-A2ED-5DEE34FC73DD}" dt="2021-10-06T19:13:11.017" v="53" actId="1038"/>
        <pc:sldMkLst>
          <pc:docMk/>
          <pc:sldMk cId="3948026400" sldId="697"/>
        </pc:sldMkLst>
        <pc:spChg chg="mod">
          <ac:chgData name="Cavros, Irene (CDC/DDPHSIS/CGH/DPDM) (CTR)" userId="8025cfc3-7854-4e57-954f-560443e17214" providerId="ADAL" clId="{C0B189DC-43F6-8B43-A2ED-5DEE34FC73DD}" dt="2021-10-06T19:12:08.874" v="45" actId="20577"/>
          <ac:spMkLst>
            <pc:docMk/>
            <pc:sldMk cId="3948026400" sldId="697"/>
            <ac:spMk id="2" creationId="{00000000-0000-0000-0000-000000000000}"/>
          </ac:spMkLst>
        </pc:spChg>
        <pc:picChg chg="del">
          <ac:chgData name="Cavros, Irene (CDC/DDPHSIS/CGH/DPDM) (CTR)" userId="8025cfc3-7854-4e57-954f-560443e17214" providerId="ADAL" clId="{C0B189DC-43F6-8B43-A2ED-5DEE34FC73DD}" dt="2021-10-06T19:12:09.775" v="46" actId="478"/>
          <ac:picMkLst>
            <pc:docMk/>
            <pc:sldMk cId="3948026400" sldId="697"/>
            <ac:picMk id="4" creationId="{D04027B1-98FE-1F49-8E31-1F0A90B2744E}"/>
          </ac:picMkLst>
        </pc:picChg>
        <pc:picChg chg="add mod">
          <ac:chgData name="Cavros, Irene (CDC/DDPHSIS/CGH/DPDM) (CTR)" userId="8025cfc3-7854-4e57-954f-560443e17214" providerId="ADAL" clId="{C0B189DC-43F6-8B43-A2ED-5DEE34FC73DD}" dt="2021-10-06T19:13:11.017" v="53" actId="1038"/>
          <ac:picMkLst>
            <pc:docMk/>
            <pc:sldMk cId="3948026400" sldId="697"/>
            <ac:picMk id="5" creationId="{56104A6A-4FDA-0D4B-945E-C4B9A796B732}"/>
          </ac:picMkLst>
        </pc:picChg>
      </pc:sldChg>
    </pc:docChg>
  </pc:docChgLst>
</pc:chgInfo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F184B2-AF9F-4E0D-ADEA-418532B19891}" authorId="{7AEEDA23-6D75-C3C8-F60F-F2A78449B573}" created="2023-05-03T16:46:51.6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5"/>
      <ac:spMk id="3" creationId="{00000000-0000-0000-0000-000000000000}"/>
    </ac:deMkLst>
    <p188:txBody>
      <a:bodyPr/>
      <a:lstStyle/>
      <a:p>
        <a:r>
          <a:rPr lang="en-US"/>
          <a:t>Can access to ... in about one hour? even if not easy would be better</a:t>
        </a:r>
      </a:p>
    </p188:txBody>
  </p188:cm>
</p188:cmLst>
</file>

<file path=ppt/comments/modernComment_1AE_346190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5491AF-AE86-453A-8393-4B423779EC70}" authorId="{7AEEDA23-6D75-C3C8-F60F-F2A78449B573}" created="2023-05-03T16:53:39.9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78809127" sldId="430"/>
      <ac:spMk id="3" creationId="{00000000-0000-0000-0000-000000000000}"/>
    </ac:deMkLst>
    <p188:txBody>
      <a:bodyPr/>
      <a:lstStyle/>
      <a:p>
        <a:r>
          <a:rPr lang="en-US"/>
          <a:t>Please explain the exception of Benguala otherwise Country might see the possibility to set their own inclusion criteria.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CCD86-0018-1247-AEE8-8E10D1F557F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AB06A-E45A-AD47-8DF4-2B4ADCB4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2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533400"/>
            <a:ext cx="3695700" cy="277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8A992-AF74-4396-BD12-BC96EF9D22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3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Modify to reflect the inclusion criteria of your country’s 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your country’s standard deviation table for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24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your country’s standard deviation table for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5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8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3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6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6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Modify this slide so that it represents the age inclusion criteria for your country’s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8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UPDATE!!!***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8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Add nomenclature for site name***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80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3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Insert fatty food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2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**cross check with ID card Anitta sent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2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all reference of local activist to community tracer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3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**check with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Modify this slide to represent the parasite density range for your country’s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Modify this slide to represent the parasite density range for your country’s study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2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Modify this slide to represent the parasite density range for your country’s study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Modify this slide to represent the parasite density range for your country’s study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85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Delete the drugs in questions 6-8 that are not being assessed in this current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1-5: Modify to reflect the inclusion criteria of your country’s 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Delete the drugs in questions 6-8 that are not being assessed in your current study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6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Cross check with your study’s protocol exclusion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AB06A-E45A-AD47-8DF4-2B4ADCB4CE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E_3461902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000000"/>
                </a:solidFill>
              </a:rPr>
              <a:t>Instructions for Presentation on TES Screening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en-US" sz="2200">
              <a:solidFill>
                <a:srgbClr val="000000"/>
              </a:solidFill>
            </a:endParaRPr>
          </a:p>
          <a:p>
            <a:r>
              <a:rPr lang="en-US" sz="2200">
                <a:solidFill>
                  <a:srgbClr val="000000"/>
                </a:solidFill>
              </a:rPr>
              <a:t>Please use this slide deck from a TES training in Angola as a template for presenting TES screening procedures to your in-country TES team. </a:t>
            </a:r>
          </a:p>
          <a:p>
            <a:r>
              <a:rPr lang="en-US" sz="2200">
                <a:solidFill>
                  <a:srgbClr val="000000"/>
                </a:solidFill>
              </a:rPr>
              <a:t>There are additional instructions in the notes for each slide. </a:t>
            </a:r>
          </a:p>
        </p:txBody>
      </p:sp>
    </p:spTree>
    <p:extLst>
      <p:ext uri="{BB962C8B-B14F-4D97-AF65-F5344CB8AC3E}">
        <p14:creationId xmlns:p14="http://schemas.microsoft.com/office/powerpoint/2010/main" val="123738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0"/>
            <a:ext cx="8763000" cy="3352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/>
              <a:t>Inclusion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6 - 143 months (&lt;12 years)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/>
          </a:p>
          <a:p>
            <a:pPr marL="0" lvl="1" indent="0">
              <a:buNone/>
            </a:pPr>
            <a:r>
              <a:rPr lang="pt-BR" b="1"/>
              <a:t>Can this child participate</a:t>
            </a:r>
            <a:r>
              <a:rPr lang="en-US" b="1"/>
              <a:t>? Yes </a:t>
            </a:r>
            <a:r>
              <a:rPr lang="pt-BR" b="1"/>
              <a:t>or no</a:t>
            </a:r>
            <a:r>
              <a:rPr lang="en-US" b="1"/>
              <a:t>?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6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pt-BR"/>
              <a:t>59 months</a:t>
            </a:r>
            <a:r>
              <a:rPr lang="en-US"/>
              <a:t>? </a:t>
            </a:r>
            <a:endParaRPr lang="pt-BR"/>
          </a:p>
          <a:p>
            <a:pPr marL="400050" lvl="2" indent="0">
              <a:buNone/>
            </a:pPr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90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Dosage of Coartem (</a:t>
            </a:r>
            <a:r>
              <a:rPr lang="pt-BR" b="1">
                <a:solidFill>
                  <a:srgbClr val="FF0000"/>
                </a:solidFill>
              </a:rPr>
              <a:t>AL</a:t>
            </a:r>
            <a:r>
              <a:rPr lang="pt-BR"/>
              <a:t>) </a:t>
            </a:r>
            <a:endParaRPr lang="fr-FR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378584"/>
              </p:ext>
            </p:extLst>
          </p:nvPr>
        </p:nvGraphicFramePr>
        <p:xfrm>
          <a:off x="914400" y="1981203"/>
          <a:ext cx="7543800" cy="3657598"/>
        </p:xfrm>
        <a:graphic>
          <a:graphicData uri="http://schemas.openxmlformats.org/drawingml/2006/table">
            <a:tbl>
              <a:tblPr firstRow="1" firstCol="1" bandRow="1"/>
              <a:tblGrid>
                <a:gridCol w="244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51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Dosage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t-BR" sz="18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of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artemether-lumefantrine (Coartem)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Weight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5 -14.9 kg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per serving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15 -24.9 kg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 tablets per dose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25 -34.9 kg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3 tablets per dose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≥35 kg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4 tablets per dose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contains 20mg artemether and 120 mg lumefantrine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4932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Dosage of Coartem </a:t>
            </a:r>
            <a:r>
              <a:rPr lang="pt-BR"/>
              <a:t>(</a:t>
            </a:r>
            <a:r>
              <a:rPr lang="pt-BR" b="1">
                <a:solidFill>
                  <a:srgbClr val="FF0000"/>
                </a:solidFill>
              </a:rPr>
              <a:t>AL</a:t>
            </a:r>
            <a:r>
              <a:rPr lang="pt-BR"/>
              <a:t>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 the dose of </a:t>
            </a:r>
            <a:r>
              <a:rPr lang="en-US" err="1"/>
              <a:t>coartem</a:t>
            </a:r>
            <a:r>
              <a:rPr lang="en-US"/>
              <a:t> with food </a:t>
            </a:r>
          </a:p>
          <a:p>
            <a:r>
              <a:rPr lang="en-US"/>
              <a:t>Biscuits administered with first dose </a:t>
            </a:r>
            <a:endParaRPr lang="en-US">
              <a:cs typeface="Calibri"/>
            </a:endParaRPr>
          </a:p>
          <a:p>
            <a:r>
              <a:rPr lang="en-US"/>
              <a:t>Give additional biscuits to take with the </a:t>
            </a:r>
            <a:r>
              <a:rPr lang="en-US" err="1"/>
              <a:t>coartem</a:t>
            </a:r>
            <a:r>
              <a:rPr lang="en-US"/>
              <a:t> dose in the evening </a:t>
            </a:r>
          </a:p>
        </p:txBody>
      </p:sp>
    </p:spTree>
    <p:extLst>
      <p:ext uri="{BB962C8B-B14F-4D97-AF65-F5344CB8AC3E}">
        <p14:creationId xmlns:p14="http://schemas.microsoft.com/office/powerpoint/2010/main" val="758771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4637"/>
            <a:ext cx="8229600" cy="1143000"/>
          </a:xfrm>
        </p:spPr>
        <p:txBody>
          <a:bodyPr/>
          <a:lstStyle/>
          <a:p>
            <a:r>
              <a:rPr lang="pt-BR"/>
              <a:t>Dosage </a:t>
            </a:r>
            <a:r>
              <a:rPr lang="pt-BR" err="1"/>
              <a:t>of</a:t>
            </a:r>
            <a:r>
              <a:rPr lang="pt-BR"/>
              <a:t> </a:t>
            </a:r>
            <a:r>
              <a:rPr lang="pt-BR" b="1"/>
              <a:t>ASAQ</a:t>
            </a:r>
            <a:r>
              <a:rPr lang="pt-BR"/>
              <a:t> </a:t>
            </a:r>
            <a:endParaRPr lang="fr-FR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825445"/>
              </p:ext>
            </p:extLst>
          </p:nvPr>
        </p:nvGraphicFramePr>
        <p:xfrm>
          <a:off x="1447800" y="2286000"/>
          <a:ext cx="6781800" cy="4114800"/>
        </p:xfrm>
        <a:graphic>
          <a:graphicData uri="http://schemas.openxmlformats.org/drawingml/2006/table">
            <a:tbl>
              <a:tblPr firstRow="1" firstCol="1" bandRow="1"/>
              <a:tblGrid>
                <a:gridCol w="1832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Dosage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t-BR" sz="18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of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t-BR" sz="18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artesanate-amodiaquine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(ASAQ)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Weight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4.5-8.9 kg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tablet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25 mg AS/67.5 mg AQ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9-17.9kg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1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tablet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50 mg AS/135 mg AQ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18-35.9kg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1 </a:t>
                      </a:r>
                      <a:r>
                        <a:rPr lang="en-US" sz="18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tablet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100 mg AS/270 mg AQ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≥36 kg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2 </a:t>
                      </a:r>
                      <a:r>
                        <a:rPr lang="en-US" sz="180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tablets of </a:t>
                      </a: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100 mg AS/270 mg AQ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" y="16002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ASAQ has tablets with three different formulations 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9674107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Dosage </a:t>
            </a:r>
            <a:r>
              <a:rPr lang="pt-BR" err="1"/>
              <a:t>of</a:t>
            </a:r>
            <a:r>
              <a:rPr lang="pt-BR"/>
              <a:t> </a:t>
            </a:r>
            <a:r>
              <a:rPr lang="pt-BR" b="1"/>
              <a:t>DP</a:t>
            </a:r>
            <a:r>
              <a:rPr lang="pt-BR"/>
              <a:t> </a:t>
            </a:r>
            <a:endParaRPr lang="fr-FR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420935"/>
              </p:ext>
            </p:extLst>
          </p:nvPr>
        </p:nvGraphicFramePr>
        <p:xfrm>
          <a:off x="1371599" y="1905001"/>
          <a:ext cx="6096001" cy="4190998"/>
        </p:xfrm>
        <a:graphic>
          <a:graphicData uri="http://schemas.openxmlformats.org/drawingml/2006/table">
            <a:tbl>
              <a:tblPr firstRow="1" firstCol="1" bandRow="1"/>
              <a:tblGrid>
                <a:gridCol w="157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71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Dosage</a:t>
                      </a: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t-BR" sz="16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of</a:t>
                      </a: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</a:t>
                      </a:r>
                      <a:r>
                        <a:rPr lang="pt-BR" sz="16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Dihydroartemisinin-piperaquine</a:t>
                      </a: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 (DP)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Weight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5-9.9 kg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0.5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tablet per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10-19.9 kg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tablet per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serving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20-39.9 kg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tablets per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≥ 40 kg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3 </a:t>
                      </a:r>
                      <a:r>
                        <a:rPr lang="en-US" sz="160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tablet per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71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contains 40mg dihydroartemisinin and 320 mg piperaquine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4107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Vomiting 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/>
              <a:t>If vomiting occurs within </a:t>
            </a:r>
            <a:r>
              <a:rPr lang="pt-BR" sz="2400" b="1"/>
              <a:t>30 minutes</a:t>
            </a:r>
            <a:r>
              <a:rPr lang="pt-BR" sz="2400"/>
              <a:t>, the nurse </a:t>
            </a:r>
            <a:r>
              <a:rPr lang="pt-BR" sz="2400" b="1"/>
              <a:t>repeats </a:t>
            </a:r>
            <a:r>
              <a:rPr lang="pt-BR" sz="2400"/>
              <a:t>the entire dose and notes the time</a:t>
            </a:r>
          </a:p>
          <a:p>
            <a:r>
              <a:rPr lang="pt-BR" sz="2400"/>
              <a:t>If vomiting occurs between </a:t>
            </a:r>
            <a:r>
              <a:rPr lang="pt-BR" sz="2400" b="1"/>
              <a:t>30 and 60 minutes </a:t>
            </a:r>
            <a:r>
              <a:rPr lang="pt-BR" sz="2400"/>
              <a:t>after administration, the nurse gives </a:t>
            </a:r>
            <a:r>
              <a:rPr lang="pt-BR" sz="2400" b="1"/>
              <a:t>half a dose </a:t>
            </a:r>
            <a:r>
              <a:rPr lang="pt-BR" sz="2400"/>
              <a:t>and notes the time</a:t>
            </a:r>
          </a:p>
          <a:p>
            <a:r>
              <a:rPr lang="pt-BR" sz="2400"/>
              <a:t>If the child vomits </a:t>
            </a:r>
            <a:r>
              <a:rPr lang="pt-BR" sz="2400" b="1"/>
              <a:t>twice </a:t>
            </a:r>
            <a:r>
              <a:rPr lang="pt-BR" sz="2400"/>
              <a:t>(or more), the child should be </a:t>
            </a:r>
            <a:r>
              <a:rPr lang="pt-BR" sz="2400" b="1"/>
              <a:t>taken out of the study </a:t>
            </a:r>
            <a:r>
              <a:rPr lang="pt-BR" sz="2400"/>
              <a:t>and given alternative medication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249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pt-BR" sz="2400"/>
          </a:p>
          <a:p>
            <a:pPr marL="457200" indent="-457200">
              <a:buFont typeface="Arial" pitchFamily="34" charset="0"/>
              <a:buChar char="•"/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5778216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815992-7E87-9D46-8D2B-20D8A870C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2202"/>
            <a:ext cx="9144000" cy="1080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/>
              <a:t>After the first dose </a:t>
            </a:r>
            <a:r>
              <a:rPr lang="pt-BR" sz="3600" err="1"/>
              <a:t>of</a:t>
            </a:r>
            <a:r>
              <a:rPr lang="pt-BR" sz="3600"/>
              <a:t> </a:t>
            </a:r>
            <a:r>
              <a:rPr lang="pt-BR" sz="3600" err="1"/>
              <a:t>medication</a:t>
            </a:r>
            <a:r>
              <a:rPr lang="pt-BR" sz="3600"/>
              <a:t>,</a:t>
            </a:r>
            <a:br>
              <a:rPr lang="pt-BR" sz="3600"/>
            </a:br>
            <a:r>
              <a:rPr lang="pt-BR" sz="3600" err="1"/>
              <a:t>Clinical</a:t>
            </a:r>
            <a:r>
              <a:rPr lang="pt-BR" sz="3600"/>
              <a:t> </a:t>
            </a:r>
            <a:r>
              <a:rPr lang="pt-BR" sz="3600" err="1"/>
              <a:t>Form</a:t>
            </a:r>
            <a:r>
              <a:rPr lang="pt-BR" sz="3600"/>
              <a:t> – </a:t>
            </a:r>
            <a:r>
              <a:rPr lang="pt-BR" sz="3600" err="1"/>
              <a:t>Follow</a:t>
            </a:r>
            <a:r>
              <a:rPr lang="pt-BR" sz="3600"/>
              <a:t> </a:t>
            </a:r>
            <a:r>
              <a:rPr lang="pt-BR" sz="3600" err="1"/>
              <a:t>up</a:t>
            </a:r>
            <a:r>
              <a:rPr lang="pt-BR" sz="3600"/>
              <a:t> Day 0 </a:t>
            </a:r>
            <a:endParaRPr lang="fr-FR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The </a:t>
            </a:r>
            <a:r>
              <a:rPr lang="pt-BR" b="1"/>
              <a:t>nurse </a:t>
            </a:r>
            <a:r>
              <a:rPr lang="pt-BR"/>
              <a:t>calculates the dates of the follow-up days, using the scheduling table 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36376" y="36785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X</a:t>
            </a:r>
            <a:endParaRPr lang="fr-FR" b="1">
              <a:solidFill>
                <a:schemeClr val="tx2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597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Programming table </a:t>
            </a:r>
            <a:endParaRPr lang="fr-FR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9ADC5E9-F109-1242-8A4F-8F3C15E96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058"/>
            <a:ext cx="9144000" cy="36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9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Programming table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/>
              <a:t>Find </a:t>
            </a:r>
            <a:r>
              <a:rPr lang="pt-BR" err="1"/>
              <a:t>today's</a:t>
            </a:r>
            <a:r>
              <a:rPr lang="pt-BR"/>
              <a:t> date in </a:t>
            </a:r>
            <a:r>
              <a:rPr lang="pt-BR" err="1"/>
              <a:t>the</a:t>
            </a:r>
            <a:r>
              <a:rPr lang="pt-BR"/>
              <a:t> Day 0 </a:t>
            </a:r>
            <a:r>
              <a:rPr lang="pt-BR" err="1"/>
              <a:t>column</a:t>
            </a:r>
            <a:endParaRPr lang="pt-BR"/>
          </a:p>
          <a:p>
            <a:r>
              <a:rPr lang="pt-BR" err="1"/>
              <a:t>When</a:t>
            </a:r>
            <a:r>
              <a:rPr lang="pt-BR"/>
              <a:t> </a:t>
            </a:r>
            <a:r>
              <a:rPr lang="pt-BR" err="1"/>
              <a:t>you</a:t>
            </a:r>
            <a:r>
              <a:rPr lang="pt-BR"/>
              <a:t> </a:t>
            </a:r>
            <a:r>
              <a:rPr lang="pt-BR" err="1"/>
              <a:t>find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row</a:t>
            </a:r>
            <a:r>
              <a:rPr lang="pt-BR"/>
              <a:t> </a:t>
            </a:r>
            <a:r>
              <a:rPr lang="pt-BR" err="1"/>
              <a:t>where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date </a:t>
            </a:r>
            <a:r>
              <a:rPr lang="pt-BR" err="1"/>
              <a:t>is</a:t>
            </a:r>
            <a:r>
              <a:rPr lang="pt-BR"/>
              <a:t> </a:t>
            </a:r>
            <a:r>
              <a:rPr lang="pt-BR" err="1"/>
              <a:t>located</a:t>
            </a:r>
            <a:r>
              <a:rPr lang="pt-BR"/>
              <a:t>, use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row</a:t>
            </a:r>
            <a:r>
              <a:rPr lang="pt-BR"/>
              <a:t>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identify</a:t>
            </a:r>
            <a:r>
              <a:rPr lang="pt-BR"/>
              <a:t> follow-up </a:t>
            </a:r>
            <a:r>
              <a:rPr lang="pt-BR" err="1"/>
              <a:t>days</a:t>
            </a:r>
            <a:endParaRPr lang="fr-FR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F1FC515-511E-8E41-B2A6-9D87AB27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2806"/>
            <a:ext cx="9144000" cy="36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33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ID card </a:t>
            </a:r>
            <a:endParaRPr lang="fr-FR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0F9448A-D298-054A-91C2-D701BEA32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082"/>
            <a:ext cx="9144000" cy="40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364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104DAC3-807F-8541-A5DF-89E58F4B4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71800"/>
            <a:ext cx="9144000" cy="4059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ID card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/>
              <a:t>The </a:t>
            </a:r>
            <a:r>
              <a:rPr lang="pt-BR" sz="2800" b="1"/>
              <a:t>nurse </a:t>
            </a:r>
            <a:r>
              <a:rPr lang="pt-BR" sz="2800"/>
              <a:t>completes the identification card, including the dates of the follow-up visits</a:t>
            </a:r>
          </a:p>
          <a:p>
            <a:r>
              <a:rPr lang="pt-BR" sz="2800"/>
              <a:t>The </a:t>
            </a:r>
            <a:r>
              <a:rPr lang="pt-BR" sz="2800" b="1"/>
              <a:t>nurse </a:t>
            </a:r>
            <a:r>
              <a:rPr lang="pt-BR" sz="2800"/>
              <a:t>puts a label </a:t>
            </a:r>
            <a:endParaRPr lang="fr-FR" sz="2800"/>
          </a:p>
          <a:p>
            <a:endParaRPr lang="fr-FR" sz="2800"/>
          </a:p>
        </p:txBody>
      </p:sp>
      <p:sp>
        <p:nvSpPr>
          <p:cNvPr id="5" name="Rounded Rectangle 4"/>
          <p:cNvSpPr/>
          <p:nvPr/>
        </p:nvSpPr>
        <p:spPr>
          <a:xfrm>
            <a:off x="6629400" y="3733800"/>
            <a:ext cx="14478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/>
              <a:t>ZZ19-201</a:t>
            </a:r>
          </a:p>
          <a:p>
            <a:pPr algn="ctr"/>
            <a:endParaRPr lang="pt-BR" sz="1100" b="1"/>
          </a:p>
          <a:p>
            <a:pPr algn="ctr"/>
            <a:endParaRPr 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2133600" y="358847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00B0F0"/>
                </a:solidFill>
                <a:latin typeface="Courier" pitchFamily="49" charset="0"/>
              </a:rPr>
              <a:t>So-and-so</a:t>
            </a:r>
            <a:endParaRPr lang="fr-FR" sz="16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9372" y="3934716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00B0F0"/>
                </a:solidFill>
                <a:latin typeface="Courier" pitchFamily="49" charset="0"/>
              </a:rPr>
              <a:t>Municipal Hospital</a:t>
            </a:r>
            <a:endParaRPr lang="fr-FR" sz="16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4462046"/>
            <a:ext cx="1730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rgbClr val="00B0F0"/>
                </a:solidFill>
                <a:latin typeface="Courier" pitchFamily="49" charset="0"/>
              </a:rPr>
              <a:t>03        06</a:t>
            </a:r>
            <a:endParaRPr lang="fr-FR" sz="16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102" y="49192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>
                <a:solidFill>
                  <a:srgbClr val="00B0F0"/>
                </a:solidFill>
                <a:latin typeface="Courier" pitchFamily="49" charset="0"/>
              </a:rPr>
              <a:t>X</a:t>
            </a:r>
            <a:endParaRPr lang="fr-FR" sz="16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547" y="607689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4 March</a:t>
            </a:r>
          </a:p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(</a:t>
            </a:r>
            <a:r>
              <a:rPr lang="pt-BR" sz="1200" b="1" err="1">
                <a:solidFill>
                  <a:srgbClr val="00B0F0"/>
                </a:solidFill>
                <a:latin typeface="Courier" pitchFamily="49" charset="0"/>
              </a:rPr>
              <a:t>Monday</a:t>
            </a:r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)</a:t>
            </a:r>
            <a:endParaRPr lang="fr-FR" sz="12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370" y="607689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5 March</a:t>
            </a:r>
          </a:p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(Tuesday)</a:t>
            </a:r>
            <a:endParaRPr lang="fr-FR" sz="12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5778" y="6076899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6 March</a:t>
            </a:r>
          </a:p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(Wednesday)</a:t>
            </a:r>
            <a:endParaRPr lang="fr-FR" sz="12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2315" y="607689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7 March</a:t>
            </a:r>
          </a:p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(Thursday)</a:t>
            </a:r>
            <a:endParaRPr lang="fr-FR" sz="12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0486" y="609000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11 March</a:t>
            </a:r>
          </a:p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(</a:t>
            </a:r>
            <a:r>
              <a:rPr lang="pt-BR" sz="1200" b="1" err="1">
                <a:solidFill>
                  <a:srgbClr val="00B0F0"/>
                </a:solidFill>
                <a:latin typeface="Courier" pitchFamily="49" charset="0"/>
              </a:rPr>
              <a:t>Monday</a:t>
            </a:r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)</a:t>
            </a:r>
            <a:endParaRPr lang="fr-FR" sz="12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8803" y="612616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18 March</a:t>
            </a:r>
          </a:p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(</a:t>
            </a:r>
            <a:r>
              <a:rPr lang="pt-BR" sz="1200" b="1" err="1">
                <a:solidFill>
                  <a:srgbClr val="00B0F0"/>
                </a:solidFill>
                <a:latin typeface="Courier" pitchFamily="49" charset="0"/>
              </a:rPr>
              <a:t>Monday</a:t>
            </a:r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)</a:t>
            </a:r>
            <a:endParaRPr lang="fr-FR" sz="12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9505" y="614721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25th March</a:t>
            </a:r>
          </a:p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(</a:t>
            </a:r>
            <a:r>
              <a:rPr lang="pt-BR" sz="1200" b="1" err="1">
                <a:solidFill>
                  <a:srgbClr val="00B0F0"/>
                </a:solidFill>
                <a:latin typeface="Courier" pitchFamily="49" charset="0"/>
              </a:rPr>
              <a:t>Monday</a:t>
            </a:r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)</a:t>
            </a:r>
            <a:endParaRPr lang="fr-FR" sz="1200" b="1">
              <a:solidFill>
                <a:srgbClr val="00B0F0"/>
              </a:solidFill>
              <a:latin typeface="Courier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7153" y="618611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1 April</a:t>
            </a:r>
          </a:p>
          <a:p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(</a:t>
            </a:r>
            <a:r>
              <a:rPr lang="pt-BR" sz="1200" b="1" err="1">
                <a:solidFill>
                  <a:srgbClr val="00B0F0"/>
                </a:solidFill>
                <a:latin typeface="Courier" pitchFamily="49" charset="0"/>
              </a:rPr>
              <a:t>Monday</a:t>
            </a:r>
            <a:r>
              <a:rPr lang="pt-BR" sz="1200" b="1">
                <a:solidFill>
                  <a:srgbClr val="00B0F0"/>
                </a:solidFill>
                <a:latin typeface="Courier" pitchFamily="49" charset="0"/>
              </a:rPr>
              <a:t>)</a:t>
            </a:r>
            <a:endParaRPr lang="fr-FR" sz="1200" b="1">
              <a:solidFill>
                <a:srgbClr val="00B0F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2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0"/>
            <a:ext cx="8763000" cy="3352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/>
              <a:t>Inclusion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6 - 143 months (&lt;12 years)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/>
          </a:p>
          <a:p>
            <a:pPr marL="0" lvl="1" indent="0">
              <a:buNone/>
            </a:pPr>
            <a:r>
              <a:rPr lang="pt-BR" b="1"/>
              <a:t>Can this child participate</a:t>
            </a:r>
            <a:r>
              <a:rPr lang="en-US" b="1"/>
              <a:t>? Yes </a:t>
            </a:r>
            <a:r>
              <a:rPr lang="pt-BR" b="1"/>
              <a:t>or no</a:t>
            </a:r>
            <a:r>
              <a:rPr lang="en-US" b="1"/>
              <a:t>?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6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pPr marL="742950" lvl="2" indent="-342900"/>
            <a:r>
              <a:rPr lang="pt-BR"/>
              <a:t>59 months</a:t>
            </a:r>
            <a:r>
              <a:rPr lang="en-US"/>
              <a:t>? </a:t>
            </a:r>
            <a:r>
              <a:rPr lang="pt-BR" b="1">
                <a:solidFill>
                  <a:srgbClr val="00B050"/>
                </a:solidFill>
              </a:rPr>
              <a:t>YES </a:t>
            </a:r>
            <a:endParaRPr lang="pt-BR"/>
          </a:p>
          <a:p>
            <a:pPr marL="742950" lvl="2" indent="-342900"/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969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Second Dose of Coartem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/>
              <a:t>The nurse will give a 2nd (and a reserve) dose for the mother to take with her</a:t>
            </a:r>
          </a:p>
          <a:p>
            <a:r>
              <a:rPr lang="pt-BR" sz="2800"/>
              <a:t>The mother should give the 2nd dose in the evening 8 hours after the administration of the medicine</a:t>
            </a:r>
          </a:p>
          <a:p>
            <a:pPr lvl="1"/>
            <a:r>
              <a:rPr lang="pt-BR" sz="2400" err="1"/>
              <a:t>Dosing</a:t>
            </a:r>
            <a:r>
              <a:rPr lang="pt-BR" sz="2400"/>
              <a:t> </a:t>
            </a:r>
            <a:r>
              <a:rPr lang="pt-BR" sz="2400" err="1"/>
              <a:t>with</a:t>
            </a:r>
            <a:r>
              <a:rPr lang="pt-BR" sz="2400"/>
              <a:t> food - biscuits</a:t>
            </a:r>
            <a:endParaRPr lang="pt-BR" sz="2400">
              <a:cs typeface="Calibri"/>
            </a:endParaRPr>
          </a:p>
          <a:p>
            <a:r>
              <a:rPr lang="pt-BR" sz="2800"/>
              <a:t>The local activist will call the mother (or neighbour) to remind about the dose</a:t>
            </a:r>
          </a:p>
          <a:p>
            <a:r>
              <a:rPr lang="pt-BR" sz="2800" err="1"/>
              <a:t>Caregiver</a:t>
            </a:r>
            <a:r>
              <a:rPr lang="pt-BR" sz="2800"/>
              <a:t> </a:t>
            </a:r>
            <a:r>
              <a:rPr lang="pt-BR" sz="2800" err="1"/>
              <a:t>will</a:t>
            </a:r>
            <a:r>
              <a:rPr lang="pt-BR" sz="2800"/>
              <a:t> </a:t>
            </a:r>
            <a:r>
              <a:rPr lang="pt-BR" sz="2800" err="1"/>
              <a:t>bring</a:t>
            </a:r>
            <a:r>
              <a:rPr lang="pt-BR" sz="2800"/>
              <a:t> </a:t>
            </a:r>
            <a:r>
              <a:rPr lang="pt-BR" sz="2800" err="1"/>
              <a:t>the</a:t>
            </a:r>
            <a:r>
              <a:rPr lang="pt-BR" sz="2800"/>
              <a:t> </a:t>
            </a:r>
            <a:r>
              <a:rPr lang="pt-BR" sz="2800" err="1"/>
              <a:t>empty</a:t>
            </a:r>
            <a:r>
              <a:rPr lang="pt-BR" sz="2800"/>
              <a:t> </a:t>
            </a:r>
            <a:r>
              <a:rPr lang="pt-BR" sz="2800" err="1"/>
              <a:t>packet</a:t>
            </a:r>
            <a:r>
              <a:rPr lang="pt-BR" sz="2800"/>
              <a:t> </a:t>
            </a:r>
            <a:r>
              <a:rPr lang="pt-BR" sz="2800" err="1"/>
              <a:t>and</a:t>
            </a:r>
            <a:r>
              <a:rPr lang="pt-BR" sz="2800"/>
              <a:t> </a:t>
            </a:r>
            <a:r>
              <a:rPr lang="pt-BR" sz="2800" err="1"/>
              <a:t>unused</a:t>
            </a:r>
            <a:r>
              <a:rPr lang="pt-BR" sz="2800"/>
              <a:t> tablets </a:t>
            </a:r>
            <a:r>
              <a:rPr lang="pt-BR" sz="2800" err="1"/>
              <a:t>the</a:t>
            </a:r>
            <a:r>
              <a:rPr lang="pt-BR" sz="2800"/>
              <a:t> next day</a:t>
            </a:r>
          </a:p>
        </p:txBody>
      </p:sp>
    </p:spTree>
    <p:extLst>
      <p:ext uri="{BB962C8B-B14F-4D97-AF65-F5344CB8AC3E}">
        <p14:creationId xmlns:p14="http://schemas.microsoft.com/office/powerpoint/2010/main" val="20021571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Vomiting 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If there is vomiting:</a:t>
            </a:r>
          </a:p>
          <a:p>
            <a:pPr lvl="1"/>
            <a:r>
              <a:rPr lang="pt-BR"/>
              <a:t>within 30 minutes</a:t>
            </a:r>
          </a:p>
          <a:p>
            <a:pPr lvl="2"/>
            <a:r>
              <a:rPr lang="pt-BR"/>
              <a:t>repeat the entire dose and note the time</a:t>
            </a:r>
          </a:p>
          <a:p>
            <a:pPr lvl="1"/>
            <a:r>
              <a:rPr lang="pt-BR"/>
              <a:t>between 30 and 60 minutes </a:t>
            </a:r>
          </a:p>
          <a:p>
            <a:pPr lvl="2"/>
            <a:r>
              <a:rPr lang="pt-BR"/>
              <a:t>give half a dose and note the time</a:t>
            </a:r>
          </a:p>
          <a:p>
            <a:pPr lvl="1"/>
            <a:r>
              <a:rPr lang="pt-BR"/>
              <a:t>2 times or more</a:t>
            </a:r>
          </a:p>
          <a:p>
            <a:pPr lvl="2"/>
            <a:r>
              <a:rPr lang="pt-BR"/>
              <a:t>the child should leave the study and receive alternative medication</a:t>
            </a:r>
          </a:p>
          <a:p>
            <a:endParaRPr lang="pt-BR"/>
          </a:p>
          <a:p>
            <a:endParaRPr lang="fr-F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91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0"/>
            <a:ext cx="8763000" cy="3352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/>
              <a:t>Inclusion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6 - 143 months (&lt;12 years)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/>
          </a:p>
          <a:p>
            <a:pPr marL="0" lvl="1" indent="0">
              <a:buNone/>
            </a:pPr>
            <a:r>
              <a:rPr lang="pt-BR" b="1"/>
              <a:t>Can this child participate</a:t>
            </a:r>
            <a:r>
              <a:rPr lang="en-US" b="1"/>
              <a:t>? Yes </a:t>
            </a:r>
            <a:r>
              <a:rPr lang="pt-BR" b="1"/>
              <a:t>or no</a:t>
            </a:r>
            <a:r>
              <a:rPr lang="en-US" b="1"/>
              <a:t>?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6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59 months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pt-BR"/>
              <a:t>143 months?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0"/>
            <a:ext cx="8763000" cy="3352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/>
              <a:t>Inclusion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6 - 143 months (&lt;12 years)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/>
          </a:p>
          <a:p>
            <a:pPr marL="0" lvl="1" indent="0">
              <a:buNone/>
            </a:pPr>
            <a:r>
              <a:rPr lang="pt-BR" b="1"/>
              <a:t>Can this child participate</a:t>
            </a:r>
            <a:r>
              <a:rPr lang="en-US" b="1"/>
              <a:t>? Yes </a:t>
            </a:r>
            <a:r>
              <a:rPr lang="pt-BR" b="1"/>
              <a:t>or no</a:t>
            </a:r>
            <a:r>
              <a:rPr lang="en-US" b="1"/>
              <a:t>?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6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59 months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pt-BR"/>
              <a:t>143 months? </a:t>
            </a:r>
            <a:r>
              <a:rPr lang="pt-BR" b="1">
                <a:solidFill>
                  <a:srgbClr val="FFC000"/>
                </a:solidFill>
              </a:rPr>
              <a:t>ONLY IN BENGUELA </a:t>
            </a:r>
            <a:endParaRPr lang="pt-BR"/>
          </a:p>
          <a:p>
            <a:pPr marL="742950" lvl="2" indent="-342900"/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0"/>
            <a:ext cx="8763000" cy="3352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/>
              <a:t>Inclusion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6 - 143 months (&lt;12 years)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/>
          </a:p>
          <a:p>
            <a:pPr marL="0" lvl="1" indent="0">
              <a:buNone/>
            </a:pPr>
            <a:r>
              <a:rPr lang="pt-BR" b="1"/>
              <a:t>Can this child participate</a:t>
            </a:r>
            <a:r>
              <a:rPr lang="en-US" b="1"/>
              <a:t>? Yes </a:t>
            </a:r>
            <a:r>
              <a:rPr lang="pt-BR" b="1"/>
              <a:t>or no</a:t>
            </a:r>
            <a:r>
              <a:rPr lang="en-US" b="1"/>
              <a:t>?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6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59 months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143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ONLY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en-US"/>
              <a:t>5 </a:t>
            </a:r>
            <a:r>
              <a:rPr lang="en-US" err="1"/>
              <a:t>years</a:t>
            </a:r>
            <a:r>
              <a:rPr lang="en-US"/>
              <a:t>? </a:t>
            </a:r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0"/>
            <a:ext cx="8763000" cy="3352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/>
              <a:t>Inclusion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6 - 143 months (&lt;12 years)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/>
          </a:p>
          <a:p>
            <a:pPr marL="0" lvl="1" indent="0">
              <a:buNone/>
            </a:pPr>
            <a:r>
              <a:rPr lang="pt-BR" b="1"/>
              <a:t>Can this child participate</a:t>
            </a:r>
            <a:r>
              <a:rPr lang="en-US" b="1"/>
              <a:t>? Yes </a:t>
            </a:r>
            <a:r>
              <a:rPr lang="pt-BR" b="1"/>
              <a:t>or no</a:t>
            </a:r>
            <a:r>
              <a:rPr lang="en-US" b="1"/>
              <a:t>?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6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59 months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143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ONLY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en-US"/>
              <a:t>5 </a:t>
            </a:r>
            <a:r>
              <a:rPr lang="en-US" err="1"/>
              <a:t>years</a:t>
            </a:r>
            <a:r>
              <a:rPr lang="en-US"/>
              <a:t>? </a:t>
            </a:r>
            <a:r>
              <a:rPr lang="pt-BR" b="1">
                <a:solidFill>
                  <a:srgbClr val="FFC000"/>
                </a:solidFill>
              </a:rPr>
              <a:t>ONLY IN BENGUELA</a:t>
            </a:r>
            <a:endParaRPr lang="en-US" b="1">
              <a:solidFill>
                <a:srgbClr val="FFC000"/>
              </a:solidFill>
            </a:endParaRPr>
          </a:p>
          <a:p>
            <a:pPr marL="742950" lvl="2" indent="-342900"/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0"/>
            <a:ext cx="8763000" cy="3352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/>
              <a:t>Inclusion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6 - 143 months (&lt;12 years)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/>
          </a:p>
          <a:p>
            <a:pPr marL="0" lvl="1" indent="0">
              <a:buNone/>
            </a:pPr>
            <a:r>
              <a:rPr lang="pt-BR" b="1"/>
              <a:t>Can this child participate</a:t>
            </a:r>
            <a:r>
              <a:rPr lang="en-US" b="1"/>
              <a:t>? Yes </a:t>
            </a:r>
            <a:r>
              <a:rPr lang="pt-BR" b="1"/>
              <a:t>or no</a:t>
            </a:r>
            <a:r>
              <a:rPr lang="en-US" b="1"/>
              <a:t>?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6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59 months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143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ONLY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en-US">
                <a:solidFill>
                  <a:schemeClr val="bg1">
                    <a:lumMod val="65000"/>
                  </a:schemeClr>
                </a:solidFill>
              </a:rPr>
              <a:t>5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years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ONLY IN BENGUELA</a:t>
            </a:r>
            <a:endParaRPr lang="en-US" b="1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en-US"/>
              <a:t>12 </a:t>
            </a:r>
            <a:r>
              <a:rPr lang="en-US" err="1"/>
              <a:t>years old</a:t>
            </a:r>
            <a:r>
              <a:rPr lang="en-US"/>
              <a:t>? </a:t>
            </a:r>
            <a:endParaRPr lang="pt-BR">
              <a:solidFill>
                <a:srgbClr val="FF0000"/>
              </a:solidFill>
            </a:endParaRPr>
          </a:p>
          <a:p>
            <a:pPr marL="742950" lvl="2" indent="-342900"/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0"/>
            <a:ext cx="8763000" cy="3352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/>
              <a:t>Inclusion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6 - 143 months (&lt;12 years)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/>
          </a:p>
          <a:p>
            <a:pPr marL="0" lvl="1" indent="0">
              <a:buNone/>
            </a:pPr>
            <a:r>
              <a:rPr lang="pt-BR" b="1"/>
              <a:t>Can this child participate</a:t>
            </a:r>
            <a:r>
              <a:rPr lang="en-US" b="1"/>
              <a:t>? Yes </a:t>
            </a:r>
            <a:r>
              <a:rPr lang="pt-BR" b="1"/>
              <a:t>or no</a:t>
            </a:r>
            <a:r>
              <a:rPr lang="en-US" b="1"/>
              <a:t>?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6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59 months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YES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pt-BR">
                <a:solidFill>
                  <a:schemeClr val="bg1">
                    <a:lumMod val="65000"/>
                  </a:schemeClr>
                </a:solidFill>
              </a:rPr>
              <a:t>143 months?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ONLY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en-US">
                <a:solidFill>
                  <a:schemeClr val="bg1">
                    <a:lumMod val="65000"/>
                  </a:schemeClr>
                </a:solidFill>
              </a:rPr>
              <a:t>5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years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ONLY IN BENGUELA</a:t>
            </a:r>
            <a:endParaRPr lang="en-US" b="1">
              <a:solidFill>
                <a:schemeClr val="bg1">
                  <a:lumMod val="65000"/>
                </a:schemeClr>
              </a:solidFill>
            </a:endParaRPr>
          </a:p>
          <a:p>
            <a:pPr marL="742950" lvl="2" indent="-342900"/>
            <a:r>
              <a:rPr lang="en-US"/>
              <a:t>12 </a:t>
            </a:r>
            <a:r>
              <a:rPr lang="en-US" err="1"/>
              <a:t>years old</a:t>
            </a:r>
            <a:r>
              <a:rPr lang="en-US"/>
              <a:t>? </a:t>
            </a:r>
            <a:r>
              <a:rPr lang="pt-BR" b="1">
                <a:solidFill>
                  <a:srgbClr val="FF0000"/>
                </a:solidFill>
              </a:rPr>
              <a:t>NO</a:t>
            </a:r>
            <a:endParaRPr lang="pt-BR">
              <a:solidFill>
                <a:srgbClr val="FF0000"/>
              </a:solidFill>
            </a:endParaRPr>
          </a:p>
          <a:p>
            <a:pPr marL="742950" lvl="2" indent="-342900"/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6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/>
              <a:t>Inclusion - Weight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pt-PT" sz="2800"/>
              <a:t>At least </a:t>
            </a:r>
            <a:r>
              <a:rPr lang="pt-PT" sz="7200"/>
              <a:t>5 Kg</a:t>
            </a:r>
          </a:p>
          <a:p>
            <a:pPr marL="0" indent="0">
              <a:buNone/>
            </a:pPr>
            <a:endParaRPr lang="pt-PT" sz="2800"/>
          </a:p>
          <a:p>
            <a:pPr marL="0" indent="0">
              <a:buNone/>
            </a:pPr>
            <a:endParaRPr lang="pt-PT" sz="2800"/>
          </a:p>
          <a:p>
            <a:pPr marL="0" indent="0">
              <a:buNone/>
            </a:pPr>
            <a:endParaRPr lang="pt-PT" sz="2800"/>
          </a:p>
          <a:p>
            <a:pPr marL="0" indent="0">
              <a:buNone/>
            </a:pPr>
            <a:endParaRPr lang="pt-BR" sz="2800" b="1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/>
              <a:t>Inclusion - Weight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pt-PT" sz="2800">
                <a:solidFill>
                  <a:schemeClr val="bg1">
                    <a:lumMod val="65000"/>
                  </a:schemeClr>
                </a:solidFill>
              </a:rPr>
              <a:t>At least </a:t>
            </a:r>
            <a:r>
              <a:rPr lang="pt-PT" sz="7200">
                <a:solidFill>
                  <a:schemeClr val="bg1">
                    <a:lumMod val="65000"/>
                  </a:schemeClr>
                </a:solidFill>
              </a:rPr>
              <a:t>5 Kg</a:t>
            </a:r>
          </a:p>
          <a:p>
            <a:pPr marL="0" indent="0">
              <a:buNone/>
            </a:pPr>
            <a:endParaRPr lang="pt-PT" sz="2800"/>
          </a:p>
          <a:p>
            <a:pPr marL="0" indent="0">
              <a:buNone/>
            </a:pPr>
            <a:r>
              <a:rPr lang="pt-PT" sz="2800" err="1"/>
              <a:t>What</a:t>
            </a:r>
            <a:r>
              <a:rPr lang="pt-PT" sz="2800"/>
              <a:t> </a:t>
            </a:r>
            <a:r>
              <a:rPr lang="pt-PT" sz="2800" err="1"/>
              <a:t>if</a:t>
            </a:r>
            <a:r>
              <a:rPr lang="pt-PT" sz="2800"/>
              <a:t> the child has too many clothes</a:t>
            </a:r>
            <a:r>
              <a:rPr lang="en-US" sz="2800"/>
              <a:t>? </a:t>
            </a:r>
          </a:p>
          <a:p>
            <a:pPr marL="0" indent="0">
              <a:buNone/>
            </a:pPr>
            <a:endParaRPr lang="pt-PT" sz="2800"/>
          </a:p>
          <a:p>
            <a:pPr marL="0" indent="0">
              <a:buNone/>
            </a:pPr>
            <a:endParaRPr lang="pt-BR" sz="2800" b="1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3330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/>
              <a:t>Procedures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Screening </a:t>
            </a:r>
            <a:r>
              <a:rPr lang="en-US"/>
              <a:t>- </a:t>
            </a:r>
            <a:r>
              <a:rPr lang="en-US" err="1"/>
              <a:t>Day </a:t>
            </a:r>
            <a:r>
              <a:rPr lang="en-US"/>
              <a:t>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/>
              <a:t>Inclusion - Weight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pt-PT" sz="2800">
                <a:solidFill>
                  <a:schemeClr val="bg1">
                    <a:lumMod val="65000"/>
                  </a:schemeClr>
                </a:solidFill>
              </a:rPr>
              <a:t>At least </a:t>
            </a:r>
            <a:r>
              <a:rPr lang="pt-PT" sz="7200">
                <a:solidFill>
                  <a:schemeClr val="bg1">
                    <a:lumMod val="65000"/>
                  </a:schemeClr>
                </a:solidFill>
              </a:rPr>
              <a:t>5 Kg</a:t>
            </a:r>
          </a:p>
          <a:p>
            <a:pPr marL="0" indent="0">
              <a:buNone/>
            </a:pPr>
            <a:endParaRPr lang="pt-PT" sz="2800"/>
          </a:p>
          <a:p>
            <a:pPr marL="0" indent="0">
              <a:buNone/>
            </a:pPr>
            <a:r>
              <a:rPr lang="pt-PT" sz="2800" err="1"/>
              <a:t>What</a:t>
            </a:r>
            <a:r>
              <a:rPr lang="pt-PT" sz="2800"/>
              <a:t> </a:t>
            </a:r>
            <a:r>
              <a:rPr lang="pt-PT" sz="2800" err="1"/>
              <a:t>if</a:t>
            </a:r>
            <a:r>
              <a:rPr lang="pt-PT" sz="2800"/>
              <a:t> the child has too many clothes</a:t>
            </a:r>
            <a:r>
              <a:rPr lang="en-US" sz="2800"/>
              <a:t>? </a:t>
            </a:r>
          </a:p>
          <a:p>
            <a:pPr marL="0" indent="0">
              <a:buNone/>
            </a:pPr>
            <a:r>
              <a:rPr lang="pt-PT" sz="2800"/>
              <a:t>Remove </a:t>
            </a:r>
            <a:r>
              <a:rPr lang="pt-PT" sz="2800" err="1"/>
              <a:t>heavy</a:t>
            </a:r>
            <a:r>
              <a:rPr lang="pt-PT" sz="2800"/>
              <a:t> </a:t>
            </a:r>
            <a:r>
              <a:rPr lang="pt-PT" sz="2800" err="1"/>
              <a:t>clothes</a:t>
            </a:r>
            <a:r>
              <a:rPr lang="pt-PT" sz="2800"/>
              <a:t>!</a:t>
            </a:r>
          </a:p>
          <a:p>
            <a:pPr marL="0" indent="0">
              <a:buNone/>
            </a:pPr>
            <a:endParaRPr lang="pt-PT" sz="2800"/>
          </a:p>
          <a:p>
            <a:pPr marL="0" indent="0">
              <a:buNone/>
            </a:pPr>
            <a:endParaRPr lang="pt-BR" sz="2800" b="1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4206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4343400"/>
            <a:ext cx="8763000" cy="205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/>
              <a:t>Inclusion - Weight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At least </a:t>
            </a:r>
            <a:r>
              <a:rPr lang="pt-PT" sz="6600">
                <a:solidFill>
                  <a:schemeClr val="bg1">
                    <a:lumMod val="65000"/>
                  </a:schemeClr>
                </a:solidFill>
              </a:rPr>
              <a:t>5 Kg</a:t>
            </a:r>
          </a:p>
          <a:p>
            <a:pPr marL="0" indent="0">
              <a:buNone/>
            </a:pPr>
            <a:endParaRPr lang="pt-PT" sz="2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the child has too many clothes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Remove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heavy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clothes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!</a:t>
            </a:r>
          </a:p>
          <a:p>
            <a:pPr marL="0" indent="0">
              <a:buNone/>
            </a:pPr>
            <a:endParaRPr lang="pt-PT" sz="2400"/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/>
              <a:t>5 Kg? </a:t>
            </a:r>
            <a:endParaRPr lang="pt-BR" sz="2400" b="1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2771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4343400"/>
            <a:ext cx="8763000" cy="205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/>
              <a:t>Inclusion - Weight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At least </a:t>
            </a:r>
            <a:r>
              <a:rPr lang="pt-PT" sz="6600">
                <a:solidFill>
                  <a:schemeClr val="bg1">
                    <a:lumMod val="65000"/>
                  </a:schemeClr>
                </a:solidFill>
              </a:rPr>
              <a:t>5 Kg</a:t>
            </a:r>
          </a:p>
          <a:p>
            <a:pPr marL="0" indent="0">
              <a:buNone/>
            </a:pPr>
            <a:endParaRPr lang="pt-PT" sz="2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the child has too many clothes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Remove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heavy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clothes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!</a:t>
            </a:r>
          </a:p>
          <a:p>
            <a:pPr marL="0" indent="0">
              <a:buNone/>
            </a:pPr>
            <a:endParaRPr lang="pt-PT" sz="2400"/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/>
              <a:t>5 Kg? </a:t>
            </a:r>
            <a:r>
              <a:rPr lang="pt-BR" sz="2400" b="1">
                <a:solidFill>
                  <a:srgbClr val="00B050"/>
                </a:solidFill>
              </a:rPr>
              <a:t>YES</a:t>
            </a:r>
          </a:p>
          <a:p>
            <a:endParaRPr lang="pt-BR" sz="2400" b="1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0001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4343400"/>
            <a:ext cx="8763000" cy="205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/>
              <a:t>Inclusion - Weight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At least </a:t>
            </a:r>
            <a:r>
              <a:rPr lang="pt-PT" sz="6600">
                <a:solidFill>
                  <a:schemeClr val="bg1">
                    <a:lumMod val="65000"/>
                  </a:schemeClr>
                </a:solidFill>
              </a:rPr>
              <a:t>5 Kg</a:t>
            </a:r>
          </a:p>
          <a:p>
            <a:pPr marL="0" indent="0">
              <a:buNone/>
            </a:pPr>
            <a:endParaRPr lang="pt-PT" sz="2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child has too many clothes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Remove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heavy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clothes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!</a:t>
            </a:r>
          </a:p>
          <a:p>
            <a:pPr marL="0" indent="0">
              <a:buNone/>
            </a:pPr>
            <a:endParaRPr lang="pt-PT" sz="2400"/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>
                <a:solidFill>
                  <a:schemeClr val="bg1">
                    <a:lumMod val="65000"/>
                  </a:schemeClr>
                </a:solidFill>
              </a:rPr>
              <a:t>5 Kg? </a:t>
            </a:r>
            <a:r>
              <a:rPr lang="pt-BR" sz="2400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r>
              <a:rPr lang="pt-BR" sz="2400"/>
              <a:t>5.1 Kg with a lot of clothes?</a:t>
            </a:r>
            <a:endParaRPr lang="pt-BR" sz="2400" b="1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6566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4343400"/>
            <a:ext cx="8763000" cy="205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/>
              <a:t>Inclusion - Weight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At least </a:t>
            </a:r>
            <a:r>
              <a:rPr lang="pt-PT" sz="6600">
                <a:solidFill>
                  <a:schemeClr val="bg1">
                    <a:lumMod val="65000"/>
                  </a:schemeClr>
                </a:solidFill>
              </a:rPr>
              <a:t>5 Kg</a:t>
            </a:r>
          </a:p>
          <a:p>
            <a:pPr marL="0" indent="0">
              <a:buNone/>
            </a:pPr>
            <a:endParaRPr lang="pt-PT" sz="2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the child has too many clothes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Remove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heavy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clothes!</a:t>
            </a:r>
          </a:p>
          <a:p>
            <a:pPr marL="0" indent="0">
              <a:buNone/>
            </a:pPr>
            <a:endParaRPr lang="pt-PT" sz="2400"/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>
                <a:solidFill>
                  <a:schemeClr val="bg1">
                    <a:lumMod val="65000"/>
                  </a:schemeClr>
                </a:solidFill>
              </a:rPr>
              <a:t>5 Kg? </a:t>
            </a:r>
            <a:r>
              <a:rPr lang="pt-BR" sz="2400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r>
              <a:rPr lang="pt-BR" sz="2400"/>
              <a:t>5.1 Kg with a lot of clothes? </a:t>
            </a:r>
            <a:r>
              <a:rPr lang="pt-BR" sz="2400" b="1">
                <a:solidFill>
                  <a:srgbClr val="FF0000"/>
                </a:solidFill>
              </a:rPr>
              <a:t>NO</a:t>
            </a:r>
            <a:endParaRPr lang="pt-BR" sz="2400" b="1">
              <a:solidFill>
                <a:srgbClr val="00B050"/>
              </a:solidFill>
            </a:endParaRPr>
          </a:p>
          <a:p>
            <a:endParaRPr lang="pt-BR" sz="2400" b="1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7265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4343400"/>
            <a:ext cx="8763000" cy="205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/>
              <a:t>Inclusion - Weight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At least </a:t>
            </a:r>
            <a:r>
              <a:rPr lang="pt-PT" sz="6600">
                <a:solidFill>
                  <a:schemeClr val="bg1">
                    <a:lumMod val="65000"/>
                  </a:schemeClr>
                </a:solidFill>
              </a:rPr>
              <a:t>5 Kg</a:t>
            </a:r>
          </a:p>
          <a:p>
            <a:pPr marL="0" indent="0">
              <a:buNone/>
            </a:pPr>
            <a:endParaRPr lang="pt-PT" sz="2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the child has too many clothes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Remove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heavy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clothes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!</a:t>
            </a:r>
          </a:p>
          <a:p>
            <a:pPr marL="0" indent="0">
              <a:buNone/>
            </a:pPr>
            <a:endParaRPr lang="pt-PT" sz="2400"/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>
                <a:solidFill>
                  <a:schemeClr val="bg1">
                    <a:lumMod val="65000"/>
                  </a:schemeClr>
                </a:solidFill>
              </a:rPr>
              <a:t>5 Kg? </a:t>
            </a:r>
            <a:r>
              <a:rPr lang="pt-BR" sz="2400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r>
              <a:rPr lang="pt-BR" sz="2400">
                <a:solidFill>
                  <a:schemeClr val="bg1">
                    <a:lumMod val="65000"/>
                  </a:schemeClr>
                </a:solidFill>
              </a:rPr>
              <a:t>5.1 Kg with a lot of clothes? </a:t>
            </a:r>
            <a:r>
              <a:rPr lang="pt-BR" sz="2400" b="1">
                <a:solidFill>
                  <a:schemeClr val="bg1">
                    <a:lumMod val="65000"/>
                  </a:schemeClr>
                </a:solidFill>
              </a:rPr>
              <a:t>NO</a:t>
            </a:r>
          </a:p>
          <a:p>
            <a:r>
              <a:rPr lang="pt-BR" sz="2400"/>
              <a:t>498 grams?</a:t>
            </a:r>
            <a:endParaRPr lang="pt-BR" sz="2400" b="1">
              <a:solidFill>
                <a:srgbClr val="00B050"/>
              </a:solidFill>
            </a:endParaRPr>
          </a:p>
          <a:p>
            <a:endParaRPr lang="pt-BR" sz="2400" b="1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2798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4343400"/>
            <a:ext cx="8763000" cy="2057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/>
              <a:t>Inclusion - Weight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At least </a:t>
            </a:r>
            <a:r>
              <a:rPr lang="pt-PT" sz="6600">
                <a:solidFill>
                  <a:schemeClr val="bg1">
                    <a:lumMod val="65000"/>
                  </a:schemeClr>
                </a:solidFill>
              </a:rPr>
              <a:t>5 Kg</a:t>
            </a:r>
          </a:p>
          <a:p>
            <a:pPr marL="0" indent="0">
              <a:buNone/>
            </a:pPr>
            <a:endParaRPr lang="pt-PT" sz="2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has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too many clothes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Remove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heavy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2400" err="1">
                <a:solidFill>
                  <a:schemeClr val="bg1">
                    <a:lumMod val="65000"/>
                  </a:schemeClr>
                </a:solidFill>
              </a:rPr>
              <a:t>clothes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!</a:t>
            </a:r>
          </a:p>
          <a:p>
            <a:pPr marL="0" indent="0">
              <a:buNone/>
            </a:pPr>
            <a:endParaRPr lang="pt-PT" sz="2400"/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>
                <a:solidFill>
                  <a:schemeClr val="bg1">
                    <a:lumMod val="65000"/>
                  </a:schemeClr>
                </a:solidFill>
              </a:rPr>
              <a:t>5 Kg? </a:t>
            </a:r>
            <a:r>
              <a:rPr lang="pt-BR" sz="2400" b="1">
                <a:solidFill>
                  <a:schemeClr val="bg1">
                    <a:lumMod val="65000"/>
                  </a:schemeClr>
                </a:solidFill>
              </a:rPr>
              <a:t>YES</a:t>
            </a:r>
          </a:p>
          <a:p>
            <a:r>
              <a:rPr lang="pt-BR" sz="2400">
                <a:solidFill>
                  <a:schemeClr val="bg1">
                    <a:lumMod val="65000"/>
                  </a:schemeClr>
                </a:solidFill>
              </a:rPr>
              <a:t>5.1 Kg with a lot of clothes? </a:t>
            </a:r>
            <a:r>
              <a:rPr lang="pt-BR" sz="2400" b="1">
                <a:solidFill>
                  <a:schemeClr val="bg1">
                    <a:lumMod val="65000"/>
                  </a:schemeClr>
                </a:solidFill>
              </a:rPr>
              <a:t>NO</a:t>
            </a:r>
          </a:p>
          <a:p>
            <a:r>
              <a:rPr lang="pt-BR" sz="2400"/>
              <a:t>498 grams? </a:t>
            </a:r>
            <a:r>
              <a:rPr lang="pt-BR" sz="2400" b="1">
                <a:solidFill>
                  <a:srgbClr val="FF0000"/>
                </a:solidFill>
              </a:rPr>
              <a:t>NO</a:t>
            </a:r>
            <a:endParaRPr lang="pt-BR" sz="2400" b="1">
              <a:solidFill>
                <a:srgbClr val="00B050"/>
              </a:solidFill>
            </a:endParaRPr>
          </a:p>
          <a:p>
            <a:endParaRPr lang="pt-BR" sz="2400" b="1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398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/>
              <a:t>Inclusion - Infection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8229600" cy="4525963"/>
          </a:xfrm>
        </p:spPr>
        <p:txBody>
          <a:bodyPr/>
          <a:lstStyle/>
          <a:p>
            <a:pPr lvl="0"/>
            <a:r>
              <a:rPr lang="pt-PT"/>
              <a:t>Mono-infection with </a:t>
            </a:r>
            <a:r>
              <a:rPr lang="pt-PT" i="1"/>
              <a:t>P. falciparum</a:t>
            </a:r>
          </a:p>
          <a:p>
            <a:pPr lvl="0"/>
            <a:r>
              <a:rPr lang="pt-PT"/>
              <a:t>Parasite </a:t>
            </a:r>
            <a:r>
              <a:rPr lang="pt-PT" err="1"/>
              <a:t>density</a:t>
            </a:r>
            <a:r>
              <a:rPr lang="pt-PT"/>
              <a:t>:</a:t>
            </a:r>
          </a:p>
          <a:p>
            <a:pPr lvl="1"/>
            <a:r>
              <a:rPr lang="pt-PT"/>
              <a:t>Lunda Sul and Zaire: </a:t>
            </a:r>
            <a:r>
              <a:rPr lang="pt-PT" b="1"/>
              <a:t>2,000 - 200,000 </a:t>
            </a:r>
            <a:r>
              <a:rPr lang="pt-PT"/>
              <a:t>asexual parasites per microlitre of blood</a:t>
            </a:r>
          </a:p>
          <a:p>
            <a:pPr lvl="1"/>
            <a:r>
              <a:rPr lang="pt-PT"/>
              <a:t>Benguela: </a:t>
            </a:r>
            <a:r>
              <a:rPr lang="pt-PT" b="1"/>
              <a:t>1,000 - 100,000 </a:t>
            </a:r>
            <a:r>
              <a:rPr lang="pt-PT"/>
              <a:t>asexual parasites per microlitre of blood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0386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/>
              <a:t>Inclusion - Infection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Mono-infection with </a:t>
            </a:r>
            <a:r>
              <a:rPr lang="pt-PT" sz="2600" i="1">
                <a:solidFill>
                  <a:schemeClr val="bg1">
                    <a:lumMod val="75000"/>
                  </a:schemeClr>
                </a:solidFill>
              </a:rPr>
              <a:t>P. falciparum</a:t>
            </a:r>
          </a:p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Parasite density: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Lunda Sul and Zaire: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2,000 - 200,000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Benguela: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1,000 - 100,000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/>
              <a:t>Parasite density of 1,000? </a:t>
            </a:r>
            <a:endParaRPr lang="pt-BR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38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0386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/>
              <a:t>Inclusion - Infection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Mono-infection with </a:t>
            </a:r>
            <a:r>
              <a:rPr lang="pt-PT" sz="2600" i="1">
                <a:solidFill>
                  <a:schemeClr val="bg1">
                    <a:lumMod val="75000"/>
                  </a:schemeClr>
                </a:solidFill>
              </a:rPr>
              <a:t>P. falciparum</a:t>
            </a:r>
          </a:p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Parasite density: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Lunda Sul and Zaire: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2,000 - 200,000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Benguela: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1,000 - 100,000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/>
              <a:t>Parasite density of 1,000? </a:t>
            </a:r>
            <a:r>
              <a:rPr lang="pt-BR" sz="2400" b="1">
                <a:solidFill>
                  <a:srgbClr val="FFC000"/>
                </a:solidFill>
              </a:rPr>
              <a:t>Only in Benguela</a:t>
            </a:r>
          </a:p>
        </p:txBody>
      </p:sp>
    </p:spTree>
    <p:extLst>
      <p:ext uri="{BB962C8B-B14F-4D97-AF65-F5344CB8AC3E}">
        <p14:creationId xmlns:p14="http://schemas.microsoft.com/office/powerpoint/2010/main" val="202026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Purpose of Screening </a:t>
            </a:r>
            <a:endParaRPr lang="fr-F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1825626"/>
            <a:ext cx="6686550" cy="3517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err="1"/>
              <a:t>Identify</a:t>
            </a:r>
            <a:r>
              <a:rPr lang="pt-BR"/>
              <a:t>:</a:t>
            </a:r>
          </a:p>
          <a:p>
            <a:pPr marL="342900" lvl="1" indent="0">
              <a:buFont typeface="Arial" pitchFamily="34" charset="0"/>
              <a:buNone/>
            </a:pPr>
            <a:r>
              <a:rPr lang="pt-BR" sz="2000" i="1"/>
              <a:t>"Which patients can be part of the study?"</a:t>
            </a:r>
          </a:p>
          <a:p>
            <a:pPr marL="0" indent="0">
              <a:buFont typeface="Arial" pitchFamily="34" charset="0"/>
              <a:buNone/>
            </a:pP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pt-BR">
                <a:solidFill>
                  <a:schemeClr val="bg1">
                    <a:lumMod val="65000"/>
                  </a:schemeClr>
                </a:solidFill>
              </a:rPr>
              <a:t>Check:</a:t>
            </a:r>
          </a:p>
          <a:p>
            <a:pPr marL="342900" lvl="1" indent="0">
              <a:buFont typeface="Arial" pitchFamily="34" charset="0"/>
              <a:buNone/>
            </a:pPr>
            <a:r>
              <a:rPr lang="pt-BR" sz="2000" i="1">
                <a:solidFill>
                  <a:schemeClr val="bg1">
                    <a:lumMod val="65000"/>
                  </a:schemeClr>
                </a:solidFill>
              </a:rPr>
              <a:t>"Of these patients, which meet all the inclusion criteria and none of the exclusion criteria?"</a:t>
            </a:r>
          </a:p>
          <a:p>
            <a:pPr marL="0" indent="0">
              <a:buFont typeface="Arial" pitchFamily="34" charset="0"/>
              <a:buNone/>
            </a:pP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pt-BR">
                <a:solidFill>
                  <a:schemeClr val="bg1">
                    <a:lumMod val="65000"/>
                  </a:schemeClr>
                </a:solidFill>
              </a:rPr>
              <a:t>Invite: </a:t>
            </a:r>
          </a:p>
          <a:p>
            <a:pPr marL="342900" lvl="1" indent="0">
              <a:buFont typeface="Arial" pitchFamily="34" charset="0"/>
              <a:buNone/>
            </a:pPr>
            <a:r>
              <a:rPr lang="pt-BR" sz="2000" i="1">
                <a:solidFill>
                  <a:schemeClr val="bg1">
                    <a:lumMod val="65000"/>
                  </a:schemeClr>
                </a:solidFill>
              </a:rPr>
              <a:t>"Of these patients, which ones would you agree to be part of the study?"</a:t>
            </a:r>
            <a:endParaRPr lang="en-US" sz="20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14400" y="175260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>
                <a:solidFill>
                  <a:schemeClr val="tx1"/>
                </a:solidFill>
                <a:latin typeface="Kristen ITC" panose="03050502040202030202" pitchFamily="66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889000" y="3127375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>
                <a:solidFill>
                  <a:schemeClr val="tx1"/>
                </a:solidFill>
                <a:latin typeface="Kristen ITC" panose="03050502040202030202" pitchFamily="66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94644" y="450215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>
                <a:solidFill>
                  <a:schemeClr val="tx1"/>
                </a:solidFill>
                <a:latin typeface="Kristen ITC" panose="03050502040202030202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8669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0386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/>
              <a:t>Inclusion - Infection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Mono-infection with </a:t>
            </a:r>
            <a:r>
              <a:rPr lang="pt-PT" sz="2600" i="1">
                <a:solidFill>
                  <a:schemeClr val="bg1">
                    <a:lumMod val="75000"/>
                  </a:schemeClr>
                </a:solidFill>
              </a:rPr>
              <a:t>P. falciparum</a:t>
            </a:r>
          </a:p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Parasite density: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Lunda Sul and Zaire: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2,000 - 200,000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Benguela: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1,000 - 100,000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Parasite density of 1,000?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Only in Benguela</a:t>
            </a:r>
          </a:p>
          <a:p>
            <a:r>
              <a:rPr lang="pt-BR" sz="2400" i="1"/>
              <a:t>P. vivax </a:t>
            </a:r>
            <a:r>
              <a:rPr lang="pt-BR" sz="2400"/>
              <a:t>infection? </a:t>
            </a:r>
            <a:endParaRPr lang="pt-BR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6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0386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/>
              <a:t>Inclusion - Infection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Mono-infection with </a:t>
            </a:r>
            <a:r>
              <a:rPr lang="pt-PT" sz="2600" i="1">
                <a:solidFill>
                  <a:schemeClr val="bg1">
                    <a:lumMod val="75000"/>
                  </a:schemeClr>
                </a:solidFill>
              </a:rPr>
              <a:t>P. falciparum</a:t>
            </a:r>
          </a:p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Parasite density: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Lunda Sul and Zaire: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2,000 - 200,000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Benguela: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1,000 - 100,000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Parasite density of 1,000?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Only in Benguela</a:t>
            </a:r>
          </a:p>
          <a:p>
            <a:r>
              <a:rPr lang="pt-BR" sz="2400" i="1"/>
              <a:t>P. vivax </a:t>
            </a:r>
            <a:r>
              <a:rPr lang="pt-BR" sz="2400"/>
              <a:t>infection? </a:t>
            </a:r>
            <a:r>
              <a:rPr lang="pt-BR" sz="2400" b="1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65320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0386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/>
              <a:t>Inclusion - Infection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Mono-infection with </a:t>
            </a:r>
            <a:r>
              <a:rPr lang="pt-PT" sz="2600" i="1">
                <a:solidFill>
                  <a:schemeClr val="bg1">
                    <a:lumMod val="75000"/>
                  </a:schemeClr>
                </a:solidFill>
              </a:rPr>
              <a:t>P. falciparum</a:t>
            </a:r>
          </a:p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Parasite density: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Lunda Sul and Zaire: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2,000 - 200,000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Benguela: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1,000 - 100,000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Parasite density of 1,000?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Only in Benguela</a:t>
            </a:r>
          </a:p>
          <a:p>
            <a:r>
              <a:rPr lang="pt-BR" sz="2400" i="1">
                <a:solidFill>
                  <a:schemeClr val="bg1">
                    <a:lumMod val="75000"/>
                  </a:schemeClr>
                </a:solidFill>
              </a:rPr>
              <a:t>P. vivax </a:t>
            </a:r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infection?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NO</a:t>
            </a:r>
          </a:p>
          <a:p>
            <a:r>
              <a:rPr lang="pt-BR" sz="2400"/>
              <a:t>Parasite density of 110,000? </a:t>
            </a:r>
            <a:endParaRPr lang="pt-BR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3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0386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/>
              <a:t>Inclusion - Infection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Mono-infection with </a:t>
            </a:r>
            <a:r>
              <a:rPr lang="pt-PT" sz="2600" i="1">
                <a:solidFill>
                  <a:schemeClr val="bg1">
                    <a:lumMod val="75000"/>
                  </a:schemeClr>
                </a:solidFill>
              </a:rPr>
              <a:t>P. falciparum</a:t>
            </a:r>
          </a:p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Parasite density: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Lunda Sul and Zaire: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2,000 - 200,000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Benguela: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1,000 - 100,000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Parasite density of 1,000?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Only in Benguela</a:t>
            </a:r>
          </a:p>
          <a:p>
            <a:r>
              <a:rPr lang="pt-BR" sz="2400" i="1">
                <a:solidFill>
                  <a:schemeClr val="bg1">
                    <a:lumMod val="75000"/>
                  </a:schemeClr>
                </a:solidFill>
              </a:rPr>
              <a:t>P. vivax </a:t>
            </a:r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infection?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NO</a:t>
            </a:r>
          </a:p>
          <a:p>
            <a:r>
              <a:rPr lang="pt-BR" sz="2400"/>
              <a:t>Parasite density of 110,000? </a:t>
            </a:r>
            <a:r>
              <a:rPr lang="pt-BR" sz="2400" b="1">
                <a:solidFill>
                  <a:srgbClr val="FFC000"/>
                </a:solidFill>
              </a:rPr>
              <a:t>Only in Lunda Sul or Zaire</a:t>
            </a:r>
          </a:p>
        </p:txBody>
      </p:sp>
    </p:spTree>
    <p:extLst>
      <p:ext uri="{BB962C8B-B14F-4D97-AF65-F5344CB8AC3E}">
        <p14:creationId xmlns:p14="http://schemas.microsoft.com/office/powerpoint/2010/main" val="246485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0386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/>
              <a:t>Inclusion - Infection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Mono-infection with </a:t>
            </a:r>
            <a:r>
              <a:rPr lang="pt-PT" sz="2600" i="1">
                <a:solidFill>
                  <a:schemeClr val="bg1">
                    <a:lumMod val="75000"/>
                  </a:schemeClr>
                </a:solidFill>
              </a:rPr>
              <a:t>P. falciparum</a:t>
            </a:r>
          </a:p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Parasite density: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Lunda Sul and Zaire: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2,000 - 200,000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Benguela: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1,000 - 100,000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Parasite density of 1,000?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Only in Benguela</a:t>
            </a:r>
          </a:p>
          <a:p>
            <a:r>
              <a:rPr lang="pt-BR" sz="2400" i="1">
                <a:solidFill>
                  <a:schemeClr val="bg1">
                    <a:lumMod val="75000"/>
                  </a:schemeClr>
                </a:solidFill>
              </a:rPr>
              <a:t>P. vivax </a:t>
            </a:r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infection?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NO</a:t>
            </a:r>
          </a:p>
          <a:p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Parasite density of 110,000?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Only in Lunda Sul or Zaire</a:t>
            </a:r>
          </a:p>
          <a:p>
            <a:r>
              <a:rPr lang="pt-BR" sz="2400"/>
              <a:t>Parasite </a:t>
            </a:r>
            <a:r>
              <a:rPr lang="pt-BR" sz="2400" b="1"/>
              <a:t>density of </a:t>
            </a:r>
            <a:r>
              <a:rPr lang="pt-BR" sz="2400"/>
              <a:t>50,000? </a:t>
            </a:r>
            <a:endParaRPr lang="pt-PT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75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0386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/>
              <a:t>Inclusion - Infection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Mono-infection with </a:t>
            </a:r>
            <a:r>
              <a:rPr lang="pt-PT" sz="2600" i="1">
                <a:solidFill>
                  <a:schemeClr val="bg1">
                    <a:lumMod val="75000"/>
                  </a:schemeClr>
                </a:solidFill>
              </a:rPr>
              <a:t>P. falciparum</a:t>
            </a:r>
          </a:p>
          <a:p>
            <a:pPr lvl="0"/>
            <a:r>
              <a:rPr lang="pt-PT" sz="2600">
                <a:solidFill>
                  <a:schemeClr val="bg1">
                    <a:lumMod val="75000"/>
                  </a:schemeClr>
                </a:solidFill>
              </a:rPr>
              <a:t>Parasite density: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Lunda Sul and Zaire: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2,000 - 200,000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</a:p>
          <a:p>
            <a:pPr lvl="1"/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Benguela: </a:t>
            </a:r>
            <a:r>
              <a:rPr lang="pt-PT" sz="2200" b="1">
                <a:solidFill>
                  <a:schemeClr val="bg1">
                    <a:lumMod val="75000"/>
                  </a:schemeClr>
                </a:solidFill>
              </a:rPr>
              <a:t>1,000 - 100,000 </a:t>
            </a:r>
            <a:r>
              <a:rPr lang="pt-PT" sz="2200">
                <a:solidFill>
                  <a:schemeClr val="bg1">
                    <a:lumMod val="75000"/>
                  </a:schemeClr>
                </a:solidFill>
              </a:rPr>
              <a:t>asexual parasites per microlitre of blood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/>
              <a:t>Can this child participate</a:t>
            </a:r>
            <a:r>
              <a:rPr lang="en-US" sz="2400" b="1"/>
              <a:t>? Yes </a:t>
            </a:r>
            <a:r>
              <a:rPr lang="pt-BR" sz="2400" b="1"/>
              <a:t>or no</a:t>
            </a:r>
            <a:r>
              <a:rPr lang="en-US" sz="2400" b="1"/>
              <a:t>?</a:t>
            </a:r>
          </a:p>
          <a:p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Parasite density of 1,000?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Only in Benguela</a:t>
            </a:r>
          </a:p>
          <a:p>
            <a:r>
              <a:rPr lang="pt-BR" sz="2400" i="1">
                <a:solidFill>
                  <a:schemeClr val="bg1">
                    <a:lumMod val="75000"/>
                  </a:schemeClr>
                </a:solidFill>
              </a:rPr>
              <a:t>P. vivax </a:t>
            </a:r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infection?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NO</a:t>
            </a:r>
          </a:p>
          <a:p>
            <a:r>
              <a:rPr lang="pt-BR" sz="2400">
                <a:solidFill>
                  <a:schemeClr val="bg1">
                    <a:lumMod val="75000"/>
                  </a:schemeClr>
                </a:solidFill>
              </a:rPr>
              <a:t>Parasite density of 110,000? </a:t>
            </a:r>
            <a:r>
              <a:rPr lang="pt-BR" sz="2400" b="1">
                <a:solidFill>
                  <a:schemeClr val="bg1">
                    <a:lumMod val="75000"/>
                  </a:schemeClr>
                </a:solidFill>
              </a:rPr>
              <a:t>Only in Lunda Sul or Zaire</a:t>
            </a:r>
          </a:p>
          <a:p>
            <a:r>
              <a:rPr lang="pt-BR" sz="2400"/>
              <a:t>Parasite </a:t>
            </a:r>
            <a:r>
              <a:rPr lang="pt-BR" sz="2400" b="1"/>
              <a:t>density of </a:t>
            </a:r>
            <a:r>
              <a:rPr lang="pt-BR" sz="2400"/>
              <a:t>50,000? </a:t>
            </a:r>
            <a:r>
              <a:rPr lang="pt-BR" sz="2400" b="1">
                <a:solidFill>
                  <a:srgbClr val="00B050"/>
                </a:solidFill>
              </a:rPr>
              <a:t>YES</a:t>
            </a:r>
            <a:endParaRPr lang="pt-PT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63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- Temperature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pt-PT"/>
              <a:t>Axillary temperature </a:t>
            </a:r>
            <a:r>
              <a:rPr lang="en-US">
                <a:sym typeface="Symbol"/>
              </a:rPr>
              <a:t>of </a:t>
            </a:r>
            <a:r>
              <a:rPr lang="en-US" err="1">
                <a:sym typeface="Symbol"/>
              </a:rPr>
              <a:t>at least </a:t>
            </a:r>
            <a:r>
              <a:rPr lang="pt-PT"/>
              <a:t>37.5°C during the visit to the health facility</a:t>
            </a:r>
          </a:p>
          <a:p>
            <a:pPr marL="0" indent="0">
              <a:buNone/>
            </a:pPr>
            <a:r>
              <a:rPr lang="pt-PT"/>
              <a:t>OR</a:t>
            </a:r>
          </a:p>
          <a:p>
            <a:pPr marL="514350" indent="-514350"/>
            <a:r>
              <a:rPr lang="pt-PT"/>
              <a:t>Had a fever in the last 24 hours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65125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- Temperature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Axillary temperature </a:t>
            </a:r>
            <a:r>
              <a:rPr lang="en-US" sz="2400" err="1">
                <a:solidFill>
                  <a:schemeClr val="bg1">
                    <a:lumMod val="65000"/>
                  </a:schemeClr>
                </a:solidFill>
                <a:sym typeface="Symbol"/>
              </a:rPr>
              <a:t>greater than or equal to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sym typeface="Symbol"/>
              </a:rPr>
              <a:t>(≥) 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37.5°C during the visit to the health facility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Had a fever in the last 24 hours</a:t>
            </a:r>
          </a:p>
          <a:p>
            <a:pPr marL="514350" indent="-514350"/>
            <a:endParaRPr lang="pt-PT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BR" sz="2800"/>
              <a:t>37.5ºC? </a:t>
            </a:r>
            <a:endParaRPr lang="pt-PT" sz="2800"/>
          </a:p>
        </p:txBody>
      </p:sp>
    </p:spTree>
    <p:extLst>
      <p:ext uri="{BB962C8B-B14F-4D97-AF65-F5344CB8AC3E}">
        <p14:creationId xmlns:p14="http://schemas.microsoft.com/office/powerpoint/2010/main" val="2106310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65125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- Temperature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Axillary temperature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sym typeface="Symbol"/>
              </a:rPr>
              <a:t>of </a:t>
            </a:r>
            <a:r>
              <a:rPr lang="en-US" sz="2400" err="1">
                <a:solidFill>
                  <a:schemeClr val="bg1">
                    <a:lumMod val="65000"/>
                  </a:schemeClr>
                </a:solidFill>
                <a:sym typeface="Symbol"/>
              </a:rPr>
              <a:t>at least 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37.5°C during the visit to the health facility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Had a fever in the last 24 hours</a:t>
            </a:r>
          </a:p>
          <a:p>
            <a:pPr marL="514350" indent="-514350"/>
            <a:endParaRPr lang="pt-PT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BR" sz="2800"/>
              <a:t>37.5ºC? </a:t>
            </a:r>
            <a:r>
              <a:rPr lang="pt-BR" sz="2800" b="1">
                <a:solidFill>
                  <a:srgbClr val="00B050"/>
                </a:solidFill>
              </a:rPr>
              <a:t>YES</a:t>
            </a:r>
            <a:endParaRPr 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80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65125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- Temperature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Axillary temperature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sym typeface="Symbol"/>
              </a:rPr>
              <a:t>of </a:t>
            </a:r>
            <a:r>
              <a:rPr lang="en-US" sz="2400" err="1">
                <a:solidFill>
                  <a:schemeClr val="bg1">
                    <a:lumMod val="65000"/>
                  </a:schemeClr>
                </a:solidFill>
                <a:sym typeface="Symbol"/>
              </a:rPr>
              <a:t>at least 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37.5°C during the visit to the health facility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Had a fever in the last 24 hours</a:t>
            </a:r>
          </a:p>
          <a:p>
            <a:pPr marL="514350" indent="-514350"/>
            <a:endParaRPr lang="pt-PT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BR" sz="2800">
                <a:solidFill>
                  <a:schemeClr val="bg1">
                    <a:lumMod val="75000"/>
                  </a:schemeClr>
                </a:solidFill>
              </a:rPr>
              <a:t>37.5ºC? YES</a:t>
            </a:r>
            <a:endParaRPr lang="en-US" sz="28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/>
              <a:t>37.</a:t>
            </a:r>
            <a:r>
              <a:rPr lang="pt-PT" sz="2800"/>
              <a:t>4ºC did you have a fever last night? </a:t>
            </a:r>
          </a:p>
        </p:txBody>
      </p:sp>
    </p:spTree>
    <p:extLst>
      <p:ext uri="{BB962C8B-B14F-4D97-AF65-F5344CB8AC3E}">
        <p14:creationId xmlns:p14="http://schemas.microsoft.com/office/powerpoint/2010/main" val="11428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Purpose of Screening </a:t>
            </a:r>
            <a:endParaRPr lang="fr-F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1825626"/>
            <a:ext cx="6686550" cy="3517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err="1">
                <a:solidFill>
                  <a:schemeClr val="bg1">
                    <a:lumMod val="65000"/>
                  </a:schemeClr>
                </a:solidFill>
              </a:rPr>
              <a:t>Identify</a:t>
            </a:r>
            <a:r>
              <a:rPr lang="pt-BR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342900" lvl="1" indent="0">
              <a:buFont typeface="Arial" pitchFamily="34" charset="0"/>
              <a:buNone/>
            </a:pPr>
            <a:r>
              <a:rPr lang="pt-BR" sz="2000" i="1">
                <a:solidFill>
                  <a:schemeClr val="bg1">
                    <a:lumMod val="65000"/>
                  </a:schemeClr>
                </a:solidFill>
              </a:rPr>
              <a:t>"Which patients can be part of the study?"</a:t>
            </a:r>
          </a:p>
          <a:p>
            <a:pPr marL="0" indent="0">
              <a:buFont typeface="Arial" pitchFamily="34" charset="0"/>
              <a:buNone/>
            </a:pP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pt-BR"/>
              <a:t>Check:</a:t>
            </a:r>
          </a:p>
          <a:p>
            <a:pPr marL="342900" lvl="1" indent="0">
              <a:buFont typeface="Arial" pitchFamily="34" charset="0"/>
              <a:buNone/>
            </a:pPr>
            <a:r>
              <a:rPr lang="pt-BR" sz="2000" i="1"/>
              <a:t>"Of these patients, which ones meet all the inclusion criteria and none of the exclusion criteria?"</a:t>
            </a:r>
          </a:p>
          <a:p>
            <a:pPr marL="0" indent="0">
              <a:buFont typeface="Arial" pitchFamily="34" charset="0"/>
              <a:buNone/>
            </a:pP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pt-BR">
                <a:solidFill>
                  <a:schemeClr val="bg1">
                    <a:lumMod val="65000"/>
                  </a:schemeClr>
                </a:solidFill>
              </a:rPr>
              <a:t>Invite: </a:t>
            </a:r>
          </a:p>
          <a:p>
            <a:pPr marL="342900" lvl="1" indent="0">
              <a:buFont typeface="Arial" pitchFamily="34" charset="0"/>
              <a:buNone/>
            </a:pPr>
            <a:r>
              <a:rPr lang="pt-BR" sz="2000" i="1">
                <a:solidFill>
                  <a:schemeClr val="bg1">
                    <a:lumMod val="65000"/>
                  </a:schemeClr>
                </a:solidFill>
              </a:rPr>
              <a:t>"Of these patients, which ones would you agree to be part of the study?"</a:t>
            </a:r>
            <a:endParaRPr lang="en-US" sz="20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14400" y="175260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>
                <a:solidFill>
                  <a:schemeClr val="tx1"/>
                </a:solidFill>
                <a:latin typeface="Kristen ITC" panose="03050502040202030202" pitchFamily="66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889000" y="3127375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>
                <a:solidFill>
                  <a:schemeClr val="tx1"/>
                </a:solidFill>
                <a:latin typeface="Kristen ITC" panose="03050502040202030202" pitchFamily="66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94644" y="450215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>
                <a:solidFill>
                  <a:schemeClr val="tx1"/>
                </a:solidFill>
                <a:latin typeface="Kristen ITC" panose="03050502040202030202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8653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65125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- Temperature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Axillary temperature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sym typeface="Symbol"/>
              </a:rPr>
              <a:t>of </a:t>
            </a:r>
            <a:r>
              <a:rPr lang="en-US" sz="2400" err="1">
                <a:solidFill>
                  <a:schemeClr val="bg1">
                    <a:lumMod val="65000"/>
                  </a:schemeClr>
                </a:solidFill>
                <a:sym typeface="Symbol"/>
              </a:rPr>
              <a:t>at least 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37.5°C during the visit to the health facility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Had a fever in the last 24 hours</a:t>
            </a:r>
          </a:p>
          <a:p>
            <a:pPr marL="514350" indent="-514350"/>
            <a:endParaRPr lang="pt-PT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BR" sz="2800">
                <a:solidFill>
                  <a:schemeClr val="bg1">
                    <a:lumMod val="75000"/>
                  </a:schemeClr>
                </a:solidFill>
              </a:rPr>
              <a:t>37.5ºC? YES</a:t>
            </a:r>
            <a:endParaRPr lang="en-US" sz="28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/>
              <a:t>37.0ºC </a:t>
            </a:r>
            <a:r>
              <a:rPr lang="pt-PT" sz="2800"/>
              <a:t>did you have a fever last night? </a:t>
            </a:r>
            <a:r>
              <a:rPr lang="pt-PT" sz="2800" b="1">
                <a:solidFill>
                  <a:srgbClr val="00B05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38044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65125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- Temperature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Axillary temperature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sym typeface="Symbol"/>
              </a:rPr>
              <a:t>of </a:t>
            </a:r>
            <a:r>
              <a:rPr lang="en-US" sz="2400" err="1">
                <a:solidFill>
                  <a:schemeClr val="bg1">
                    <a:lumMod val="65000"/>
                  </a:schemeClr>
                </a:solidFill>
                <a:sym typeface="Symbol"/>
              </a:rPr>
              <a:t>at least 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37.5°C during the visit to the health facility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Had a fever in the last 24 hours</a:t>
            </a:r>
          </a:p>
          <a:p>
            <a:pPr marL="514350" indent="-514350"/>
            <a:endParaRPr lang="pt-PT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BR" sz="2800">
                <a:solidFill>
                  <a:schemeClr val="bg1">
                    <a:lumMod val="75000"/>
                  </a:schemeClr>
                </a:solidFill>
              </a:rPr>
              <a:t>37.5ºC? YES</a:t>
            </a:r>
            <a:endParaRPr lang="en-US" sz="28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37,0ºC </a:t>
            </a:r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last night? YES</a:t>
            </a:r>
          </a:p>
          <a:p>
            <a:r>
              <a:rPr lang="en-US" sz="2800"/>
              <a:t>37.0ºC </a:t>
            </a:r>
            <a:r>
              <a:rPr lang="pt-PT" sz="2800"/>
              <a:t>had a fever 2 days ago? </a:t>
            </a:r>
          </a:p>
        </p:txBody>
      </p:sp>
    </p:spTree>
    <p:extLst>
      <p:ext uri="{BB962C8B-B14F-4D97-AF65-F5344CB8AC3E}">
        <p14:creationId xmlns:p14="http://schemas.microsoft.com/office/powerpoint/2010/main" val="2471714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65125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- Temperature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Axillary temperature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sym typeface="Symbol"/>
              </a:rPr>
              <a:t>of </a:t>
            </a:r>
            <a:r>
              <a:rPr lang="en-US" sz="2400" err="1">
                <a:solidFill>
                  <a:schemeClr val="bg1">
                    <a:lumMod val="65000"/>
                  </a:schemeClr>
                </a:solidFill>
                <a:sym typeface="Symbol"/>
              </a:rPr>
              <a:t>at least </a:t>
            </a: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37.5°C during the visit to the health facility</a:t>
            </a:r>
          </a:p>
          <a:p>
            <a:pPr marL="0" indent="0">
              <a:buNone/>
            </a:pPr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pPr marL="514350" indent="-514350"/>
            <a:r>
              <a:rPr lang="pt-PT" sz="2400">
                <a:solidFill>
                  <a:schemeClr val="bg1">
                    <a:lumMod val="65000"/>
                  </a:schemeClr>
                </a:solidFill>
              </a:rPr>
              <a:t>Had a fever in the last 24 hours</a:t>
            </a:r>
          </a:p>
          <a:p>
            <a:pPr marL="514350" indent="-514350"/>
            <a:endParaRPr lang="pt-PT" sz="28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BR" sz="2800">
                <a:solidFill>
                  <a:schemeClr val="bg1">
                    <a:lumMod val="75000"/>
                  </a:schemeClr>
                </a:solidFill>
              </a:rPr>
              <a:t>37.5ºC? YES</a:t>
            </a:r>
            <a:endParaRPr lang="en-US" sz="28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37,0ºC </a:t>
            </a:r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last night? YES</a:t>
            </a:r>
          </a:p>
          <a:p>
            <a:r>
              <a:rPr lang="en-US" sz="2800"/>
              <a:t>37.0ºC </a:t>
            </a:r>
            <a:r>
              <a:rPr lang="pt-PT" sz="2800"/>
              <a:t>had a fever 2 days ago? </a:t>
            </a:r>
            <a:r>
              <a:rPr lang="pt-BR" sz="2800" b="1">
                <a:solidFill>
                  <a:srgbClr val="FF0000"/>
                </a:solidFill>
              </a:rPr>
              <a:t>NO</a:t>
            </a:r>
            <a:endParaRPr lang="pt-PT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79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BR"/>
              <a:t>Inclusion - Haemoglobin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pt-PT"/>
              <a:t>Haemoglobin greater than (&gt;) 8.0 g/dl</a:t>
            </a:r>
          </a:p>
          <a:p>
            <a:r>
              <a:rPr lang="pt-PT"/>
              <a:t>Measuring with HemoCue 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BR"/>
              <a:t>Inclusion - Haemoglobin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Haemoglobin greater than (&gt;) 8.0 g/dl</a:t>
            </a:r>
          </a:p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Measuring with HemoCue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36957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33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PT" sz="2800"/>
              <a:t>8.5 g/dl</a:t>
            </a:r>
            <a:r>
              <a:rPr lang="pt-BR" sz="2800"/>
              <a:t>? </a:t>
            </a:r>
            <a:endParaRPr lang="en-US" sz="2800"/>
          </a:p>
          <a:p>
            <a:endParaRPr lang="pt-PT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09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BR"/>
              <a:t>Inclusion - Haemoglobin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Haemoglobin greater than (&gt;) 8.0 g/dl</a:t>
            </a:r>
          </a:p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Measuring with HemoCue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36957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33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PT" sz="2800"/>
              <a:t>8.5 g/dl</a:t>
            </a:r>
            <a:r>
              <a:rPr lang="pt-BR" sz="2800"/>
              <a:t>? </a:t>
            </a:r>
            <a:r>
              <a:rPr lang="pt-BR" sz="2800" b="1">
                <a:solidFill>
                  <a:srgbClr val="00B050"/>
                </a:solidFill>
              </a:rPr>
              <a:t>YES</a:t>
            </a:r>
            <a:endParaRPr lang="en-US" sz="2800" b="1">
              <a:solidFill>
                <a:srgbClr val="00B050"/>
              </a:solidFill>
            </a:endParaRPr>
          </a:p>
          <a:p>
            <a:endParaRPr lang="pt-PT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64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BR"/>
              <a:t>Inclusion - Haemoglobin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Haemoglobin greater than (&gt;) 8.0 g/dl</a:t>
            </a:r>
          </a:p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Measuring with HemoCue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365125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33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8.5 g/dl</a:t>
            </a:r>
            <a:r>
              <a:rPr lang="pt-BR" sz="2800">
                <a:solidFill>
                  <a:schemeClr val="bg1">
                    <a:lumMod val="75000"/>
                  </a:schemeClr>
                </a:solidFill>
              </a:rPr>
              <a:t>? YES</a:t>
            </a:r>
            <a:endParaRPr lang="en-US" sz="28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PT" sz="2800"/>
              <a:t>7.9 g/dl? </a:t>
            </a:r>
            <a:endParaRPr lang="pt-BR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88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BR"/>
              <a:t>Inclusion - Haemoglobin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Haemoglobin greater than (&gt;) 8.0 g/dl</a:t>
            </a:r>
          </a:p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Measuring with HemoCue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365125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33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8.5 g/dl</a:t>
            </a:r>
            <a:r>
              <a:rPr lang="pt-BR" sz="2800">
                <a:solidFill>
                  <a:schemeClr val="bg1">
                    <a:lumMod val="75000"/>
                  </a:schemeClr>
                </a:solidFill>
              </a:rPr>
              <a:t>? YES</a:t>
            </a:r>
            <a:endParaRPr lang="en-US" sz="28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PT" sz="2800"/>
              <a:t>7.9 g/dl? </a:t>
            </a:r>
            <a:r>
              <a:rPr lang="pt-BR" sz="2800" b="1">
                <a:solidFill>
                  <a:srgbClr val="FF0000"/>
                </a:solidFill>
              </a:rPr>
              <a:t>NO</a:t>
            </a:r>
          </a:p>
          <a:p>
            <a:pPr marL="0" indent="0">
              <a:buNone/>
            </a:pPr>
            <a:endParaRPr lang="pt-PT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49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BR"/>
              <a:t>Inclusion - Haemoglobin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Haemoglobin greater than (&gt;) 8.0 g/dl</a:t>
            </a:r>
          </a:p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Measuring with HemoCue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365125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33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8.5 g/dl</a:t>
            </a:r>
            <a:r>
              <a:rPr lang="pt-BR" sz="2800">
                <a:solidFill>
                  <a:schemeClr val="bg1">
                    <a:lumMod val="75000"/>
                  </a:schemeClr>
                </a:solidFill>
              </a:rPr>
              <a:t>? YES</a:t>
            </a:r>
            <a:endParaRPr lang="en-US" sz="28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7.9 g/dl? </a:t>
            </a:r>
            <a:r>
              <a:rPr lang="pt-BR" sz="2800" b="1">
                <a:solidFill>
                  <a:schemeClr val="bg1">
                    <a:lumMod val="75000"/>
                  </a:schemeClr>
                </a:solidFill>
              </a:rPr>
              <a:t>NO</a:t>
            </a:r>
          </a:p>
          <a:p>
            <a:r>
              <a:rPr lang="pt-PT" sz="2800"/>
              <a:t>8.0 g/dl? </a:t>
            </a:r>
            <a:endParaRPr lang="pt-PT" sz="2800" b="1">
              <a:solidFill>
                <a:srgbClr val="FF0000"/>
              </a:solidFill>
            </a:endParaRPr>
          </a:p>
          <a:p>
            <a:endParaRPr lang="pt-PT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86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BR"/>
              <a:t>Inclusion - Haemoglobin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Haemoglobin greater than (&gt;) 8.0 g/dl</a:t>
            </a:r>
          </a:p>
          <a:p>
            <a:r>
              <a:rPr lang="pt-PT">
                <a:solidFill>
                  <a:schemeClr val="bg1">
                    <a:lumMod val="75000"/>
                  </a:schemeClr>
                </a:solidFill>
              </a:rPr>
              <a:t>Measuring with HemoCue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35814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733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8.5 g/dl</a:t>
            </a:r>
            <a:r>
              <a:rPr lang="pt-BR" sz="2800">
                <a:solidFill>
                  <a:schemeClr val="bg1">
                    <a:lumMod val="75000"/>
                  </a:schemeClr>
                </a:solidFill>
              </a:rPr>
              <a:t>? YES</a:t>
            </a:r>
            <a:endParaRPr lang="en-US" sz="28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7.9 g/dl? </a:t>
            </a:r>
            <a:r>
              <a:rPr lang="pt-BR" sz="2800" b="1">
                <a:solidFill>
                  <a:schemeClr val="bg1">
                    <a:lumMod val="75000"/>
                  </a:schemeClr>
                </a:solidFill>
              </a:rPr>
              <a:t>NO</a:t>
            </a:r>
          </a:p>
          <a:p>
            <a:r>
              <a:rPr lang="pt-PT" sz="2800"/>
              <a:t>8.0 g/dl? </a:t>
            </a:r>
            <a:r>
              <a:rPr lang="pt-BR" sz="2800" b="1">
                <a:solidFill>
                  <a:srgbClr val="FF0000"/>
                </a:solidFill>
              </a:rPr>
              <a:t>NO</a:t>
            </a:r>
            <a:endParaRPr lang="pt-PT" sz="2800" b="1">
              <a:solidFill>
                <a:srgbClr val="FF0000"/>
              </a:solidFill>
            </a:endParaRPr>
          </a:p>
          <a:p>
            <a:endParaRPr lang="pt-PT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9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Purpose of Screening </a:t>
            </a:r>
            <a:endParaRPr lang="fr-F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1825626"/>
            <a:ext cx="6686550" cy="3517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err="1">
                <a:solidFill>
                  <a:schemeClr val="bg1">
                    <a:lumMod val="65000"/>
                  </a:schemeClr>
                </a:solidFill>
              </a:rPr>
              <a:t>Identify</a:t>
            </a:r>
            <a:r>
              <a:rPr lang="pt-BR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342900" lvl="1" indent="0">
              <a:buFont typeface="Arial" pitchFamily="34" charset="0"/>
              <a:buNone/>
            </a:pPr>
            <a:r>
              <a:rPr lang="pt-BR" sz="2000" i="1">
                <a:solidFill>
                  <a:schemeClr val="bg1">
                    <a:lumMod val="65000"/>
                  </a:schemeClr>
                </a:solidFill>
              </a:rPr>
              <a:t>"Which patients can be part of the study?"</a:t>
            </a:r>
          </a:p>
          <a:p>
            <a:pPr marL="0" indent="0">
              <a:buFont typeface="Arial" pitchFamily="34" charset="0"/>
              <a:buNone/>
            </a:pP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pt-BR">
                <a:solidFill>
                  <a:schemeClr val="bg1">
                    <a:lumMod val="65000"/>
                  </a:schemeClr>
                </a:solidFill>
              </a:rPr>
              <a:t>Check:</a:t>
            </a:r>
          </a:p>
          <a:p>
            <a:pPr marL="342900" lvl="1" indent="0">
              <a:buFont typeface="Arial" pitchFamily="34" charset="0"/>
              <a:buNone/>
            </a:pPr>
            <a:r>
              <a:rPr lang="pt-BR" sz="2000" i="1">
                <a:solidFill>
                  <a:schemeClr val="bg1">
                    <a:lumMod val="65000"/>
                  </a:schemeClr>
                </a:solidFill>
              </a:rPr>
              <a:t>"Of these patients, which ones meet all the inclusion criteria and none of the exclusion criteria?"</a:t>
            </a:r>
          </a:p>
          <a:p>
            <a:pPr marL="0" indent="0">
              <a:buFont typeface="Arial" pitchFamily="34" charset="0"/>
              <a:buNone/>
            </a:pPr>
            <a:endParaRPr lang="pt-BR"/>
          </a:p>
          <a:p>
            <a:pPr marL="0" indent="0">
              <a:buFont typeface="Arial" pitchFamily="34" charset="0"/>
              <a:buNone/>
            </a:pPr>
            <a:r>
              <a:rPr lang="pt-BR"/>
              <a:t>Invite: </a:t>
            </a:r>
          </a:p>
          <a:p>
            <a:pPr marL="342900" lvl="1" indent="0">
              <a:buFont typeface="Arial" pitchFamily="34" charset="0"/>
              <a:buNone/>
            </a:pPr>
            <a:r>
              <a:rPr lang="pt-BR" sz="2000" i="1"/>
              <a:t>"Of these patients, which ones would you agree to be part of the study?" </a:t>
            </a:r>
            <a:endParaRPr lang="en-US" sz="2000" i="1"/>
          </a:p>
        </p:txBody>
      </p:sp>
      <p:sp>
        <p:nvSpPr>
          <p:cNvPr id="6" name="Oval 5"/>
          <p:cNvSpPr/>
          <p:nvPr/>
        </p:nvSpPr>
        <p:spPr>
          <a:xfrm>
            <a:off x="914400" y="175260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>
                <a:solidFill>
                  <a:schemeClr val="tx1"/>
                </a:solidFill>
                <a:latin typeface="Kristen ITC" panose="03050502040202030202" pitchFamily="66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889000" y="3127375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>
                <a:solidFill>
                  <a:schemeClr val="tx1"/>
                </a:solidFill>
                <a:latin typeface="Kristen ITC" panose="03050502040202030202" pitchFamily="66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94644" y="4502150"/>
            <a:ext cx="838200" cy="841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>
                <a:solidFill>
                  <a:schemeClr val="tx1"/>
                </a:solidFill>
                <a:latin typeface="Kristen ITC" panose="03050502040202030202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27019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/>
              <a:t>Inclusion - Access to the health facility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Easy</a:t>
            </a:r>
            <a:r>
              <a:rPr lang="pt-PT" dirty="0"/>
              <a:t> </a:t>
            </a:r>
            <a:r>
              <a:rPr lang="pt-PT" dirty="0" err="1"/>
              <a:t>access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health</a:t>
            </a:r>
            <a:r>
              <a:rPr lang="pt-PT" dirty="0"/>
              <a:t> </a:t>
            </a:r>
            <a:r>
              <a:rPr lang="pt-PT" dirty="0" err="1"/>
              <a:t>facility</a:t>
            </a:r>
            <a:r>
              <a:rPr lang="pt-PT" dirty="0"/>
              <a:t> </a:t>
            </a:r>
            <a:endParaRPr lang="pt-PT" dirty="0">
              <a:cs typeface="Calibri"/>
            </a:endParaRPr>
          </a:p>
          <a:p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possibility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being</a:t>
            </a:r>
            <a:r>
              <a:rPr lang="pt-PT" dirty="0"/>
              <a:t> </a:t>
            </a:r>
            <a:r>
              <a:rPr lang="pt-PT" err="1"/>
              <a:t>present</a:t>
            </a:r>
            <a:r>
              <a:rPr lang="pt-PT" dirty="0"/>
              <a:t> </a:t>
            </a:r>
            <a:r>
              <a:rPr lang="pt-PT" err="1"/>
              <a:t>at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health</a:t>
            </a:r>
            <a:r>
              <a:rPr lang="pt-PT" dirty="0"/>
              <a:t> </a:t>
            </a:r>
            <a:r>
              <a:rPr lang="pt-PT" err="1"/>
              <a:t>unit</a:t>
            </a:r>
            <a:r>
              <a:rPr lang="pt-PT" dirty="0"/>
              <a:t> </a:t>
            </a:r>
            <a:r>
              <a:rPr lang="pt-PT" err="1"/>
              <a:t>on</a:t>
            </a:r>
            <a:r>
              <a:rPr lang="pt-PT" dirty="0"/>
              <a:t> </a:t>
            </a:r>
            <a:r>
              <a:rPr lang="pt-PT" err="1"/>
              <a:t>evaluation</a:t>
            </a:r>
            <a:r>
              <a:rPr lang="pt-PT" dirty="0"/>
              <a:t> </a:t>
            </a:r>
            <a:r>
              <a:rPr lang="pt-PT" err="1"/>
              <a:t>days</a:t>
            </a:r>
            <a:r>
              <a:rPr lang="pt-PT" dirty="0"/>
              <a:t> </a:t>
            </a:r>
            <a:r>
              <a:rPr lang="pt-PT" err="1"/>
              <a:t>during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b="1" dirty="0"/>
              <a:t>28 </a:t>
            </a:r>
            <a:r>
              <a:rPr lang="pt-PT" err="1"/>
              <a:t>or</a:t>
            </a:r>
            <a:r>
              <a:rPr lang="pt-PT" dirty="0"/>
              <a:t> </a:t>
            </a:r>
            <a:r>
              <a:rPr lang="pt-PT" b="1" dirty="0"/>
              <a:t>42 </a:t>
            </a:r>
            <a:r>
              <a:rPr lang="pt-PT" err="1"/>
              <a:t>day</a:t>
            </a:r>
            <a:r>
              <a:rPr lang="pt-PT" dirty="0">
                <a:solidFill>
                  <a:srgbClr val="FF0000"/>
                </a:solidFill>
              </a:rPr>
              <a:t> </a:t>
            </a:r>
            <a:r>
              <a:rPr lang="pt-PT" err="1">
                <a:solidFill>
                  <a:srgbClr val="FF0000"/>
                </a:solidFill>
              </a:rPr>
              <a:t>follow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err="1">
                <a:solidFill>
                  <a:srgbClr val="FF0000"/>
                </a:solidFill>
              </a:rPr>
              <a:t>up</a:t>
            </a:r>
            <a:r>
              <a:rPr lang="pt-PT" dirty="0"/>
              <a:t> </a:t>
            </a:r>
            <a:r>
              <a:rPr lang="pt-PT" err="1"/>
              <a:t>period</a:t>
            </a:r>
            <a:endParaRPr lang="pt-PT" err="1"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/>
              <a:t>Inclusion - Access to the health facility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Easy access to the health facility</a:t>
            </a:r>
          </a:p>
          <a:p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The possibility of being present at the health unit </a:t>
            </a:r>
            <a:r>
              <a:rPr lang="pt-PT" sz="2800" err="1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PT" sz="2800" err="1">
                <a:solidFill>
                  <a:schemeClr val="bg1">
                    <a:lumMod val="75000"/>
                  </a:schemeClr>
                </a:solidFill>
              </a:rPr>
              <a:t>evaluation</a:t>
            </a:r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PT" sz="2800" err="1">
                <a:solidFill>
                  <a:schemeClr val="bg1">
                    <a:lumMod val="75000"/>
                  </a:schemeClr>
                </a:solidFill>
              </a:rPr>
              <a:t>days</a:t>
            </a:r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 during the 28 or 42 day period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9624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455" y="4114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en-US" sz="2800"/>
              <a:t>It takes </a:t>
            </a:r>
            <a:r>
              <a:rPr lang="en-US" sz="2800" err="1"/>
              <a:t>more than </a:t>
            </a:r>
            <a:r>
              <a:rPr lang="en-US" sz="2800"/>
              <a:t>3 hours to </a:t>
            </a:r>
            <a:r>
              <a:rPr lang="en-US" sz="2800" err="1"/>
              <a:t>reach the </a:t>
            </a:r>
            <a:r>
              <a:rPr lang="pt-BR" sz="2800"/>
              <a:t>child</a:t>
            </a:r>
            <a:r>
              <a:rPr lang="en-US" sz="2800"/>
              <a:t>'s home and there is </a:t>
            </a:r>
            <a:r>
              <a:rPr lang="en-US" sz="2800" err="1"/>
              <a:t>no </a:t>
            </a:r>
            <a:r>
              <a:rPr lang="en-US" sz="2800"/>
              <a:t>regular </a:t>
            </a:r>
            <a:r>
              <a:rPr lang="en-US" sz="2800" err="1"/>
              <a:t>transport</a:t>
            </a:r>
            <a:r>
              <a:rPr lang="en-US" sz="280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773608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/>
              <a:t>Inclusion - Access to the health facility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Easy access to the health facility</a:t>
            </a:r>
          </a:p>
          <a:p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The possibility of being present at the health unit </a:t>
            </a:r>
            <a:r>
              <a:rPr lang="pt-PT" sz="2800" err="1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PT" sz="2800" err="1">
                <a:solidFill>
                  <a:schemeClr val="bg1">
                    <a:lumMod val="75000"/>
                  </a:schemeClr>
                </a:solidFill>
              </a:rPr>
              <a:t>evaluation</a:t>
            </a:r>
            <a:r>
              <a:rPr lang="pt-PT" sz="2800">
                <a:solidFill>
                  <a:schemeClr val="bg1">
                    <a:lumMod val="75000"/>
                  </a:schemeClr>
                </a:solidFill>
              </a:rPr>
              <a:t> days during the 28 or 42 day period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962400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455" y="4114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en-US" sz="2800"/>
              <a:t>It takes </a:t>
            </a:r>
            <a:r>
              <a:rPr lang="en-US" sz="2800" err="1"/>
              <a:t>more than </a:t>
            </a:r>
            <a:r>
              <a:rPr lang="en-US" sz="2800"/>
              <a:t>3 hours to </a:t>
            </a:r>
            <a:r>
              <a:rPr lang="en-US" sz="2800" err="1"/>
              <a:t>get to the </a:t>
            </a:r>
            <a:r>
              <a:rPr lang="pt-BR" sz="2800"/>
              <a:t>child</a:t>
            </a:r>
            <a:r>
              <a:rPr lang="en-US" sz="2800"/>
              <a:t>'s home and there is </a:t>
            </a:r>
            <a:r>
              <a:rPr lang="en-US" sz="2800" err="1"/>
              <a:t>no </a:t>
            </a:r>
            <a:r>
              <a:rPr lang="en-US" sz="2800"/>
              <a:t>regular </a:t>
            </a:r>
            <a:r>
              <a:rPr lang="en-US" sz="2800" err="1"/>
              <a:t>transport</a:t>
            </a:r>
            <a:r>
              <a:rPr lang="en-US" sz="2800"/>
              <a:t>? </a:t>
            </a:r>
            <a:r>
              <a:rPr lang="pt-BR" sz="2800" b="1">
                <a:solidFill>
                  <a:srgbClr val="FF0000"/>
                </a:solidFill>
              </a:rPr>
              <a:t>NO </a:t>
            </a:r>
            <a:endParaRPr lang="pt-PT" sz="2800" b="1"/>
          </a:p>
          <a:p>
            <a:endParaRPr lang="pt-PT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91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- Consent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Consent of parents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caregivers</a:t>
            </a:r>
            <a:r>
              <a:rPr lang="pt-PT"/>
              <a:t>, after explanation of the purpose of the assessment</a:t>
            </a:r>
          </a:p>
          <a:p>
            <a:r>
              <a:rPr lang="pt-BR"/>
              <a:t>Participation </a:t>
            </a:r>
            <a:r>
              <a:rPr lang="pt-BR" b="1"/>
              <a:t>is voluntary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1004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- Consent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>
                <a:solidFill>
                  <a:schemeClr val="bg1">
                    <a:lumMod val="65000"/>
                  </a:schemeClr>
                </a:solidFill>
              </a:rPr>
              <a:t>Consent of parents </a:t>
            </a:r>
            <a:r>
              <a:rPr lang="pt-PT" err="1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pt-PT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err="1">
                <a:solidFill>
                  <a:schemeClr val="bg1">
                    <a:lumMod val="65000"/>
                  </a:schemeClr>
                </a:solidFill>
              </a:rPr>
              <a:t>caregivers</a:t>
            </a:r>
            <a:r>
              <a:rPr lang="pt-PT">
                <a:solidFill>
                  <a:schemeClr val="bg1">
                    <a:lumMod val="65000"/>
                  </a:schemeClr>
                </a:solidFill>
              </a:rPr>
              <a:t>, after explanation of the purpose of the assessment</a:t>
            </a:r>
          </a:p>
          <a:p>
            <a:r>
              <a:rPr lang="pt-BR">
                <a:solidFill>
                  <a:schemeClr val="bg1">
                    <a:lumMod val="65000"/>
                  </a:schemeClr>
                </a:solidFill>
              </a:rPr>
              <a:t>Participation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is voluntary</a:t>
            </a:r>
            <a:endParaRPr 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3977481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455" y="4114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BR" sz="2800"/>
              <a:t>The mother says yes and the father is not present</a:t>
            </a:r>
            <a:r>
              <a:rPr lang="en-US" sz="2800"/>
              <a:t>? </a:t>
            </a:r>
            <a:endParaRPr lang="pt-BR" sz="2800" b="1">
              <a:solidFill>
                <a:srgbClr val="FF0000"/>
              </a:solidFill>
            </a:endParaRPr>
          </a:p>
          <a:p>
            <a:r>
              <a:rPr lang="pt-BR" sz="2800"/>
              <a:t>The mother says no but the father says yes</a:t>
            </a:r>
            <a:r>
              <a:rPr lang="en-US" sz="2800"/>
              <a:t>? </a:t>
            </a:r>
            <a:endParaRPr lang="pt-BR" sz="2800" b="1">
              <a:solidFill>
                <a:srgbClr val="FF0000"/>
              </a:solidFill>
            </a:endParaRPr>
          </a:p>
          <a:p>
            <a:r>
              <a:rPr lang="pt-BR" sz="2800"/>
              <a:t>The child is only accompanied by her sister who is 15 years old and the sister says yes</a:t>
            </a:r>
            <a:r>
              <a:rPr lang="en-US" sz="2800"/>
              <a:t>? </a:t>
            </a:r>
            <a:endParaRPr lang="pt-PT" sz="2800" b="1"/>
          </a:p>
          <a:p>
            <a:endParaRPr lang="pt-PT" sz="2800" b="1"/>
          </a:p>
          <a:p>
            <a:endParaRPr lang="pt-PT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661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- Consent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>
                <a:solidFill>
                  <a:schemeClr val="bg1">
                    <a:lumMod val="65000"/>
                  </a:schemeClr>
                </a:solidFill>
              </a:rPr>
              <a:t>Consent of parents </a:t>
            </a:r>
            <a:r>
              <a:rPr lang="pt-PT" err="1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pt-PT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err="1">
                <a:solidFill>
                  <a:schemeClr val="bg1">
                    <a:lumMod val="65000"/>
                  </a:schemeClr>
                </a:solidFill>
              </a:rPr>
              <a:t>caregivers</a:t>
            </a:r>
            <a:r>
              <a:rPr lang="pt-PT">
                <a:solidFill>
                  <a:schemeClr val="bg1">
                    <a:lumMod val="65000"/>
                  </a:schemeClr>
                </a:solidFill>
              </a:rPr>
              <a:t>, after explanation of the purpose of the assessment</a:t>
            </a:r>
          </a:p>
          <a:p>
            <a:r>
              <a:rPr lang="pt-BR">
                <a:solidFill>
                  <a:schemeClr val="bg1">
                    <a:lumMod val="65000"/>
                  </a:schemeClr>
                </a:solidFill>
              </a:rPr>
              <a:t>Participation </a:t>
            </a:r>
            <a:r>
              <a:rPr lang="pt-BR" b="1">
                <a:solidFill>
                  <a:schemeClr val="bg1">
                    <a:lumMod val="65000"/>
                  </a:schemeClr>
                </a:solidFill>
              </a:rPr>
              <a:t>is voluntary</a:t>
            </a:r>
            <a:endParaRPr 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" y="3977481"/>
            <a:ext cx="8763000" cy="2667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455" y="4114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800" b="1"/>
              <a:t>Can this child participate</a:t>
            </a:r>
            <a:r>
              <a:rPr lang="en-US" sz="2800" b="1"/>
              <a:t>? Yes </a:t>
            </a:r>
            <a:r>
              <a:rPr lang="pt-BR" sz="2800" b="1"/>
              <a:t>or no</a:t>
            </a:r>
            <a:r>
              <a:rPr lang="en-US" sz="2800" b="1"/>
              <a:t>?</a:t>
            </a:r>
          </a:p>
          <a:p>
            <a:r>
              <a:rPr lang="pt-BR" sz="2800"/>
              <a:t>Does the mother say yes and the father is not present</a:t>
            </a:r>
            <a:r>
              <a:rPr lang="en-US" sz="2800"/>
              <a:t>? </a:t>
            </a:r>
            <a:r>
              <a:rPr lang="en-US" sz="2800" b="1">
                <a:solidFill>
                  <a:srgbClr val="00B050"/>
                </a:solidFill>
              </a:rPr>
              <a:t>YES</a:t>
            </a:r>
            <a:endParaRPr lang="pt-BR" sz="2800" b="1">
              <a:solidFill>
                <a:srgbClr val="00B050"/>
              </a:solidFill>
            </a:endParaRPr>
          </a:p>
          <a:p>
            <a:r>
              <a:rPr lang="pt-BR" sz="2800"/>
              <a:t>Does the mother say no but the father says yes</a:t>
            </a:r>
            <a:r>
              <a:rPr lang="en-US" sz="2800"/>
              <a:t>? </a:t>
            </a:r>
            <a:r>
              <a:rPr lang="pt-BR" sz="2800" b="1">
                <a:solidFill>
                  <a:srgbClr val="FF0000"/>
                </a:solidFill>
              </a:rPr>
              <a:t>NO</a:t>
            </a:r>
          </a:p>
          <a:p>
            <a:r>
              <a:rPr lang="pt-BR" sz="2800"/>
              <a:t>The child is only accompanied by her sister who is 15 years old and the sister says yes</a:t>
            </a:r>
            <a:r>
              <a:rPr lang="en-US" sz="2800"/>
              <a:t>? </a:t>
            </a:r>
            <a:r>
              <a:rPr lang="pt-BR" sz="2800" b="1">
                <a:solidFill>
                  <a:srgbClr val="FF0000"/>
                </a:solidFill>
              </a:rPr>
              <a:t>NO</a:t>
            </a:r>
          </a:p>
          <a:p>
            <a:endParaRPr lang="pt-PT" sz="2800" b="1"/>
          </a:p>
          <a:p>
            <a:endParaRPr lang="pt-PT" sz="2800" b="1"/>
          </a:p>
          <a:p>
            <a:endParaRPr lang="pt-PT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err="1"/>
              <a:t>Summary</a:t>
            </a:r>
            <a:r>
              <a:rPr lang="en-US"/>
              <a:t>: </a:t>
            </a:r>
            <a:r>
              <a:rPr lang="pt-BR"/>
              <a:t>Inclusion </a:t>
            </a:r>
            <a:r>
              <a:rPr lang="en-US" err="1"/>
              <a:t>Criteria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181600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pt-PT" sz="2400"/>
              <a:t>Age: </a:t>
            </a:r>
            <a:endParaRPr lang="en-US" sz="2400"/>
          </a:p>
          <a:p>
            <a:pPr lvl="1"/>
            <a:r>
              <a:rPr lang="pt-PT" sz="1800"/>
              <a:t>Between ___ and ___ months in Benguela </a:t>
            </a:r>
            <a:endParaRPr lang="en-US" sz="1800"/>
          </a:p>
          <a:p>
            <a:pPr lvl="1"/>
            <a:r>
              <a:rPr lang="pt-PT" sz="1800"/>
              <a:t>Between ___ and ___ months in Lunda Sul and Zaire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/>
              <a:t>Weight greater than or equal to ___ Kg </a:t>
            </a:r>
            <a:endParaRPr lang="en-US" sz="2400"/>
          </a:p>
          <a:p>
            <a:pPr marL="457200" lvl="0" indent="-457200">
              <a:buFont typeface="+mj-lt"/>
              <a:buAutoNum type="arabicPeriod"/>
            </a:pPr>
            <a:r>
              <a:rPr lang="pt-PT" sz="2400"/>
              <a:t>Mono-infection with </a:t>
            </a:r>
            <a:r>
              <a:rPr lang="pt-PT" sz="2400" i="1"/>
              <a:t>P. falciparum </a:t>
            </a:r>
            <a:r>
              <a:rPr lang="pt-PT" sz="2400"/>
              <a:t>with a parasite density: </a:t>
            </a:r>
            <a:endParaRPr lang="en-US" sz="2400"/>
          </a:p>
          <a:p>
            <a:pPr lvl="1"/>
            <a:r>
              <a:rPr lang="pt-PT" sz="1800"/>
              <a:t>Between _______ and _______ parasites/microlitre of blood in Benguela </a:t>
            </a:r>
            <a:endParaRPr lang="en-US" sz="1800"/>
          </a:p>
          <a:p>
            <a:pPr lvl="1"/>
            <a:r>
              <a:rPr lang="pt-PT" sz="1800"/>
              <a:t>Between _______ and _______ parasites/microlitre of blood in Lunda Sul and Zaire </a:t>
            </a:r>
            <a:endParaRPr lang="en-US" sz="1800"/>
          </a:p>
          <a:p>
            <a:pPr marL="457200" indent="-457200">
              <a:buFont typeface="+mj-lt"/>
              <a:buAutoNum type="arabicPeriod"/>
            </a:pPr>
            <a:r>
              <a:rPr lang="pt-PT" sz="2400"/>
              <a:t>Axillary temperature ____ ºC during the visit to the health facility or fevre in the last ___ hours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2400"/>
              <a:t>Haemoglobin greater than ___ g/dl </a:t>
            </a:r>
            <a:endParaRPr lang="en-US" sz="2400"/>
          </a:p>
          <a:p>
            <a:pPr marL="457200" lvl="0" indent="-457200">
              <a:buFont typeface="+mj-lt"/>
              <a:buAutoNum type="arabicPeriod"/>
            </a:pPr>
            <a:r>
              <a:rPr lang="pt-BR" sz="2400"/>
              <a:t>How long is </a:t>
            </a:r>
            <a:r>
              <a:rPr lang="pt-BR" sz="2400" err="1"/>
              <a:t>the</a:t>
            </a:r>
            <a:r>
              <a:rPr lang="pt-BR" sz="2400"/>
              <a:t> </a:t>
            </a:r>
            <a:r>
              <a:rPr lang="pt-PT" sz="2400"/>
              <a:t>DP follow-up</a:t>
            </a:r>
            <a:r>
              <a:rPr lang="en-US" sz="2400"/>
              <a:t>? </a:t>
            </a:r>
            <a:r>
              <a:rPr lang="pt-PT" sz="2400"/>
              <a:t>___ days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How long is the </a:t>
            </a:r>
            <a:r>
              <a:rPr lang="pt-PT" sz="2400"/>
              <a:t>AL follow-up</a:t>
            </a:r>
            <a:r>
              <a:rPr lang="en-US" sz="2400"/>
              <a:t>? </a:t>
            </a:r>
            <a:r>
              <a:rPr lang="pt-PT" sz="2400"/>
              <a:t>___ days 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How long is the </a:t>
            </a:r>
            <a:r>
              <a:rPr lang="pt-PT" sz="2400"/>
              <a:t>ASAQ follow-up</a:t>
            </a:r>
            <a:r>
              <a:rPr lang="en-US" sz="2400"/>
              <a:t>? </a:t>
            </a:r>
            <a:r>
              <a:rPr lang="pt-PT" sz="2400"/>
              <a:t>___ </a:t>
            </a:r>
            <a:r>
              <a:rPr lang="pt-PT" sz="2400" err="1"/>
              <a:t>days</a:t>
            </a:r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35745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err="1"/>
              <a:t>Summary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pt-PT" sz="2400"/>
              <a:t>Age: </a:t>
            </a:r>
            <a:endParaRPr lang="en-US" sz="2400"/>
          </a:p>
          <a:p>
            <a:pPr lvl="1"/>
            <a:r>
              <a:rPr lang="pt-PT" sz="1800"/>
              <a:t>Between </a:t>
            </a:r>
            <a:r>
              <a:rPr lang="pt-PT" sz="1800" b="1">
                <a:solidFill>
                  <a:srgbClr val="FF0000"/>
                </a:solidFill>
              </a:rPr>
              <a:t>6 </a:t>
            </a:r>
            <a:r>
              <a:rPr lang="pt-PT" sz="1800"/>
              <a:t>and </a:t>
            </a:r>
            <a:r>
              <a:rPr lang="pt-PT" sz="1800" b="1">
                <a:solidFill>
                  <a:srgbClr val="FF0000"/>
                </a:solidFill>
              </a:rPr>
              <a:t>143 </a:t>
            </a:r>
            <a:r>
              <a:rPr lang="pt-PT" sz="1800"/>
              <a:t>months in Benguela </a:t>
            </a:r>
            <a:endParaRPr lang="en-US" sz="1800"/>
          </a:p>
          <a:p>
            <a:pPr lvl="1"/>
            <a:r>
              <a:rPr lang="pt-PT" sz="1800"/>
              <a:t>Between </a:t>
            </a:r>
            <a:r>
              <a:rPr lang="pt-PT" sz="1800" b="1">
                <a:solidFill>
                  <a:srgbClr val="FF0000"/>
                </a:solidFill>
              </a:rPr>
              <a:t>6 </a:t>
            </a:r>
            <a:r>
              <a:rPr lang="pt-PT" sz="1800"/>
              <a:t>and </a:t>
            </a:r>
            <a:r>
              <a:rPr lang="pt-PT" sz="1800" b="1">
                <a:solidFill>
                  <a:srgbClr val="FF0000"/>
                </a:solidFill>
              </a:rPr>
              <a:t>59 </a:t>
            </a:r>
            <a:r>
              <a:rPr lang="pt-PT" sz="1800"/>
              <a:t>months in Lunda Sul and Zaire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/>
              <a:t>Weight greater than or equal to </a:t>
            </a:r>
            <a:r>
              <a:rPr lang="pt-PT" sz="2400" b="1">
                <a:solidFill>
                  <a:srgbClr val="FF0000"/>
                </a:solidFill>
              </a:rPr>
              <a:t>5 </a:t>
            </a:r>
            <a:r>
              <a:rPr lang="pt-PT" sz="2400"/>
              <a:t>Kg </a:t>
            </a:r>
            <a:endParaRPr lang="en-US" sz="2400"/>
          </a:p>
          <a:p>
            <a:pPr marL="457200" lvl="0" indent="-457200">
              <a:buFont typeface="+mj-lt"/>
              <a:buAutoNum type="arabicPeriod"/>
            </a:pPr>
            <a:r>
              <a:rPr lang="pt-PT" sz="2400"/>
              <a:t>Mono-infection with </a:t>
            </a:r>
            <a:r>
              <a:rPr lang="pt-PT" sz="2400" i="1"/>
              <a:t>P. falciparum </a:t>
            </a:r>
            <a:r>
              <a:rPr lang="pt-PT" sz="2400"/>
              <a:t>with a parasite density: </a:t>
            </a:r>
            <a:endParaRPr lang="en-US" sz="2400"/>
          </a:p>
          <a:p>
            <a:pPr lvl="1"/>
            <a:r>
              <a:rPr lang="pt-PT" sz="1800"/>
              <a:t>Between </a:t>
            </a:r>
            <a:r>
              <a:rPr lang="pt-PT" sz="1800" b="1">
                <a:solidFill>
                  <a:srgbClr val="FF0000"/>
                </a:solidFill>
              </a:rPr>
              <a:t>1,000 </a:t>
            </a:r>
            <a:r>
              <a:rPr lang="pt-PT" sz="1800"/>
              <a:t>and </a:t>
            </a:r>
            <a:r>
              <a:rPr lang="pt-PT" sz="1800" b="1">
                <a:solidFill>
                  <a:srgbClr val="FF0000"/>
                </a:solidFill>
              </a:rPr>
              <a:t>100,000 </a:t>
            </a:r>
            <a:r>
              <a:rPr lang="pt-PT" sz="1800"/>
              <a:t>parasites/microlitre of blood in Benguela </a:t>
            </a:r>
            <a:endParaRPr lang="en-US" sz="1800"/>
          </a:p>
          <a:p>
            <a:pPr lvl="1"/>
            <a:r>
              <a:rPr lang="pt-PT" sz="1800"/>
              <a:t>Between </a:t>
            </a:r>
            <a:r>
              <a:rPr lang="pt-PT" sz="1800" b="1">
                <a:solidFill>
                  <a:srgbClr val="FF0000"/>
                </a:solidFill>
              </a:rPr>
              <a:t>2,000 </a:t>
            </a:r>
            <a:r>
              <a:rPr lang="pt-PT" sz="1800"/>
              <a:t>and </a:t>
            </a:r>
            <a:r>
              <a:rPr lang="pt-PT" sz="1800" b="1">
                <a:solidFill>
                  <a:srgbClr val="FF0000"/>
                </a:solidFill>
              </a:rPr>
              <a:t>200,000 </a:t>
            </a:r>
            <a:r>
              <a:rPr lang="pt-PT" sz="1800"/>
              <a:t>parasites/microlitre of blood in Lunda Sul and Zaire </a:t>
            </a:r>
            <a:endParaRPr lang="en-US" sz="1800"/>
          </a:p>
          <a:p>
            <a:pPr marL="457200" lvl="0" indent="-457200">
              <a:buFont typeface="+mj-lt"/>
              <a:buAutoNum type="arabicPeriod"/>
            </a:pPr>
            <a:r>
              <a:rPr lang="pt-PT" sz="2400"/>
              <a:t>Axillary temperature </a:t>
            </a:r>
            <a:r>
              <a:rPr lang="pt-PT" sz="2400" b="1">
                <a:solidFill>
                  <a:srgbClr val="FF0000"/>
                </a:solidFill>
              </a:rPr>
              <a:t>37.5°C </a:t>
            </a:r>
            <a:r>
              <a:rPr lang="pt-PT" sz="2400"/>
              <a:t>during the visit to the health facility or fevre in the last </a:t>
            </a:r>
            <a:r>
              <a:rPr lang="pt-PT" sz="2400" b="1">
                <a:solidFill>
                  <a:srgbClr val="FF0000"/>
                </a:solidFill>
              </a:rPr>
              <a:t>24 </a:t>
            </a:r>
            <a:r>
              <a:rPr lang="pt-PT" sz="2400"/>
              <a:t>hours </a:t>
            </a:r>
            <a:endParaRPr lang="en-US" sz="2400"/>
          </a:p>
          <a:p>
            <a:pPr marL="457200" lvl="0" indent="-457200">
              <a:buFont typeface="+mj-lt"/>
              <a:buAutoNum type="arabicPeriod"/>
            </a:pPr>
            <a:r>
              <a:rPr lang="pt-PT" sz="2400"/>
              <a:t>Haemoglobin greater than </a:t>
            </a:r>
            <a:r>
              <a:rPr lang="pt-PT" sz="2400" b="1">
                <a:solidFill>
                  <a:srgbClr val="FF0000"/>
                </a:solidFill>
              </a:rPr>
              <a:t>8.0 </a:t>
            </a:r>
            <a:r>
              <a:rPr lang="pt-PT" sz="2400"/>
              <a:t>g/dl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400"/>
              <a:t>How long is the </a:t>
            </a:r>
            <a:r>
              <a:rPr lang="pt-PT" sz="2400"/>
              <a:t>PD follow-up</a:t>
            </a:r>
            <a:r>
              <a:rPr lang="en-US" sz="2400"/>
              <a:t>? </a:t>
            </a:r>
            <a:r>
              <a:rPr lang="pt-PT" sz="2400" b="1">
                <a:solidFill>
                  <a:srgbClr val="FF0000"/>
                </a:solidFill>
              </a:rPr>
              <a:t>42 </a:t>
            </a:r>
            <a:r>
              <a:rPr lang="pt-PT" sz="2400"/>
              <a:t>days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How long is the </a:t>
            </a:r>
            <a:r>
              <a:rPr lang="pt-PT" sz="2400"/>
              <a:t>AL follow-up</a:t>
            </a:r>
            <a:r>
              <a:rPr lang="en-US" sz="2400"/>
              <a:t>? </a:t>
            </a:r>
            <a:r>
              <a:rPr lang="pt-PT" sz="2400" b="1">
                <a:solidFill>
                  <a:srgbClr val="FF0000"/>
                </a:solidFill>
              </a:rPr>
              <a:t>28 </a:t>
            </a:r>
            <a:r>
              <a:rPr lang="pt-PT" sz="2400"/>
              <a:t>days 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pt-BR" sz="2400"/>
              <a:t>How long is the </a:t>
            </a:r>
            <a:r>
              <a:rPr lang="pt-PT" sz="2400"/>
              <a:t>ASAQ follow-up</a:t>
            </a:r>
            <a:r>
              <a:rPr lang="en-US" sz="2400"/>
              <a:t>? </a:t>
            </a:r>
            <a:r>
              <a:rPr lang="pt-PT" sz="2400" b="1">
                <a:solidFill>
                  <a:srgbClr val="FF0000"/>
                </a:solidFill>
              </a:rPr>
              <a:t>28 </a:t>
            </a:r>
            <a:r>
              <a:rPr lang="pt-PT" sz="2400"/>
              <a:t>days </a:t>
            </a:r>
            <a:endParaRPr lang="en-US" sz="2400"/>
          </a:p>
          <a:p>
            <a:pPr marL="457200" lvl="0" indent="-457200">
              <a:buFont typeface="+mj-lt"/>
              <a:buAutoNum type="arabicPeriod"/>
            </a:pPr>
            <a:endParaRPr lang="en-US" sz="2400"/>
          </a:p>
          <a:p>
            <a:pPr marL="457200" lvl="0" indent="-45720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88091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Exclusion Criteria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514350" lvl="0" indent="-514350">
              <a:spcAft>
                <a:spcPts val="600"/>
              </a:spcAft>
              <a:buFont typeface="+mj-lt"/>
              <a:buAutoNum type="arabicPeriod"/>
            </a:pPr>
            <a:r>
              <a:rPr lang="pt-PT" dirty="0" err="1"/>
              <a:t>Danger</a:t>
            </a:r>
            <a:r>
              <a:rPr lang="pt-PT" dirty="0"/>
              <a:t> </a:t>
            </a:r>
            <a:r>
              <a:rPr lang="pt-PT" dirty="0" err="1"/>
              <a:t>signs</a:t>
            </a:r>
            <a:endParaRPr lang="pt-PT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Pneumonia or bronchopneumonia </a:t>
            </a:r>
            <a:endParaRPr lang="en-US"/>
          </a:p>
          <a:p>
            <a:pPr marL="514350" lvl="0" indent="-514350">
              <a:spcAft>
                <a:spcPts val="600"/>
              </a:spcAft>
              <a:buFont typeface="+mj-lt"/>
              <a:buAutoNum type="arabicPeriod"/>
            </a:pPr>
            <a:r>
              <a:rPr lang="pt-BR" dirty="0" err="1"/>
              <a:t>Severe</a:t>
            </a:r>
            <a:r>
              <a:rPr lang="pt-BR" dirty="0"/>
              <a:t> </a:t>
            </a:r>
            <a:r>
              <a:rPr lang="pt-BR" dirty="0" err="1"/>
              <a:t>malnutrition</a:t>
            </a:r>
            <a:endParaRPr lang="pt-BR" dirty="0" err="1">
              <a:cs typeface="Calibri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pt-PT" err="1"/>
              <a:t>Has</a:t>
            </a:r>
            <a:r>
              <a:rPr lang="pt-PT"/>
              <a:t> </a:t>
            </a:r>
            <a:r>
              <a:rPr lang="pt-PT" err="1"/>
              <a:t>taken</a:t>
            </a:r>
            <a:r>
              <a:rPr lang="pt-PT"/>
              <a:t> </a:t>
            </a:r>
            <a:r>
              <a:rPr lang="pt-PT" err="1"/>
              <a:t>antimalarial</a:t>
            </a:r>
            <a:r>
              <a:rPr lang="pt-PT"/>
              <a:t> </a:t>
            </a:r>
            <a:r>
              <a:rPr lang="pt-PT" err="1"/>
              <a:t>or</a:t>
            </a:r>
            <a:r>
              <a:rPr lang="pt-PT"/>
              <a:t> </a:t>
            </a:r>
            <a:r>
              <a:rPr lang="pt-PT" err="1"/>
              <a:t>antibiotic</a:t>
            </a:r>
            <a:r>
              <a:rPr lang="pt-PT"/>
              <a:t> </a:t>
            </a:r>
            <a:r>
              <a:rPr lang="pt-PT" err="1"/>
              <a:t>medication</a:t>
            </a:r>
            <a:r>
              <a:rPr lang="pt-PT"/>
              <a:t> </a:t>
            </a:r>
          </a:p>
          <a:p>
            <a:pPr marL="514350" lvl="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History of allergy or hypersensitivity</a:t>
            </a:r>
            <a:endParaRPr lang="en-US" dirty="0">
              <a:cs typeface="Calibri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pt-PT" dirty="0" err="1"/>
              <a:t>Mixed</a:t>
            </a:r>
            <a:r>
              <a:rPr lang="pt-PT" dirty="0"/>
              <a:t> </a:t>
            </a:r>
            <a:r>
              <a:rPr lang="pt-PT" dirty="0" err="1"/>
              <a:t>parasitaemia</a:t>
            </a:r>
            <a:r>
              <a:rPr lang="pt-PT" dirty="0"/>
              <a:t> </a:t>
            </a:r>
            <a:r>
              <a:rPr lang="pt-PT" dirty="0">
                <a:solidFill>
                  <a:srgbClr val="FF0000"/>
                </a:solidFill>
              </a:rPr>
              <a:t>(e.g. </a:t>
            </a:r>
            <a:r>
              <a:rPr lang="pt-PT" dirty="0" err="1">
                <a:solidFill>
                  <a:srgbClr val="FF0000"/>
                </a:solidFill>
              </a:rPr>
              <a:t>infection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 err="1">
                <a:solidFill>
                  <a:srgbClr val="FF0000"/>
                </a:solidFill>
              </a:rPr>
              <a:t>with</a:t>
            </a:r>
            <a:r>
              <a:rPr lang="pt-PT" dirty="0">
                <a:solidFill>
                  <a:srgbClr val="FF0000"/>
                </a:solidFill>
              </a:rPr>
              <a:t> </a:t>
            </a:r>
            <a:r>
              <a:rPr lang="pt-PT" dirty="0" err="1">
                <a:solidFill>
                  <a:srgbClr val="FF0000"/>
                </a:solidFill>
              </a:rPr>
              <a:t>Plasmodium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 err="1">
                <a:solidFill>
                  <a:srgbClr val="FF0000"/>
                </a:solidFill>
              </a:rPr>
              <a:t>falciparum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 err="1">
                <a:solidFill>
                  <a:srgbClr val="FF0000"/>
                </a:solidFill>
              </a:rPr>
              <a:t>and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 err="1">
                <a:solidFill>
                  <a:srgbClr val="FF0000"/>
                </a:solidFill>
              </a:rPr>
              <a:t>other</a:t>
            </a:r>
            <a:r>
              <a:rPr lang="pt-PT" dirty="0">
                <a:solidFill>
                  <a:srgbClr val="FF0000"/>
                </a:solidFill>
              </a:rPr>
              <a:t> parasite)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Exclusion - Danger Signs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Presence of any danger sign or severe or complicated malaria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9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Inclusion </a:t>
            </a:r>
            <a:r>
              <a:rPr lang="en-US" err="1"/>
              <a:t>Criteria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pt-PT" sz="2800"/>
              <a:t>Age </a:t>
            </a:r>
            <a:endParaRPr lang="pt-PT" sz="2000"/>
          </a:p>
          <a:p>
            <a:pPr marL="457200" indent="-457200">
              <a:buFont typeface="+mj-lt"/>
              <a:buAutoNum type="arabicPeriod"/>
            </a:pPr>
            <a:r>
              <a:rPr lang="pt-PT" sz="2800"/>
              <a:t>Temperature </a:t>
            </a:r>
            <a:endParaRPr lang="en-US" sz="2800"/>
          </a:p>
          <a:p>
            <a:pPr marL="457200" indent="-457200">
              <a:buFont typeface="+mj-lt"/>
              <a:buAutoNum type="arabicPeriod"/>
            </a:pPr>
            <a:r>
              <a:rPr lang="pt-PT" sz="2800"/>
              <a:t>Weight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800"/>
              <a:t>Parasite density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2800"/>
              <a:t>Haemoglobin 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2800"/>
              <a:t>Access 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PT" sz="2800"/>
              <a:t>Consent </a:t>
            </a:r>
            <a:endParaRPr lang="en-US"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Danger Signs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Not being </a:t>
            </a:r>
            <a:r>
              <a:rPr lang="pt-PT" err="1"/>
              <a:t>able</a:t>
            </a:r>
            <a:r>
              <a:rPr lang="pt-PT"/>
              <a:t> to </a:t>
            </a:r>
            <a:r>
              <a:rPr lang="pt-PT" err="1"/>
              <a:t>breastfeed</a:t>
            </a:r>
            <a:r>
              <a:rPr lang="pt-PT"/>
              <a:t> </a:t>
            </a:r>
            <a:r>
              <a:rPr lang="pt-PT" err="1"/>
              <a:t>or</a:t>
            </a:r>
            <a:r>
              <a:rPr lang="pt-PT"/>
              <a:t> drink</a:t>
            </a:r>
          </a:p>
          <a:p>
            <a:pPr lvl="0"/>
            <a:r>
              <a:rPr lang="en-US"/>
              <a:t>Persistent vomiting (&gt; 2 times in 24h) </a:t>
            </a:r>
          </a:p>
          <a:p>
            <a:pPr lvl="0"/>
            <a:r>
              <a:rPr lang="pt-PT"/>
              <a:t>Recent history of convulsions (&gt;1 in 24h) </a:t>
            </a:r>
            <a:endParaRPr lang="en-US"/>
          </a:p>
          <a:p>
            <a:pPr lvl="0"/>
            <a:r>
              <a:rPr lang="pt-PT"/>
              <a:t>Lethargy or unconsciousness </a:t>
            </a:r>
            <a:endParaRPr lang="en-US"/>
          </a:p>
          <a:p>
            <a:pPr lvl="0"/>
            <a:r>
              <a:rPr lang="pt-PT"/>
              <a:t>Not being able to sit or stand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53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Complicated or severe malaria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err="1"/>
              <a:t>Clinical</a:t>
            </a:r>
            <a:r>
              <a:rPr lang="pt-BR" sz="3600"/>
              <a:t> </a:t>
            </a:r>
            <a:r>
              <a:rPr lang="pt-BR" sz="3600" err="1"/>
              <a:t>Manifestations</a:t>
            </a:r>
            <a:endParaRPr lang="pt-BR" sz="3600"/>
          </a:p>
          <a:p>
            <a:pPr lvl="1"/>
            <a:r>
              <a:rPr lang="pt-BR" sz="2400" err="1"/>
              <a:t>Changes</a:t>
            </a:r>
            <a:r>
              <a:rPr lang="pt-BR" sz="2400"/>
              <a:t> in </a:t>
            </a:r>
            <a:r>
              <a:rPr lang="pt-BR" sz="2400" err="1"/>
              <a:t>consciousness</a:t>
            </a:r>
            <a:endParaRPr lang="pt-BR" sz="2400"/>
          </a:p>
          <a:p>
            <a:pPr lvl="1"/>
            <a:r>
              <a:rPr lang="pt-BR" sz="2400"/>
              <a:t>Prostration (extreme weakness) </a:t>
            </a:r>
          </a:p>
          <a:p>
            <a:pPr lvl="1"/>
            <a:r>
              <a:rPr lang="pt-BR" sz="2400" err="1"/>
              <a:t>Multiple</a:t>
            </a:r>
            <a:r>
              <a:rPr lang="pt-BR" sz="2400"/>
              <a:t> convulsions</a:t>
            </a:r>
          </a:p>
          <a:p>
            <a:pPr lvl="1"/>
            <a:r>
              <a:rPr lang="pt-BR" sz="2400" err="1"/>
              <a:t>Respiratory</a:t>
            </a:r>
            <a:r>
              <a:rPr lang="pt-BR" sz="2400"/>
              <a:t> </a:t>
            </a:r>
            <a:r>
              <a:rPr lang="pt-BR" sz="2400" err="1"/>
              <a:t>distress</a:t>
            </a:r>
            <a:r>
              <a:rPr lang="pt-BR" sz="2400"/>
              <a:t> </a:t>
            </a:r>
            <a:endParaRPr lang="pt-BR" sz="2000"/>
          </a:p>
          <a:p>
            <a:pPr lvl="1"/>
            <a:r>
              <a:rPr lang="pt-BR" sz="2400"/>
              <a:t>Circulatory collapse / shock</a:t>
            </a:r>
          </a:p>
          <a:p>
            <a:pPr lvl="1"/>
            <a:r>
              <a:rPr lang="pt-BR" sz="2400" err="1"/>
              <a:t>Pulmonary</a:t>
            </a:r>
            <a:r>
              <a:rPr lang="pt-BR" sz="2400"/>
              <a:t> edema</a:t>
            </a:r>
          </a:p>
          <a:p>
            <a:pPr lvl="1"/>
            <a:r>
              <a:rPr lang="pt-PT" sz="2400"/>
              <a:t>Abnormal </a:t>
            </a:r>
            <a:r>
              <a:rPr lang="pt-PT" sz="2400" err="1"/>
              <a:t>bleeding</a:t>
            </a:r>
            <a:endParaRPr lang="pt-PT" sz="2400"/>
          </a:p>
          <a:p>
            <a:pPr lvl="1"/>
            <a:r>
              <a:rPr lang="pt-BR" sz="2400"/>
              <a:t>Yellow colour (jaundice) </a:t>
            </a:r>
          </a:p>
          <a:p>
            <a:pPr lvl="1"/>
            <a:r>
              <a:rPr lang="pt-PT" sz="2400"/>
              <a:t>Presence of blood in the urine (</a:t>
            </a:r>
            <a:r>
              <a:rPr lang="pt-PT" sz="2400" err="1"/>
              <a:t>hemoglobinuria</a:t>
            </a:r>
            <a:r>
              <a:rPr lang="pt-PT" sz="2400"/>
              <a:t>) </a:t>
            </a:r>
            <a:endParaRPr lang="pt-BR" sz="240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4800" y="12954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b="1">
              <a:solidFill>
                <a:srgbClr val="FF0000"/>
              </a:solidFill>
            </a:endParaRPr>
          </a:p>
          <a:p>
            <a:pPr lvl="1"/>
            <a:endParaRPr lang="pt-BR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59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Complicated or severe malaria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/>
              <a:t>Clinical Signs</a:t>
            </a:r>
          </a:p>
          <a:p>
            <a:pPr lvl="1"/>
            <a:r>
              <a:rPr lang="pt-BR" sz="2400" err="1"/>
              <a:t>Changes</a:t>
            </a:r>
            <a:r>
              <a:rPr lang="pt-BR" sz="2400"/>
              <a:t> in consciousness</a:t>
            </a:r>
          </a:p>
          <a:p>
            <a:pPr lvl="1"/>
            <a:r>
              <a:rPr lang="pt-BR" sz="2400"/>
              <a:t>Prostration (extreme weakness) </a:t>
            </a:r>
          </a:p>
          <a:p>
            <a:pPr lvl="1"/>
            <a:r>
              <a:rPr lang="pt-BR" sz="2400" err="1"/>
              <a:t>Multiple</a:t>
            </a:r>
            <a:r>
              <a:rPr lang="pt-BR" sz="2400"/>
              <a:t> </a:t>
            </a:r>
            <a:r>
              <a:rPr lang="pt-BR" sz="2400" err="1"/>
              <a:t>convulsions</a:t>
            </a:r>
            <a:endParaRPr lang="pt-BR" sz="2400"/>
          </a:p>
          <a:p>
            <a:pPr lvl="1"/>
            <a:r>
              <a:rPr lang="pt-BR" sz="2400" err="1"/>
              <a:t>Respiratory</a:t>
            </a:r>
            <a:r>
              <a:rPr lang="pt-BR" sz="2400"/>
              <a:t> </a:t>
            </a:r>
            <a:r>
              <a:rPr lang="pt-BR" sz="2400" err="1"/>
              <a:t>distress</a:t>
            </a:r>
            <a:r>
              <a:rPr lang="pt-BR" sz="2400"/>
              <a:t> </a:t>
            </a:r>
            <a:endParaRPr lang="pt-BR" sz="2000"/>
          </a:p>
          <a:p>
            <a:pPr lvl="1"/>
            <a:r>
              <a:rPr lang="pt-BR" sz="2400"/>
              <a:t>Circulatory collapse / shock</a:t>
            </a:r>
          </a:p>
          <a:p>
            <a:pPr lvl="1"/>
            <a:r>
              <a:rPr lang="pt-BR" sz="2400" err="1"/>
              <a:t>Pulmonary</a:t>
            </a:r>
            <a:r>
              <a:rPr lang="pt-BR" sz="2400"/>
              <a:t> edema</a:t>
            </a:r>
          </a:p>
          <a:p>
            <a:pPr lvl="1"/>
            <a:r>
              <a:rPr lang="pt-PT" sz="2400"/>
              <a:t>Abnormal </a:t>
            </a:r>
            <a:r>
              <a:rPr lang="pt-PT" sz="2400" err="1"/>
              <a:t>bleeding</a:t>
            </a:r>
            <a:endParaRPr lang="pt-PT" sz="2400"/>
          </a:p>
          <a:p>
            <a:pPr lvl="1"/>
            <a:r>
              <a:rPr lang="pt-BR" sz="2400"/>
              <a:t>Yellow colour (jaundice) </a:t>
            </a:r>
          </a:p>
          <a:p>
            <a:pPr lvl="1"/>
            <a:r>
              <a:rPr lang="pt-PT" sz="2400"/>
              <a:t>Presence of blood in the urine (</a:t>
            </a:r>
            <a:r>
              <a:rPr lang="pt-PT" sz="2400" err="1"/>
              <a:t>hemoglobinuria</a:t>
            </a:r>
            <a:r>
              <a:rPr lang="pt-PT" sz="2400"/>
              <a:t>) </a:t>
            </a:r>
            <a:endParaRPr lang="pt-BR" sz="240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4800" y="12954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b="1">
              <a:solidFill>
                <a:srgbClr val="FF0000"/>
              </a:solidFill>
            </a:endParaRPr>
          </a:p>
          <a:p>
            <a:pPr lvl="1"/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6400800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066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Complicated or severe malaria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/>
              <a:t>Laboratory Signs</a:t>
            </a:r>
          </a:p>
          <a:p>
            <a:pPr lvl="1"/>
            <a:r>
              <a:rPr lang="pt-PT" sz="2400"/>
              <a:t>hyperparasitaemia (&gt;4%) </a:t>
            </a:r>
            <a:endParaRPr lang="en-US" sz="2400"/>
          </a:p>
          <a:p>
            <a:pPr lvl="1"/>
            <a:r>
              <a:rPr lang="pt-PT" sz="2400"/>
              <a:t>renal insufficiency (elevated serum creatinine)</a:t>
            </a:r>
            <a:endParaRPr lang="pt-BR" sz="2400" b="1">
              <a:solidFill>
                <a:srgbClr val="FF0000"/>
              </a:solidFill>
            </a:endParaRPr>
          </a:p>
          <a:p>
            <a:pPr lvl="1"/>
            <a:r>
              <a:rPr lang="pt-PT" sz="2400"/>
              <a:t>severe anaemia (haemoglobin &lt; 5 g/dl) </a:t>
            </a:r>
            <a:endParaRPr lang="en-US" sz="2400"/>
          </a:p>
          <a:p>
            <a:pPr lvl="1"/>
            <a:r>
              <a:rPr lang="pt-PT" sz="2400"/>
              <a:t>hypoglycaemia (glucose &lt; 40 mg/dl or &lt; 2.2 mmol/dl) </a:t>
            </a:r>
            <a:endParaRPr lang="en-US" sz="2400"/>
          </a:p>
          <a:p>
            <a:pPr lvl="1"/>
            <a:r>
              <a:rPr lang="pt-PT" sz="2400"/>
              <a:t>acidosis (bicarbonate &lt; 15 mmol/l) </a:t>
            </a:r>
            <a:endParaRPr lang="en-US" sz="2400"/>
          </a:p>
          <a:p>
            <a:pPr lvl="1"/>
            <a:r>
              <a:rPr lang="pt-PT" sz="2400"/>
              <a:t>hyperlactatemia (lactic acid &gt; 5 mmol/l) </a:t>
            </a:r>
            <a:endParaRPr lang="en-US" sz="240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4800" y="12954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b="1">
              <a:solidFill>
                <a:srgbClr val="FF0000"/>
              </a:solidFill>
            </a:endParaRPr>
          </a:p>
          <a:p>
            <a:pPr lvl="1"/>
            <a:endParaRPr lang="pt-BR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410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Complicated or severe malaria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/>
              <a:t>Laboratory Signs</a:t>
            </a:r>
          </a:p>
          <a:p>
            <a:pPr lvl="1"/>
            <a:r>
              <a:rPr lang="pt-PT" sz="2400"/>
              <a:t>hyperparasitaemia (&gt;4%) </a:t>
            </a:r>
            <a:endParaRPr lang="en-US" sz="2400"/>
          </a:p>
          <a:p>
            <a:pPr lvl="1"/>
            <a:r>
              <a:rPr lang="pt-PT" sz="2400"/>
              <a:t>renal insufficiency (elevated serum creatinine)</a:t>
            </a:r>
            <a:endParaRPr lang="pt-BR" sz="2400" b="1">
              <a:solidFill>
                <a:srgbClr val="FF0000"/>
              </a:solidFill>
            </a:endParaRPr>
          </a:p>
          <a:p>
            <a:pPr lvl="1"/>
            <a:r>
              <a:rPr lang="pt-PT" sz="2400"/>
              <a:t>severe anaemia (haemoglobin &lt; 5 g/dl) </a:t>
            </a:r>
            <a:endParaRPr lang="en-US" sz="2400"/>
          </a:p>
          <a:p>
            <a:pPr lvl="1"/>
            <a:r>
              <a:rPr lang="pt-PT" sz="2400"/>
              <a:t>hypoglycaemia (glucose &lt; 40 mg/dl or &lt; 2.2 mmol/dl) </a:t>
            </a:r>
            <a:endParaRPr lang="en-US" sz="2400"/>
          </a:p>
          <a:p>
            <a:pPr lvl="1"/>
            <a:r>
              <a:rPr lang="pt-PT" sz="2400"/>
              <a:t>acidosis (bicarbonate &lt; 15 mmol/l) </a:t>
            </a:r>
            <a:endParaRPr lang="en-US" sz="2400"/>
          </a:p>
          <a:p>
            <a:pPr lvl="1"/>
            <a:r>
              <a:rPr lang="pt-PT" sz="2400"/>
              <a:t>hyperlactatemia (lactic acid &gt; 5 mmol/l) </a:t>
            </a:r>
            <a:endParaRPr lang="en-US" sz="240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4800" y="12954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b="1">
              <a:solidFill>
                <a:srgbClr val="FF0000"/>
              </a:solidFill>
            </a:endParaRPr>
          </a:p>
          <a:p>
            <a:pPr lvl="1"/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7543800" cy="1295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9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lvl="0" indent="-514350"/>
            <a:r>
              <a:rPr lang="pt-BR"/>
              <a:t>Exclusion - </a:t>
            </a:r>
            <a:r>
              <a:rPr lang="en-US" err="1"/>
              <a:t>Presence of </a:t>
            </a:r>
            <a:r>
              <a:rPr lang="en-US"/>
              <a:t>pneumonia </a:t>
            </a:r>
            <a:r>
              <a:rPr lang="en-US" err="1"/>
              <a:t>or bronchopneumonia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A child with an acute respiratory condition compatible with pneumonia cannot enter the study</a:t>
            </a:r>
          </a:p>
          <a:p>
            <a:pPr lvl="1"/>
            <a:r>
              <a:rPr lang="pt-PT"/>
              <a:t>Elevated respiratory rate </a:t>
            </a:r>
          </a:p>
          <a:p>
            <a:pPr lvl="1"/>
            <a:r>
              <a:rPr lang="pt-PT"/>
              <a:t>Coughing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Exclusion - </a:t>
            </a:r>
            <a:r>
              <a:rPr lang="en-US" err="1"/>
              <a:t>Presence of </a:t>
            </a:r>
            <a:r>
              <a:rPr lang="en-US"/>
              <a:t>pneumonia </a:t>
            </a:r>
            <a:r>
              <a:rPr lang="en-US" err="1"/>
              <a:t>or bronchopneumonia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Defined as respiratory rate: </a:t>
            </a:r>
          </a:p>
          <a:p>
            <a:pPr lvl="1"/>
            <a:r>
              <a:rPr lang="pt-PT"/>
              <a:t>&gt; 50 in children under 12 months</a:t>
            </a:r>
          </a:p>
          <a:p>
            <a:pPr lvl="1"/>
            <a:r>
              <a:rPr lang="pt-PT"/>
              <a:t>&gt;40 in children aged 12-59 months, </a:t>
            </a:r>
          </a:p>
          <a:p>
            <a:pPr lvl="1"/>
            <a:r>
              <a:rPr lang="pt-PT"/>
              <a:t>&gt;20 in children aged 60-108 months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BR"/>
              <a:t>Exclusion - Severe malnutrition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Standard deviation &lt; -3</a:t>
            </a:r>
          </a:p>
          <a:p>
            <a:pPr lvl="1"/>
            <a:r>
              <a:rPr lang="pt-BR"/>
              <a:t>Standard deviation is the ratio between the child's weight and the expected weight for age 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9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BR"/>
              <a:t>Exclusion - Other antimalarials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The child must not have taken a medicine with antimalarial effect in the last 14 days</a:t>
            </a:r>
          </a:p>
          <a:p>
            <a:pPr lvl="1"/>
            <a:r>
              <a:rPr lang="pt-PT"/>
              <a:t>Antimalarials: Coartem, SP, Fansidar, quinine, etc.</a:t>
            </a:r>
          </a:p>
          <a:p>
            <a:pPr lvl="1"/>
            <a:r>
              <a:rPr lang="pt-PT"/>
              <a:t>Antibiotics such as: cotrimoxazole, tetracycline, doxycycline, clindamycin</a:t>
            </a:r>
          </a:p>
        </p:txBody>
      </p:sp>
    </p:spTree>
    <p:extLst>
      <p:ext uri="{BB962C8B-B14F-4D97-AF65-F5344CB8AC3E}">
        <p14:creationId xmlns:p14="http://schemas.microsoft.com/office/powerpoint/2010/main" val="36120810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pt-BR" err="1"/>
              <a:t>Exclusion</a:t>
            </a:r>
            <a:r>
              <a:rPr lang="pt-BR"/>
              <a:t> – </a:t>
            </a:r>
            <a:r>
              <a:rPr lang="pt-BR" err="1"/>
              <a:t>Allergy</a:t>
            </a:r>
            <a:r>
              <a:rPr lang="pt-BR"/>
              <a:t> </a:t>
            </a:r>
            <a:r>
              <a:rPr lang="pt-BR" err="1"/>
              <a:t>or</a:t>
            </a:r>
            <a:r>
              <a:rPr lang="pt-BR"/>
              <a:t> </a:t>
            </a:r>
            <a:r>
              <a:rPr lang="pt-BR" err="1"/>
              <a:t>Hypersensitivity</a:t>
            </a:r>
            <a:br>
              <a:rPr lang="en-US"/>
            </a:b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t-BR"/>
              <a:t>Signs of hypersensitivity or allergy</a:t>
            </a:r>
          </a:p>
          <a:p>
            <a:pPr lvl="1"/>
            <a:r>
              <a:rPr lang="pt-BR"/>
              <a:t>Itching</a:t>
            </a:r>
          </a:p>
          <a:p>
            <a:pPr lvl="1"/>
            <a:r>
              <a:rPr lang="pt-BR"/>
              <a:t>Blisters</a:t>
            </a:r>
          </a:p>
          <a:p>
            <a:pPr lvl="1"/>
            <a:r>
              <a:rPr lang="pt-BR" err="1"/>
              <a:t>Rash</a:t>
            </a:r>
            <a:r>
              <a:rPr lang="pt-BR"/>
              <a:t> </a:t>
            </a:r>
            <a:r>
              <a:rPr lang="pt-BR" err="1"/>
              <a:t>or</a:t>
            </a:r>
            <a:r>
              <a:rPr lang="pt-BR"/>
              <a:t> </a:t>
            </a:r>
            <a:r>
              <a:rPr lang="pt-BR" err="1"/>
              <a:t>redness</a:t>
            </a:r>
            <a:endParaRPr lang="pt-BR"/>
          </a:p>
          <a:p>
            <a:pPr lvl="1"/>
            <a:r>
              <a:rPr lang="pt-BR"/>
              <a:t>Difficulty in breathing</a:t>
            </a:r>
          </a:p>
          <a:p>
            <a:pPr lvl="1"/>
            <a:r>
              <a:rPr lang="pt-BR"/>
              <a:t>Swelling</a:t>
            </a:r>
          </a:p>
        </p:txBody>
      </p:sp>
    </p:spTree>
    <p:extLst>
      <p:ext uri="{BB962C8B-B14F-4D97-AF65-F5344CB8AC3E}">
        <p14:creationId xmlns:p14="http://schemas.microsoft.com/office/powerpoint/2010/main" val="374128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 err="1"/>
              <a:t>Inclusion</a:t>
            </a:r>
            <a:r>
              <a:rPr lang="pt-PT"/>
              <a:t>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/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/>
              <a:t>6 - 143 months (&lt;12 years) in Benguela </a:t>
            </a:r>
            <a:endParaRPr lang="pt-BR"/>
          </a:p>
          <a:p>
            <a:pPr marL="400050" lvl="2" indent="0">
              <a:buNone/>
            </a:pPr>
            <a:endParaRPr lang="pt-BR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0304" y="3863181"/>
            <a:ext cx="700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ATTENTION: </a:t>
            </a:r>
            <a:r>
              <a:rPr lang="en-US" sz="3200" b="1" err="1">
                <a:solidFill>
                  <a:srgbClr val="FF0000"/>
                </a:solidFill>
              </a:rPr>
              <a:t>Age </a:t>
            </a:r>
            <a:r>
              <a:rPr lang="en-US" sz="3200" b="1">
                <a:solidFill>
                  <a:srgbClr val="FF0000"/>
                </a:solidFill>
              </a:rPr>
              <a:t>on </a:t>
            </a:r>
            <a:r>
              <a:rPr lang="en-US" sz="3200" b="1" err="1">
                <a:solidFill>
                  <a:srgbClr val="FF0000"/>
                </a:solidFill>
              </a:rPr>
              <a:t>Day </a:t>
            </a:r>
            <a:r>
              <a:rPr lang="en-US" sz="3200" b="1">
                <a:solidFill>
                  <a:srgbClr val="FF0000"/>
                </a:solidFill>
              </a:rPr>
              <a:t>0 of the </a:t>
            </a:r>
            <a:r>
              <a:rPr lang="en-US" sz="3200" b="1" err="1">
                <a:solidFill>
                  <a:srgbClr val="FF0000"/>
                </a:solidFill>
              </a:rPr>
              <a:t>study!!!!</a:t>
            </a:r>
            <a:endParaRPr lang="pt-BR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pt-BR"/>
              <a:t>Exclusion - Mixed infection </a:t>
            </a:r>
            <a:br>
              <a:rPr lang="en-US"/>
            </a:b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i="1"/>
              <a:t>P. falciparum </a:t>
            </a:r>
            <a:r>
              <a:rPr lang="pt-BR"/>
              <a:t>and the presence of another </a:t>
            </a:r>
            <a:r>
              <a:rPr lang="pt-BR" i="1"/>
              <a:t>Plasmodium </a:t>
            </a:r>
            <a:r>
              <a:rPr lang="pt-BR"/>
              <a:t>species:</a:t>
            </a:r>
          </a:p>
          <a:p>
            <a:pPr lvl="1"/>
            <a:r>
              <a:rPr lang="pt-BR" i="1"/>
              <a:t>vivax</a:t>
            </a:r>
          </a:p>
          <a:p>
            <a:pPr lvl="1"/>
            <a:r>
              <a:rPr lang="pt-BR" i="1"/>
              <a:t>ovale</a:t>
            </a:r>
          </a:p>
          <a:p>
            <a:pPr lvl="1"/>
            <a:r>
              <a:rPr lang="pt-BR" i="1"/>
              <a:t>malariae</a:t>
            </a:r>
          </a:p>
          <a:p>
            <a:pPr lvl="1"/>
            <a:r>
              <a:rPr lang="pt-BR" i="1"/>
              <a:t>knowlesi</a:t>
            </a:r>
          </a:p>
        </p:txBody>
      </p:sp>
    </p:spTree>
    <p:extLst>
      <p:ext uri="{BB962C8B-B14F-4D97-AF65-F5344CB8AC3E}">
        <p14:creationId xmlns:p14="http://schemas.microsoft.com/office/powerpoint/2010/main" val="8931573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Procedures </a:t>
            </a:r>
            <a:r>
              <a:rPr lang="en-US"/>
              <a:t>- TREATMENT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 err="1"/>
              <a:t>nurse </a:t>
            </a:r>
            <a:r>
              <a:rPr lang="en-US" err="1"/>
              <a:t>identifies children </a:t>
            </a:r>
            <a:r>
              <a:rPr lang="en-US"/>
              <a:t>between </a:t>
            </a:r>
            <a:r>
              <a:rPr lang="pt-PT"/>
              <a:t>the </a:t>
            </a:r>
            <a:r>
              <a:rPr lang="pt-PT" b="1">
                <a:solidFill>
                  <a:srgbClr val="FF0000"/>
                </a:solidFill>
              </a:rPr>
              <a:t>required ages </a:t>
            </a:r>
            <a:r>
              <a:rPr lang="pt-PT"/>
              <a:t>for the province </a:t>
            </a:r>
            <a:r>
              <a:rPr lang="en-US" err="1"/>
              <a:t>in the waiting room </a:t>
            </a:r>
            <a:r>
              <a:rPr lang="en-US" b="1">
                <a:solidFill>
                  <a:srgbClr val="FF0000"/>
                </a:solidFill>
              </a:rPr>
              <a:t>with </a:t>
            </a:r>
            <a:r>
              <a:rPr lang="en-US" b="1" err="1">
                <a:solidFill>
                  <a:srgbClr val="FF0000"/>
                </a:solidFill>
              </a:rPr>
              <a:t>fever or history of fever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Between 6 and 59 </a:t>
            </a:r>
            <a:r>
              <a:rPr lang="en-US" err="1"/>
              <a:t>months in </a:t>
            </a:r>
            <a:r>
              <a:rPr lang="en-US"/>
              <a:t>Zaire </a:t>
            </a:r>
            <a:r>
              <a:rPr lang="en-US" err="1"/>
              <a:t>or </a:t>
            </a:r>
            <a:r>
              <a:rPr lang="en-US"/>
              <a:t>Lunda </a:t>
            </a:r>
            <a:r>
              <a:rPr lang="en-US" err="1"/>
              <a:t>Sul </a:t>
            </a:r>
            <a:endParaRPr lang="en-US"/>
          </a:p>
          <a:p>
            <a:pPr lvl="1"/>
            <a:r>
              <a:rPr lang="en-US"/>
              <a:t>Between 6 and 143 </a:t>
            </a:r>
            <a:r>
              <a:rPr lang="en-US" err="1"/>
              <a:t>months in Benguela </a:t>
            </a:r>
            <a:endParaRPr lang="en-US"/>
          </a:p>
          <a:p>
            <a:r>
              <a:rPr lang="pt-BR" b="1"/>
              <a:t>The nurse </a:t>
            </a:r>
            <a:r>
              <a:rPr lang="pt-BR"/>
              <a:t>asks the mother/father to take the child to the clinical room of the study 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600" b="1"/>
              <a:t>Screening Form </a:t>
            </a:r>
            <a:endParaRPr lang="fr-FR" sz="6600" b="1"/>
          </a:p>
        </p:txBody>
      </p:sp>
    </p:spTree>
    <p:extLst>
      <p:ext uri="{BB962C8B-B14F-4D97-AF65-F5344CB8AC3E}">
        <p14:creationId xmlns:p14="http://schemas.microsoft.com/office/powerpoint/2010/main" val="1655317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A4490BBB-E0C0-5B4E-8DA2-DB87D618A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4072"/>
            <a:ext cx="8044425" cy="4103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Screening</a:t>
            </a:r>
            <a:r>
              <a:rPr lang="pt-BR"/>
              <a:t> </a:t>
            </a:r>
            <a:r>
              <a:rPr lang="pt-BR" err="1"/>
              <a:t>Number</a:t>
            </a:r>
            <a:r>
              <a:rPr lang="pt-BR"/>
              <a:t> </a:t>
            </a:r>
            <a:r>
              <a:rPr lang="pt-BR" err="1"/>
              <a:t>Coding</a:t>
            </a:r>
            <a:r>
              <a:rPr lang="pt-BR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1524000"/>
            <a:ext cx="395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/>
              <a:t>Sequential number starting with </a:t>
            </a:r>
            <a:r>
              <a:rPr lang="pt-BR" sz="2000" b="1"/>
              <a:t>1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4267" y="221359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>
                <a:solidFill>
                  <a:srgbClr val="0070C0"/>
                </a:solidFill>
              </a:rPr>
              <a:t>1</a:t>
            </a:r>
            <a:endParaRPr lang="pt-BR" sz="2000" b="1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541" y="1924110"/>
            <a:ext cx="3913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1, 2, 3, 4, 5, 6, 7, 8, 9, 10, 11, 12, etc.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9575" y="6508229"/>
            <a:ext cx="6944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>
                <a:solidFill>
                  <a:srgbClr val="FF0000"/>
                </a:solidFill>
              </a:rPr>
              <a:t>ATTN!!! Do not put the zero before the number</a:t>
            </a:r>
            <a:r>
              <a:rPr lang="en-US" sz="2000" b="1">
                <a:solidFill>
                  <a:srgbClr val="FF0000"/>
                </a:solidFill>
              </a:rPr>
              <a:t>: </a:t>
            </a:r>
            <a:r>
              <a:rPr lang="pt-BR" sz="2000" b="1">
                <a:solidFill>
                  <a:srgbClr val="FF0000"/>
                </a:solidFill>
              </a:rPr>
              <a:t>001, 002, 003, etc</a:t>
            </a:r>
          </a:p>
        </p:txBody>
      </p:sp>
    </p:spTree>
    <p:extLst>
      <p:ext uri="{BB962C8B-B14F-4D97-AF65-F5344CB8AC3E}">
        <p14:creationId xmlns:p14="http://schemas.microsoft.com/office/powerpoint/2010/main" val="30243323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490257-6CC4-5944-BAEB-B7A5D26C1B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"/>
          <a:stretch/>
        </p:blipFill>
        <p:spPr>
          <a:xfrm>
            <a:off x="0" y="3574670"/>
            <a:ext cx="9144000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Weight and Temperature 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The nurse </a:t>
            </a:r>
            <a:r>
              <a:rPr lang="pt-BR"/>
              <a:t>looks up the standard deviation corresponding to the child's weight and age in the WHO table </a:t>
            </a:r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1979" y="39740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15  2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5410200"/>
            <a:ext cx="5690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>
                <a:solidFill>
                  <a:srgbClr val="FF0000"/>
                </a:solidFill>
              </a:rPr>
              <a:t>ATTN!!! Always put a digit after the comma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Weight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Consult the Standard Deviation table</a:t>
            </a:r>
          </a:p>
          <a:p>
            <a:pPr lvl="1"/>
            <a:r>
              <a:rPr lang="pt-BR"/>
              <a:t>Separate tables for girls and boys </a:t>
            </a: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pt-BR"/>
              <a:t>Standard </a:t>
            </a:r>
            <a:r>
              <a:rPr lang="en-US"/>
              <a:t>Deviation Table: Boys 0–5 Years </a:t>
            </a:r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027B1-98FE-1F49-8E31-1F0A90B27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5917"/>
            <a:ext cx="8153400" cy="56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919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pt-BR"/>
              <a:t>Standard </a:t>
            </a:r>
            <a:r>
              <a:rPr lang="en-US"/>
              <a:t>Deviation Table: Girls 0–5 Years </a:t>
            </a:r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04A6A-4FDA-0D4B-945E-C4B9A796B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35" y="1084575"/>
            <a:ext cx="8026965" cy="54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264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DD507FC-0657-F147-9C31-8D3EFFA9B9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"/>
          <a:stretch/>
        </p:blipFill>
        <p:spPr>
          <a:xfrm>
            <a:off x="0" y="3574670"/>
            <a:ext cx="9144000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Weight and Temperature 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The nurse </a:t>
            </a:r>
            <a:r>
              <a:rPr lang="pt-BR"/>
              <a:t>measures the axillary temperature and asks if the child has a history of fever in the last 24 hours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9740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15 2                                                                                                                                       </a:t>
            </a:r>
            <a:r>
              <a:rPr lang="pt-BR" b="1" err="1">
                <a:solidFill>
                  <a:schemeClr val="accent1"/>
                </a:solidFill>
              </a:rPr>
              <a:t>X</a:t>
            </a:r>
            <a:endParaRPr lang="pt-BR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4343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accent1"/>
                </a:solidFill>
              </a:rPr>
              <a:t>38 1                                                                                                            X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050546-F1DF-D146-BE69-FF96C1C99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3953385"/>
            <a:ext cx="9144000" cy="1461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Clinical History Section 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pt-BR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nurse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checks </a:t>
            </a:r>
            <a:r>
              <a:rPr kumimoji="0" lang="pt-BR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child has a history of </a:t>
            </a:r>
            <a:r>
              <a:rPr lang="pt-BR" sz="3200"/>
              <a:t>hypersensitivity/allergy to </a:t>
            </a:r>
            <a:r>
              <a:rPr kumimoji="0" lang="pt-BR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medicine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9544" y="4191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X</a:t>
            </a:r>
            <a:endParaRPr lang="fr-FR" b="1">
              <a:solidFill>
                <a:schemeClr val="tx2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0"/>
            <a:ext cx="8763000" cy="3352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/>
              <a:t>Inclusion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6 - 143 months (&lt;12 years)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/>
          </a:p>
          <a:p>
            <a:pPr marL="0" lvl="1" indent="0">
              <a:buNone/>
            </a:pPr>
            <a:r>
              <a:rPr lang="pt-BR" b="1"/>
              <a:t>Can this child participate</a:t>
            </a:r>
            <a:r>
              <a:rPr lang="en-US" b="1"/>
              <a:t>? Yes </a:t>
            </a:r>
            <a:r>
              <a:rPr lang="pt-BR" b="1"/>
              <a:t>or no</a:t>
            </a:r>
            <a:r>
              <a:rPr lang="en-US" b="1"/>
              <a:t>?</a:t>
            </a:r>
          </a:p>
          <a:p>
            <a:pPr marL="742950" lvl="2" indent="-342900"/>
            <a:r>
              <a:rPr lang="pt-BR"/>
              <a:t>6 months? </a:t>
            </a:r>
          </a:p>
          <a:p>
            <a:pPr marL="742950" lvl="2" indent="-342900"/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43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Signs of hypersensitivity or allergy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When the child has taken this medicine in the past, has he/she had one of the following signs?</a:t>
            </a:r>
          </a:p>
          <a:p>
            <a:pPr lvl="1"/>
            <a:r>
              <a:rPr lang="en-US" dirty="0"/>
              <a:t>Itching </a:t>
            </a:r>
            <a:endParaRPr lang="en-US" dirty="0">
              <a:cs typeface="Calibri"/>
            </a:endParaRPr>
          </a:p>
          <a:p>
            <a:pPr lvl="1"/>
            <a:r>
              <a:rPr lang="pt-BR" dirty="0" err="1"/>
              <a:t>swelling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face, </a:t>
            </a:r>
            <a:r>
              <a:rPr lang="pt-BR" dirty="0" err="1"/>
              <a:t>lips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tongue</a:t>
            </a:r>
            <a:endParaRPr lang="pt-BR" dirty="0" err="1">
              <a:cs typeface="Calibri"/>
            </a:endParaRPr>
          </a:p>
          <a:p>
            <a:pPr lvl="1"/>
            <a:r>
              <a:rPr lang="en-US" dirty="0"/>
              <a:t>Red skin rash or skin rash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Pimples on the skin </a:t>
            </a:r>
          </a:p>
          <a:p>
            <a:pPr lvl="1"/>
            <a:r>
              <a:rPr lang="en-US" dirty="0"/>
              <a:t>Difficulties breathing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B021C1-3034-9145-9AC2-6BF3C2A9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3962400"/>
            <a:ext cx="9144000" cy="14615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0896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nurse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asks </a:t>
            </a:r>
            <a:r>
              <a:rPr kumimoji="0" lang="pt-BR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child has taken an antimalarial or an antibiotic that has antimalarial effects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Clinical History Section 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58200" y="4191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X</a:t>
            </a:r>
            <a:endParaRPr lang="fr-FR" b="1">
              <a:solidFill>
                <a:schemeClr val="tx2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8200" y="5040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X</a:t>
            </a:r>
            <a:endParaRPr lang="fr-FR" b="1">
              <a:solidFill>
                <a:schemeClr val="tx2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Medicinal products with antimalarial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/>
              <a:t>Cotrimoxazole</a:t>
            </a:r>
          </a:p>
          <a:p>
            <a:pPr lvl="1"/>
            <a:r>
              <a:rPr lang="pt-PT"/>
              <a:t>Tetracycline</a:t>
            </a:r>
          </a:p>
          <a:p>
            <a:pPr lvl="1"/>
            <a:r>
              <a:rPr lang="pt-PT"/>
              <a:t>Doxycycline</a:t>
            </a:r>
          </a:p>
          <a:p>
            <a:pPr lvl="1"/>
            <a:r>
              <a:rPr lang="pt-PT"/>
              <a:t>Quinin</a:t>
            </a:r>
          </a:p>
          <a:p>
            <a:pPr lvl="1"/>
            <a:r>
              <a:rPr lang="pt-PT"/>
              <a:t>Chloroquine</a:t>
            </a:r>
          </a:p>
          <a:p>
            <a:pPr lvl="1"/>
            <a:r>
              <a:rPr lang="pt-PT"/>
              <a:t>Sulfadoxine</a:t>
            </a:r>
          </a:p>
          <a:p>
            <a:pPr lvl="1"/>
            <a:r>
              <a:rPr lang="pt-PT"/>
              <a:t>Others? 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Clinical Examination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When the lab results are ready, the mother goes back to the clinic room and the </a:t>
            </a:r>
            <a:r>
              <a:rPr lang="pt-BR" b="1"/>
              <a:t>doctor </a:t>
            </a:r>
            <a:r>
              <a:rPr lang="pt-BR"/>
              <a:t>does a clinical examination </a:t>
            </a:r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569111-DEE1-9B4E-B984-DE7E47137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" y="3863181"/>
            <a:ext cx="9144000" cy="1901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Clinical Examination Section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The doctor calculates the </a:t>
            </a:r>
            <a:r>
              <a:rPr lang="pt-PT"/>
              <a:t>respiratory rate</a:t>
            </a:r>
          </a:p>
          <a:p>
            <a:pPr lvl="1"/>
            <a:r>
              <a:rPr lang="pt-PT"/>
              <a:t>Respiratory rate determines the absence or presence of pneumonia or bronchopneumonia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22</a:t>
            </a:r>
            <a:endParaRPr lang="fr-FR" b="1">
              <a:solidFill>
                <a:schemeClr val="tx2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DE2175-1711-394E-BFC2-3987F3E75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" y="3863181"/>
            <a:ext cx="9144000" cy="1901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Clinical Examination Section in the Screening Form 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pt-BR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doctor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checks the </a:t>
            </a:r>
            <a:r>
              <a:rPr kumimoji="0" lang="pt-BR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child for danger signs or signs of severe malaria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22</a:t>
            </a:r>
            <a:endParaRPr lang="fr-FR" b="1">
              <a:solidFill>
                <a:schemeClr val="tx2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6975" y="4495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X</a:t>
            </a:r>
            <a:endParaRPr lang="fr-FR" b="1">
              <a:solidFill>
                <a:schemeClr val="tx2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502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49" charset="0"/>
              </a:rPr>
              <a:t>X</a:t>
            </a:r>
            <a:endParaRPr lang="fr-FR" b="1">
              <a:solidFill>
                <a:schemeClr val="tx2">
                  <a:lumMod val="60000"/>
                  <a:lumOff val="40000"/>
                </a:schemeClr>
              </a:solidFill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Temperature &gt;37.5C: </a:t>
            </a:r>
            <a:r>
              <a:rPr lang="pt-BR" u="sng"/>
              <a:t>fever </a:t>
            </a:r>
            <a:endParaRPr lang="pt-BR" sz="4000"/>
          </a:p>
          <a:p>
            <a:pPr lvl="1"/>
            <a:r>
              <a:rPr lang="pt-BR"/>
              <a:t>Standard deviation &lt; -3 ___________________ </a:t>
            </a:r>
            <a:endParaRPr lang="pt-BR" sz="3600"/>
          </a:p>
          <a:p>
            <a:pPr lvl="1"/>
            <a:r>
              <a:rPr lang="pt-BR"/>
              <a:t>Haemoglobin &lt; 8 ____________________ </a:t>
            </a:r>
            <a:endParaRPr lang="pt-BR" sz="3600"/>
          </a:p>
          <a:p>
            <a:pPr lvl="1"/>
            <a:r>
              <a:rPr lang="pt-BR"/>
              <a:t>Parasitemia &gt; 200,000________________ </a:t>
            </a:r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4999334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Temperature &gt;37.5C: </a:t>
            </a:r>
            <a:r>
              <a:rPr lang="pt-BR" u="sng"/>
              <a:t>fever </a:t>
            </a:r>
            <a:endParaRPr lang="pt-BR" sz="4000"/>
          </a:p>
          <a:p>
            <a:pPr lvl="1"/>
            <a:r>
              <a:rPr lang="pt-BR"/>
              <a:t>Standard deviation &lt; -3 </a:t>
            </a:r>
            <a:r>
              <a:rPr lang="pt-BR" b="1">
                <a:solidFill>
                  <a:srgbClr val="0070C0"/>
                </a:solidFill>
              </a:rPr>
              <a:t>Malnutrition</a:t>
            </a:r>
            <a:endParaRPr lang="pt-BR" sz="3600" b="1">
              <a:solidFill>
                <a:srgbClr val="0070C0"/>
              </a:solidFill>
            </a:endParaRPr>
          </a:p>
          <a:p>
            <a:pPr lvl="1"/>
            <a:r>
              <a:rPr lang="pt-BR"/>
              <a:t>Haemoglobin &lt; 8 </a:t>
            </a:r>
            <a:r>
              <a:rPr lang="pt-BR" b="1">
                <a:solidFill>
                  <a:srgbClr val="0070C0"/>
                </a:solidFill>
              </a:rPr>
              <a:t>Anaemia</a:t>
            </a:r>
          </a:p>
          <a:p>
            <a:pPr lvl="1"/>
            <a:r>
              <a:rPr lang="pt-BR"/>
              <a:t>Parasitemia &gt; 200,000 </a:t>
            </a:r>
            <a:r>
              <a:rPr lang="pt-BR" b="1">
                <a:solidFill>
                  <a:srgbClr val="0070C0"/>
                </a:solidFill>
              </a:rPr>
              <a:t>Hyperparasitemia</a:t>
            </a:r>
          </a:p>
        </p:txBody>
      </p:sp>
    </p:spTree>
    <p:extLst>
      <p:ext uri="{BB962C8B-B14F-4D97-AF65-F5344CB8AC3E}">
        <p14:creationId xmlns:p14="http://schemas.microsoft.com/office/powerpoint/2010/main" val="1392863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AE0BEE-4AB5-FA4B-918E-1669AA9E3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0700"/>
            <a:ext cx="9144000" cy="2205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Section II Criteria in the Screening Form 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pt-BR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doctor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reviews the </a:t>
            </a:r>
            <a:r>
              <a:rPr kumimoji="0" lang="pt-BR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laboratory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 of </a:t>
            </a:r>
            <a:r>
              <a:rPr kumimoji="0" lang="pt-BR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clinical examination and checks whether the child meets the remaining inclusion criteria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If the child meets all the inclusion criteria, the </a:t>
            </a:r>
            <a:r>
              <a:rPr lang="pt-BR" b="1"/>
              <a:t>doctor </a:t>
            </a:r>
            <a:r>
              <a:rPr lang="pt-BR"/>
              <a:t>obtains consent</a:t>
            </a:r>
          </a:p>
          <a:p>
            <a:r>
              <a:rPr lang="pt-BR"/>
              <a:t>The </a:t>
            </a:r>
            <a:r>
              <a:rPr lang="pt-BR" b="1"/>
              <a:t>doctor </a:t>
            </a:r>
            <a:r>
              <a:rPr lang="pt-BR"/>
              <a:t>reads the informed consent to the carer</a:t>
            </a:r>
          </a:p>
          <a:p>
            <a:r>
              <a:rPr lang="pt-BR"/>
              <a:t>The accompanying person signs the consent form</a:t>
            </a:r>
          </a:p>
          <a:p>
            <a:r>
              <a:rPr lang="pt-BR"/>
              <a:t>If the carer does not know how to sign, a witness must attend the reading of the consent and sign the consent</a:t>
            </a:r>
          </a:p>
          <a:p>
            <a:r>
              <a:rPr lang="pt-BR"/>
              <a:t>The </a:t>
            </a:r>
            <a:r>
              <a:rPr lang="pt-BR" b="1"/>
              <a:t>doctor </a:t>
            </a:r>
            <a:r>
              <a:rPr lang="pt-BR"/>
              <a:t>signs the consent form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" y="3048000"/>
            <a:ext cx="8763000" cy="3352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pt-PT"/>
              <a:t>Inclusion - 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6 - 59 months (&lt;5 years) in Zaire and Lunda Sul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PT">
                <a:solidFill>
                  <a:schemeClr val="bg1">
                    <a:lumMod val="65000"/>
                  </a:schemeClr>
                </a:solidFill>
              </a:rPr>
              <a:t>6 - 143 months (&lt;12 years) in Benguela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pt-BR"/>
          </a:p>
          <a:p>
            <a:pPr marL="0" lvl="1" indent="0">
              <a:buNone/>
            </a:pPr>
            <a:r>
              <a:rPr lang="pt-BR" b="1"/>
              <a:t>Can this child participate</a:t>
            </a:r>
            <a:r>
              <a:rPr lang="en-US" b="1"/>
              <a:t>? Yes </a:t>
            </a:r>
            <a:r>
              <a:rPr lang="pt-BR" b="1"/>
              <a:t>or no</a:t>
            </a:r>
            <a:r>
              <a:rPr lang="en-US" b="1"/>
              <a:t>?</a:t>
            </a:r>
          </a:p>
          <a:p>
            <a:pPr marL="742950" lvl="2" indent="-342900"/>
            <a:r>
              <a:rPr lang="pt-BR"/>
              <a:t>6 months? </a:t>
            </a:r>
            <a:r>
              <a:rPr lang="pt-BR" b="1">
                <a:solidFill>
                  <a:srgbClr val="00B050"/>
                </a:solidFill>
                <a:latin typeface="+mj-lt"/>
              </a:rPr>
              <a:t>YES </a:t>
            </a:r>
          </a:p>
          <a:p>
            <a:pPr marL="742950" lvl="2" indent="-342900"/>
            <a:endParaRPr lang="pt-B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71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Registration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If the carer gives consent, the child enters the study</a:t>
            </a:r>
          </a:p>
          <a:p>
            <a:r>
              <a:rPr lang="pt-BR"/>
              <a:t>The </a:t>
            </a:r>
            <a:r>
              <a:rPr lang="pt-BR" b="1"/>
              <a:t>nurse </a:t>
            </a:r>
            <a:r>
              <a:rPr lang="pt-BR"/>
              <a:t>opens a new folder (already prepared)</a:t>
            </a:r>
          </a:p>
          <a:p>
            <a:r>
              <a:rPr lang="pt-BR"/>
              <a:t>The child receives an individual code, which can be found on the labels in the folder </a:t>
            </a:r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0E94EFC-E789-DB49-8CC4-6FC3C5C10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5836"/>
            <a:ext cx="9144000" cy="1589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Registration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The </a:t>
            </a:r>
            <a:r>
              <a:rPr lang="pt-BR" b="1"/>
              <a:t>nurse </a:t>
            </a:r>
            <a:r>
              <a:rPr lang="pt-BR"/>
              <a:t>sticks a label on the Triage Card 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086600" y="2906636"/>
            <a:ext cx="144780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/>
              <a:t>FR19-023</a:t>
            </a:r>
          </a:p>
          <a:p>
            <a:pPr algn="ctr"/>
            <a:endParaRPr lang="pt-BR" sz="1100" b="1"/>
          </a:p>
          <a:p>
            <a:pPr algn="ctr"/>
            <a:endParaRPr lang="en-US" b="1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7391399" y="4125836"/>
            <a:ext cx="762000" cy="152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1073" y="1161674"/>
            <a:ext cx="6654080" cy="544411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pt-BR" b="1"/>
              <a:t>Letters indicating the </a:t>
            </a:r>
            <a:br>
              <a:rPr lang="pt-BR" b="1"/>
            </a:br>
            <a:r>
              <a:rPr lang="pt-BR" b="1"/>
              <a:t>province and</a:t>
            </a:r>
            <a:br>
              <a:rPr lang="pt-BR" b="1"/>
            </a:br>
            <a:r>
              <a:rPr lang="pt-BR" b="1"/>
              <a:t>medicine</a:t>
            </a:r>
          </a:p>
          <a:p>
            <a:br>
              <a:rPr lang="pt-BR" b="1"/>
            </a:br>
            <a:endParaRPr lang="pt-BR" b="1"/>
          </a:p>
          <a:p>
            <a:r>
              <a:rPr lang="pt-BR" b="1"/>
              <a:t>BDL – Bo, </a:t>
            </a:r>
            <a:r>
              <a:rPr lang="pt-BR" b="1" err="1"/>
              <a:t>District</a:t>
            </a:r>
            <a:r>
              <a:rPr lang="pt-BR" b="1"/>
              <a:t> Hospital, AL</a:t>
            </a:r>
            <a:endParaRPr lang="pt-BR" b="1">
              <a:cs typeface="Calibri"/>
            </a:endParaRPr>
          </a:p>
          <a:p>
            <a:r>
              <a:rPr lang="pt-BR" b="1"/>
              <a:t>BDQ</a:t>
            </a:r>
            <a:r>
              <a:rPr lang="pt-BR" b="1">
                <a:ea typeface="+mn-lt"/>
                <a:cs typeface="+mn-lt"/>
              </a:rPr>
              <a:t> – Bo,</a:t>
            </a:r>
            <a:r>
              <a:rPr lang="pt-BR" b="1"/>
              <a:t> </a:t>
            </a:r>
            <a:r>
              <a:rPr lang="pt-BR" b="1" err="1"/>
              <a:t>District</a:t>
            </a:r>
            <a:r>
              <a:rPr lang="pt-BR" b="1"/>
              <a:t> Hospital, ASAQ</a:t>
            </a:r>
            <a:endParaRPr lang="pt-BR" b="1">
              <a:cs typeface="Calibri"/>
            </a:endParaRPr>
          </a:p>
          <a:p>
            <a:r>
              <a:rPr lang="pt-BR" b="1">
                <a:cs typeface="Calibri"/>
              </a:rPr>
              <a:t>BJL </a:t>
            </a:r>
            <a:r>
              <a:rPr lang="pt-BR" b="1">
                <a:ea typeface="+mn-lt"/>
                <a:cs typeface="+mn-lt"/>
              </a:rPr>
              <a:t>– Bo, </a:t>
            </a:r>
            <a:r>
              <a:rPr lang="pt-BR" b="1" err="1">
                <a:ea typeface="+mn-lt"/>
                <a:cs typeface="+mn-lt"/>
              </a:rPr>
              <a:t>Jembe</a:t>
            </a:r>
            <a:r>
              <a:rPr lang="pt-BR" b="1">
                <a:ea typeface="+mn-lt"/>
                <a:cs typeface="+mn-lt"/>
              </a:rPr>
              <a:t> Community Health Center, AL</a:t>
            </a:r>
            <a:endParaRPr lang="pt-BR" b="1">
              <a:cs typeface="Calibri"/>
            </a:endParaRPr>
          </a:p>
          <a:p>
            <a:r>
              <a:rPr lang="pt-BR" b="1">
                <a:cs typeface="Calibri"/>
              </a:rPr>
              <a:t>BJQ </a:t>
            </a:r>
            <a:r>
              <a:rPr lang="pt-BR" b="1">
                <a:ea typeface="+mn-lt"/>
                <a:cs typeface="+mn-lt"/>
              </a:rPr>
              <a:t>– Bo, </a:t>
            </a:r>
            <a:r>
              <a:rPr lang="pt-BR" b="1" err="1">
                <a:ea typeface="+mn-lt"/>
                <a:cs typeface="+mn-lt"/>
              </a:rPr>
              <a:t>Jembe</a:t>
            </a:r>
            <a:r>
              <a:rPr lang="pt-BR" b="1">
                <a:ea typeface="+mn-lt"/>
                <a:cs typeface="+mn-lt"/>
              </a:rPr>
              <a:t> Community Health Center, ASAQ</a:t>
            </a:r>
          </a:p>
          <a:p>
            <a:r>
              <a:rPr lang="pt-BR" b="1">
                <a:cs typeface="Calibri"/>
              </a:rPr>
              <a:t>KDL – </a:t>
            </a:r>
            <a:r>
              <a:rPr lang="pt-BR" b="1" err="1">
                <a:cs typeface="Calibri"/>
              </a:rPr>
              <a:t>Kenema</a:t>
            </a:r>
            <a:r>
              <a:rPr lang="pt-BR" b="1">
                <a:cs typeface="Calibri"/>
              </a:rPr>
              <a:t>, </a:t>
            </a:r>
            <a:r>
              <a:rPr lang="pt-BR" b="1" err="1">
                <a:cs typeface="Calibri"/>
              </a:rPr>
              <a:t>District</a:t>
            </a:r>
            <a:r>
              <a:rPr lang="pt-BR" b="1">
                <a:cs typeface="Calibri"/>
              </a:rPr>
              <a:t> Hospital, AL</a:t>
            </a:r>
          </a:p>
          <a:p>
            <a:r>
              <a:rPr lang="pt-BR" b="1">
                <a:cs typeface="Calibri"/>
              </a:rPr>
              <a:t>KDQ – </a:t>
            </a:r>
            <a:r>
              <a:rPr lang="pt-BR" b="1" err="1">
                <a:cs typeface="Calibri"/>
              </a:rPr>
              <a:t>Kenema</a:t>
            </a:r>
            <a:r>
              <a:rPr lang="pt-BR" b="1">
                <a:cs typeface="Calibri"/>
              </a:rPr>
              <a:t>, </a:t>
            </a:r>
            <a:r>
              <a:rPr lang="pt-BR" b="1" err="1">
                <a:cs typeface="Calibri"/>
              </a:rPr>
              <a:t>District</a:t>
            </a:r>
            <a:r>
              <a:rPr lang="pt-BR" b="1">
                <a:cs typeface="Calibri"/>
              </a:rPr>
              <a:t> Hospital, ASAQ</a:t>
            </a:r>
            <a:endParaRPr lang="pt-BR" b="1"/>
          </a:p>
          <a:p>
            <a:r>
              <a:rPr lang="pt-BR" b="1"/>
              <a:t>MDL – </a:t>
            </a:r>
            <a:r>
              <a:rPr lang="pt-BR" b="1" err="1"/>
              <a:t>Makeni</a:t>
            </a:r>
            <a:r>
              <a:rPr lang="pt-BR" b="1"/>
              <a:t>, </a:t>
            </a:r>
            <a:r>
              <a:rPr lang="pt-BR" b="1" err="1"/>
              <a:t>District</a:t>
            </a:r>
            <a:r>
              <a:rPr lang="pt-BR" b="1"/>
              <a:t> Hospital, AL</a:t>
            </a:r>
            <a:endParaRPr lang="pt-BR" b="1">
              <a:cs typeface="Calibri"/>
            </a:endParaRPr>
          </a:p>
          <a:p>
            <a:r>
              <a:rPr lang="pt-BR" b="1"/>
              <a:t>MDQ – </a:t>
            </a:r>
            <a:r>
              <a:rPr lang="pt-BR" b="1" err="1"/>
              <a:t>Makeni</a:t>
            </a:r>
            <a:r>
              <a:rPr lang="pt-BR" b="1"/>
              <a:t>, </a:t>
            </a:r>
            <a:r>
              <a:rPr lang="pt-BR" b="1" err="1"/>
              <a:t>District</a:t>
            </a:r>
            <a:r>
              <a:rPr lang="pt-BR" b="1"/>
              <a:t> Hospital, ASAQ</a:t>
            </a:r>
            <a:endParaRPr lang="pt-BR" b="1">
              <a:cs typeface="Calibri"/>
            </a:endParaRPr>
          </a:p>
          <a:p>
            <a:r>
              <a:rPr lang="pt-BR" b="1">
                <a:cs typeface="Calibri"/>
              </a:rPr>
              <a:t>MKL – </a:t>
            </a:r>
            <a:r>
              <a:rPr lang="pt-BR" b="1" err="1">
                <a:cs typeface="Calibri"/>
              </a:rPr>
              <a:t>Makeni</a:t>
            </a:r>
            <a:r>
              <a:rPr lang="pt-BR" b="1">
                <a:cs typeface="Calibri"/>
              </a:rPr>
              <a:t>, </a:t>
            </a:r>
            <a:r>
              <a:rPr lang="pt-BR" b="1" err="1">
                <a:cs typeface="Calibri"/>
              </a:rPr>
              <a:t>Kalangba</a:t>
            </a:r>
            <a:r>
              <a:rPr lang="pt-BR" b="1">
                <a:cs typeface="Calibri"/>
              </a:rPr>
              <a:t> Community Health Center, AL</a:t>
            </a:r>
          </a:p>
          <a:p>
            <a:r>
              <a:rPr lang="pt-BR" b="1">
                <a:cs typeface="Calibri"/>
              </a:rPr>
              <a:t>MKQ </a:t>
            </a:r>
            <a:r>
              <a:rPr lang="pt-BR" b="1">
                <a:ea typeface="+mn-lt"/>
                <a:cs typeface="+mn-lt"/>
              </a:rPr>
              <a:t>– </a:t>
            </a:r>
            <a:r>
              <a:rPr lang="pt-BR" b="1" err="1">
                <a:ea typeface="+mn-lt"/>
                <a:cs typeface="+mn-lt"/>
              </a:rPr>
              <a:t>Makeni</a:t>
            </a:r>
            <a:r>
              <a:rPr lang="pt-BR" b="1">
                <a:ea typeface="+mn-lt"/>
                <a:cs typeface="+mn-lt"/>
              </a:rPr>
              <a:t>, </a:t>
            </a:r>
            <a:r>
              <a:rPr lang="pt-BR" b="1" err="1">
                <a:ea typeface="+mn-lt"/>
                <a:cs typeface="+mn-lt"/>
              </a:rPr>
              <a:t>Kalangba</a:t>
            </a:r>
            <a:r>
              <a:rPr lang="pt-BR" b="1">
                <a:ea typeface="+mn-lt"/>
                <a:cs typeface="+mn-lt"/>
              </a:rPr>
              <a:t> Community Health Center, ASAQ</a:t>
            </a:r>
          </a:p>
          <a:p>
            <a:pPr algn="ctr"/>
            <a:endParaRPr lang="pt-BR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Labels - Patient Code 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07924" y="1826654"/>
            <a:ext cx="2971800" cy="152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000" b="1"/>
              <a:t>BDL21-023</a:t>
            </a:r>
          </a:p>
          <a:p>
            <a:pPr algn="ctr"/>
            <a:endParaRPr lang="pt-BR" b="1"/>
          </a:p>
          <a:p>
            <a:pPr algn="ctr"/>
            <a:endParaRPr lang="en-US" sz="3200" b="1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81658" y="2741054"/>
            <a:ext cx="1066231" cy="6192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16200000">
            <a:off x="5563102" y="2215093"/>
            <a:ext cx="250067" cy="7404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Left Brace 17"/>
          <p:cNvSpPr/>
          <p:nvPr/>
        </p:nvSpPr>
        <p:spPr>
          <a:xfrm rot="16200000">
            <a:off x="6206351" y="2332493"/>
            <a:ext cx="231930" cy="49825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64912" y="2741054"/>
            <a:ext cx="0" cy="1905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427882" y="3691455"/>
            <a:ext cx="1696744" cy="8966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/>
              <a:t>Sequence code of the patient </a:t>
            </a:r>
            <a:endParaRPr lang="en-US" sz="1400" b="1"/>
          </a:p>
        </p:txBody>
      </p:sp>
      <p:sp>
        <p:nvSpPr>
          <p:cNvPr id="23" name="Left Brace 22"/>
          <p:cNvSpPr/>
          <p:nvPr/>
        </p:nvSpPr>
        <p:spPr>
          <a:xfrm rot="16200000">
            <a:off x="7018698" y="2243208"/>
            <a:ext cx="228603" cy="68423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7007862" y="2741054"/>
            <a:ext cx="1252862" cy="10668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780709" y="4627004"/>
            <a:ext cx="1696744" cy="89664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/>
              <a:t>Year of </a:t>
            </a:r>
          </a:p>
          <a:p>
            <a:r>
              <a:rPr lang="pt-BR" b="1"/>
              <a:t>study </a:t>
            </a:r>
            <a:endParaRPr lang="en-US" sz="1400" b="1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Labels - Patient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On which material do you place the labels? (select all that apply) </a:t>
            </a:r>
            <a:endParaRPr lang="pt-BR" sz="4000"/>
          </a:p>
          <a:p>
            <a:pPr lvl="1"/>
            <a:r>
              <a:rPr lang="pt-BR"/>
              <a:t>Medical records </a:t>
            </a:r>
            <a:endParaRPr lang="pt-BR" sz="3600"/>
          </a:p>
          <a:p>
            <a:pPr lvl="1"/>
            <a:r>
              <a:rPr lang="pt-BR"/>
              <a:t>Calendar </a:t>
            </a:r>
            <a:endParaRPr lang="pt-BR" sz="3600"/>
          </a:p>
          <a:p>
            <a:pPr lvl="1"/>
            <a:r>
              <a:rPr lang="pt-BR"/>
              <a:t>ID card </a:t>
            </a:r>
            <a:endParaRPr lang="pt-BR" sz="3600"/>
          </a:p>
          <a:p>
            <a:pPr lvl="1"/>
            <a:r>
              <a:rPr lang="pt-BR"/>
              <a:t>Samples on filter paper </a:t>
            </a:r>
            <a:endParaRPr lang="pt-BR" sz="3600"/>
          </a:p>
          <a:p>
            <a:pPr lvl="1"/>
            <a:r>
              <a:rPr lang="pt-BR" err="1">
                <a:cs typeface="Calibri"/>
              </a:rPr>
              <a:t>Microscopy</a:t>
            </a:r>
            <a:r>
              <a:rPr lang="pt-BR">
                <a:cs typeface="Calibri"/>
              </a:rPr>
              <a:t> slides</a:t>
            </a:r>
          </a:p>
          <a:p>
            <a:pPr lvl="1"/>
            <a:r>
              <a:rPr lang="en-US"/>
              <a:t>Outside of the file 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8939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Labels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5400" b="1">
                <a:solidFill>
                  <a:srgbClr val="FF0000"/>
                </a:solidFill>
              </a:rPr>
              <a:t>Attention</a:t>
            </a:r>
            <a:r>
              <a:rPr lang="en-US" sz="5400" b="1">
                <a:solidFill>
                  <a:srgbClr val="FF0000"/>
                </a:solidFill>
              </a:rPr>
              <a:t>: Stick a </a:t>
            </a:r>
            <a:r>
              <a:rPr lang="pt-BR" sz="5400" b="1">
                <a:solidFill>
                  <a:srgbClr val="FF0000"/>
                </a:solidFill>
              </a:rPr>
              <a:t>label </a:t>
            </a:r>
            <a:r>
              <a:rPr lang="pt-BR" sz="5400" b="1" err="1">
                <a:solidFill>
                  <a:srgbClr val="FF0000"/>
                </a:solidFill>
              </a:rPr>
              <a:t>on</a:t>
            </a:r>
            <a:r>
              <a:rPr lang="pt-BR" sz="5400" b="1">
                <a:solidFill>
                  <a:srgbClr val="FF0000"/>
                </a:solidFill>
              </a:rPr>
              <a:t> </a:t>
            </a:r>
            <a:r>
              <a:rPr lang="pt-BR" sz="5400" b="1" err="1">
                <a:solidFill>
                  <a:srgbClr val="FF0000"/>
                </a:solidFill>
              </a:rPr>
              <a:t>each</a:t>
            </a:r>
            <a:r>
              <a:rPr lang="pt-BR" sz="5400" b="1">
                <a:solidFill>
                  <a:srgbClr val="FF0000"/>
                </a:solidFill>
              </a:rPr>
              <a:t> </a:t>
            </a:r>
            <a:r>
              <a:rPr lang="pt-BR" sz="5400" b="1" err="1">
                <a:solidFill>
                  <a:srgbClr val="FF0000"/>
                </a:solidFill>
              </a:rPr>
              <a:t>filter</a:t>
            </a:r>
            <a:r>
              <a:rPr lang="pt-BR" sz="5400" b="1">
                <a:solidFill>
                  <a:srgbClr val="FF0000"/>
                </a:solidFill>
              </a:rPr>
              <a:t> </a:t>
            </a:r>
            <a:r>
              <a:rPr lang="pt-BR" sz="5400" b="1" err="1">
                <a:solidFill>
                  <a:srgbClr val="FF0000"/>
                </a:solidFill>
              </a:rPr>
              <a:t>paper</a:t>
            </a:r>
            <a:r>
              <a:rPr lang="pt-BR" sz="5400" b="1">
                <a:solidFill>
                  <a:srgbClr val="FF0000"/>
                </a:solidFill>
              </a:rPr>
              <a:t> card </a:t>
            </a:r>
            <a:r>
              <a:rPr lang="pt-BR" sz="5400" b="1" err="1">
                <a:solidFill>
                  <a:srgbClr val="FF0000"/>
                </a:solidFill>
              </a:rPr>
              <a:t>and</a:t>
            </a:r>
            <a:r>
              <a:rPr lang="pt-BR" sz="5400" b="1">
                <a:solidFill>
                  <a:srgbClr val="FF0000"/>
                </a:solidFill>
              </a:rPr>
              <a:t> </a:t>
            </a:r>
            <a:r>
              <a:rPr lang="pt-BR" sz="5400" b="1" err="1">
                <a:solidFill>
                  <a:srgbClr val="FF0000"/>
                </a:solidFill>
              </a:rPr>
              <a:t>each</a:t>
            </a:r>
            <a:r>
              <a:rPr lang="pt-BR" sz="5400" b="1">
                <a:solidFill>
                  <a:srgbClr val="FF0000"/>
                </a:solidFill>
              </a:rPr>
              <a:t> sample</a:t>
            </a:r>
          </a:p>
        </p:txBody>
      </p:sp>
    </p:spTree>
    <p:extLst>
      <p:ext uri="{BB962C8B-B14F-4D97-AF65-F5344CB8AC3E}">
        <p14:creationId xmlns:p14="http://schemas.microsoft.com/office/powerpoint/2010/main" val="42493086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Placing the labels 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err="1"/>
              <a:t>Outside</a:t>
            </a:r>
            <a:r>
              <a:rPr lang="pt-BR"/>
              <a:t> </a:t>
            </a:r>
            <a:r>
              <a:rPr lang="pt-BR" err="1"/>
              <a:t>of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file</a:t>
            </a:r>
          </a:p>
          <a:p>
            <a:r>
              <a:rPr lang="pt-BR"/>
              <a:t>Each form (Screening, D0, D1, ....D28 OR D42)</a:t>
            </a:r>
          </a:p>
          <a:p>
            <a:r>
              <a:rPr lang="pt-BR"/>
              <a:t>Patient ID card</a:t>
            </a:r>
          </a:p>
          <a:p>
            <a:r>
              <a:rPr lang="pt-BR" err="1"/>
              <a:t>Calendar</a:t>
            </a:r>
            <a:r>
              <a:rPr lang="pt-BR"/>
              <a:t> (D1 </a:t>
            </a:r>
            <a:r>
              <a:rPr lang="pt-BR" err="1"/>
              <a:t>to</a:t>
            </a:r>
            <a:r>
              <a:rPr lang="pt-BR"/>
              <a:t> D42)</a:t>
            </a:r>
            <a:endParaRPr lang="pt-BR">
              <a:cs typeface="Calibri"/>
            </a:endParaRPr>
          </a:p>
          <a:p>
            <a:r>
              <a:rPr lang="pt-BR"/>
              <a:t>Filter papers</a:t>
            </a:r>
          </a:p>
          <a:p>
            <a:r>
              <a:rPr lang="pt-BR">
                <a:cs typeface="Calibri"/>
              </a:rPr>
              <a:t>Slides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8887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600" b="1"/>
              <a:t>Medical Record - Day 0 </a:t>
            </a:r>
            <a:endParaRPr lang="fr-FR" sz="6600" b="1"/>
          </a:p>
        </p:txBody>
      </p:sp>
    </p:spTree>
    <p:extLst>
      <p:ext uri="{BB962C8B-B14F-4D97-AF65-F5344CB8AC3E}">
        <p14:creationId xmlns:p14="http://schemas.microsoft.com/office/powerpoint/2010/main" val="14652822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/>
              <a:t>Coartem (</a:t>
            </a:r>
            <a:r>
              <a:rPr lang="pt-BR" b="1">
                <a:solidFill>
                  <a:srgbClr val="FF0000"/>
                </a:solidFill>
              </a:rPr>
              <a:t>AL</a:t>
            </a:r>
            <a:r>
              <a:rPr lang="pt-BR"/>
              <a:t>) </a:t>
            </a:r>
            <a:endParaRPr lang="en-US" b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219200"/>
          <a:ext cx="7543800" cy="4114803"/>
        </p:xfrm>
        <a:graphic>
          <a:graphicData uri="http://schemas.openxmlformats.org/drawingml/2006/table">
            <a:tbl>
              <a:tblPr firstRow="1" firstCol="1" bandRow="1"/>
              <a:tblGrid>
                <a:gridCol w="244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Dosing of artemether-lumefantrine (AL): </a:t>
                      </a:r>
                      <a:r>
                        <a:rPr lang="pt-BR" sz="2000" b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Times New Roman"/>
                        </a:rPr>
                        <a:t>Administer with food</a:t>
                      </a:r>
                      <a:endParaRPr lang="en-US" sz="16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Weight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5 -14.9 kg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per serving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15 -24.9 kg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 tablets per dose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25 -34.9 kg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3 tablets per dose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≥35 kg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4 tablets per dose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contains 20mg artemether and 120 mg lumefantrine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990600" y="57048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0120" y="51816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/>
              <a:t>DAY 0 </a:t>
            </a:r>
            <a:endParaRPr lang="en-US" sz="2800" b="1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68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0h </a:t>
            </a:r>
            <a:endParaRPr lang="en-US" b="1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16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8h </a:t>
            </a:r>
            <a:endParaRPr lang="en-US" b="1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29000" y="57048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8520" y="51816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/>
              <a:t>DAY 1 </a:t>
            </a:r>
            <a:endParaRPr lang="en-US" sz="2800" b="1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052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24h </a:t>
            </a:r>
            <a:endParaRPr lang="en-US" b="1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9530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196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36h </a:t>
            </a:r>
            <a:endParaRPr lang="en-US" b="1"/>
          </a:p>
        </p:txBody>
      </p:sp>
      <p:cxnSp>
        <p:nvCxnSpPr>
          <p:cNvPr id="23" name="Straight Connector 22"/>
          <p:cNvCxnSpPr/>
          <p:nvPr/>
        </p:nvCxnSpPr>
        <p:spPr>
          <a:xfrm>
            <a:off x="5867400" y="57048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36920" y="51816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/>
              <a:t>DAY 2 </a:t>
            </a:r>
            <a:endParaRPr lang="en-US" sz="2800" b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436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48h </a:t>
            </a:r>
            <a:endParaRPr lang="en-US" b="1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3914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60h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2594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pt-BR" b="1" err="1">
                <a:solidFill>
                  <a:srgbClr val="000000"/>
                </a:solidFill>
                <a:ea typeface="Times New Roman"/>
              </a:rPr>
              <a:t>Dihydroartemisinin-piperaquine</a:t>
            </a:r>
            <a:r>
              <a:rPr lang="pt-BR"/>
              <a:t> (</a:t>
            </a:r>
            <a:r>
              <a:rPr lang="pt-BR" b="1">
                <a:solidFill>
                  <a:srgbClr val="0070C0"/>
                </a:solidFill>
              </a:rPr>
              <a:t>DP</a:t>
            </a:r>
            <a:r>
              <a:rPr lang="pt-BR"/>
              <a:t>) </a:t>
            </a:r>
            <a:endParaRPr lang="en-US" b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219200"/>
          <a:ext cx="6934200" cy="4114803"/>
        </p:xfrm>
        <a:graphic>
          <a:graphicData uri="http://schemas.openxmlformats.org/drawingml/2006/table">
            <a:tbl>
              <a:tblPr firstRow="1" firstCol="1" bandRow="1"/>
              <a:tblGrid>
                <a:gridCol w="225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Dosage of </a:t>
                      </a: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dihydroartemisinin-piperaquine (DP)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Weight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5-9.9 kg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0.5 tablet per dose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10-19.9 kg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per serving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20-39.9 kg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 tablets per dose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≥ 40 kg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3 tablets per dose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tablet contains 40mg dihydroartemisinin and 320 mg piperaquine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990600" y="57048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0120" y="51816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/>
              <a:t>DAY 0 </a:t>
            </a:r>
            <a:endParaRPr lang="en-US" sz="2800" b="1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68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0h </a:t>
            </a:r>
            <a:endParaRPr lang="en-US" b="1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29000" y="57048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8520" y="51816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/>
              <a:t>DAY 1 </a:t>
            </a:r>
            <a:endParaRPr lang="en-US" sz="2800" b="1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052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24h </a:t>
            </a:r>
            <a:endParaRPr lang="en-US" b="1"/>
          </a:p>
        </p:txBody>
      </p:sp>
      <p:cxnSp>
        <p:nvCxnSpPr>
          <p:cNvPr id="23" name="Straight Connector 22"/>
          <p:cNvCxnSpPr/>
          <p:nvPr/>
        </p:nvCxnSpPr>
        <p:spPr>
          <a:xfrm>
            <a:off x="5867400" y="57048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36920" y="51816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/>
              <a:t>DAY 2 </a:t>
            </a:r>
            <a:endParaRPr lang="en-US" sz="2800" b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436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48h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254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0" grpId="0"/>
      <p:bldP spid="24" grpId="0"/>
      <p:bldP spid="2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t-BR" b="1" err="1">
                <a:solidFill>
                  <a:srgbClr val="000000"/>
                </a:solidFill>
                <a:ea typeface="Times New Roman"/>
              </a:rPr>
              <a:t>Artesunate-amodiaquine</a:t>
            </a:r>
            <a:r>
              <a:rPr lang="pt-BR"/>
              <a:t> (</a:t>
            </a:r>
            <a:r>
              <a:rPr lang="pt-BR" b="1">
                <a:solidFill>
                  <a:srgbClr val="92D050"/>
                </a:solidFill>
              </a:rPr>
              <a:t>ASAQ</a:t>
            </a:r>
            <a:r>
              <a:rPr lang="pt-BR"/>
              <a:t>) </a:t>
            </a:r>
            <a:endParaRPr lang="en-US" b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219200"/>
          <a:ext cx="6934200" cy="4114803"/>
        </p:xfrm>
        <a:graphic>
          <a:graphicData uri="http://schemas.openxmlformats.org/drawingml/2006/table">
            <a:tbl>
              <a:tblPr firstRow="1" firstCol="1" bandRow="1"/>
              <a:tblGrid>
                <a:gridCol w="225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Dosage of </a:t>
                      </a: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artesunate amodiaquine (ASAQ)</a:t>
                      </a:r>
                      <a:endParaRPr lang="en-US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Weight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Dose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4.5-8.9 kg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25 mg AS/67.5 mg AQ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9-17.9 kg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50 mg AS/135 mg AQ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18-35.9 kg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1 tablet 100 mg AS/270 mg AQ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≥36 </a:t>
                      </a:r>
                      <a:r>
                        <a:rPr lang="pt-BR" sz="2000" baseline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kg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</a:rPr>
                        <a:t>2 tablets of 100 mg AS/270 mg AQ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2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990600" y="57048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0120" y="51816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/>
              <a:t>DAY 0 </a:t>
            </a:r>
            <a:endParaRPr lang="en-US" sz="2800" b="1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68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0h </a:t>
            </a:r>
            <a:endParaRPr lang="en-US" b="1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29000" y="57048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8520" y="51816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/>
              <a:t>DAY 1 </a:t>
            </a:r>
            <a:endParaRPr lang="en-US" sz="2800" b="1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052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24h </a:t>
            </a:r>
            <a:endParaRPr lang="en-US" b="1"/>
          </a:p>
        </p:txBody>
      </p:sp>
      <p:cxnSp>
        <p:nvCxnSpPr>
          <p:cNvPr id="23" name="Straight Connector 22"/>
          <p:cNvCxnSpPr/>
          <p:nvPr/>
        </p:nvCxnSpPr>
        <p:spPr>
          <a:xfrm>
            <a:off x="5867400" y="570482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36920" y="51816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/>
              <a:t>DAY 2 </a:t>
            </a:r>
            <a:endParaRPr lang="en-US" sz="2800" b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43600" y="5847040"/>
            <a:ext cx="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630424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/>
              <a:t>48h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889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0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eab35a-5131-497c-951c-5e307e1a4d16">
      <Terms xmlns="http://schemas.microsoft.com/office/infopath/2007/PartnerControls"/>
    </lcf76f155ced4ddcb4097134ff3c332f>
    <TaxCatchAll xmlns="95fd7547-aedc-4bed-86ba-343b1a9afd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AEF5C07ADB73498301CC970D1D48E6" ma:contentTypeVersion="16" ma:contentTypeDescription="Create a new document." ma:contentTypeScope="" ma:versionID="c9ca2e33be9d421ca64ab9a4f8f9c473">
  <xsd:schema xmlns:xsd="http://www.w3.org/2001/XMLSchema" xmlns:xs="http://www.w3.org/2001/XMLSchema" xmlns:p="http://schemas.microsoft.com/office/2006/metadata/properties" xmlns:ns2="49eab35a-5131-497c-951c-5e307e1a4d16" xmlns:ns3="95fd7547-aedc-4bed-86ba-343b1a9afdb9" targetNamespace="http://schemas.microsoft.com/office/2006/metadata/properties" ma:root="true" ma:fieldsID="1ea9cdc2a42fd5d9fbdc46a63e817292" ns2:_="" ns3:_="">
    <xsd:import namespace="49eab35a-5131-497c-951c-5e307e1a4d16"/>
    <xsd:import namespace="95fd7547-aedc-4bed-86ba-343b1a9af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35a-5131-497c-951c-5e307e1a4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353dbe8-8260-4ccf-8219-3d2995e6fa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fd7547-aedc-4bed-86ba-343b1a9af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b4381db-fc5c-4b49-ba1c-fd58123054b4}" ma:internalName="TaxCatchAll" ma:showField="CatchAllData" ma:web="95fd7547-aedc-4bed-86ba-343b1a9af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9B76B2-5222-48C1-AA36-EAE34D2731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CC23C9-9519-4EA9-BCCB-AFCDAEA1B2C3}">
  <ds:schemaRefs>
    <ds:schemaRef ds:uri="http://schemas.microsoft.com/office/2006/metadata/properties"/>
    <ds:schemaRef ds:uri="http://schemas.microsoft.com/office/infopath/2007/PartnerControls"/>
    <ds:schemaRef ds:uri="49eab35a-5131-497c-951c-5e307e1a4d16"/>
    <ds:schemaRef ds:uri="95fd7547-aedc-4bed-86ba-343b1a9afdb9"/>
  </ds:schemaRefs>
</ds:datastoreItem>
</file>

<file path=customXml/itemProps3.xml><?xml version="1.0" encoding="utf-8"?>
<ds:datastoreItem xmlns:ds="http://schemas.openxmlformats.org/officeDocument/2006/customXml" ds:itemID="{2968F5AA-4A30-4D29-867B-10A61DA1FE9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4751</Words>
  <Application>Microsoft Office PowerPoint</Application>
  <PresentationFormat>On-screen Show (4:3)</PresentationFormat>
  <Paragraphs>827</Paragraphs>
  <Slides>111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7" baseType="lpstr">
      <vt:lpstr>Arial</vt:lpstr>
      <vt:lpstr>Calibri</vt:lpstr>
      <vt:lpstr>Courier</vt:lpstr>
      <vt:lpstr>Kristen ITC</vt:lpstr>
      <vt:lpstr>Times New Roman</vt:lpstr>
      <vt:lpstr>Office Theme</vt:lpstr>
      <vt:lpstr>Instructions for Presentation on TES Screening Procedures</vt:lpstr>
      <vt:lpstr>Procedures </vt:lpstr>
      <vt:lpstr>Purpose of Screening </vt:lpstr>
      <vt:lpstr>Purpose of Screening </vt:lpstr>
      <vt:lpstr>Purpose of Screening </vt:lpstr>
      <vt:lpstr>Inclusion Criteria </vt:lpstr>
      <vt:lpstr>Inclusion - Age </vt:lpstr>
      <vt:lpstr>Inclusion - Age </vt:lpstr>
      <vt:lpstr>Inclusion - Age </vt:lpstr>
      <vt:lpstr>Inclusion - Age </vt:lpstr>
      <vt:lpstr>Inclusion - Age </vt:lpstr>
      <vt:lpstr>Inclusion - Age </vt:lpstr>
      <vt:lpstr>Inclusion - Age </vt:lpstr>
      <vt:lpstr>Inclusion - Age </vt:lpstr>
      <vt:lpstr>Inclusion - Age </vt:lpstr>
      <vt:lpstr>Inclusion - Age </vt:lpstr>
      <vt:lpstr>Inclusion - Age </vt:lpstr>
      <vt:lpstr>Inclusion - Weight </vt:lpstr>
      <vt:lpstr>Inclusion - Weight </vt:lpstr>
      <vt:lpstr>Inclusion - Weight </vt:lpstr>
      <vt:lpstr>Inclusion - Weight </vt:lpstr>
      <vt:lpstr>Inclusion - Weight </vt:lpstr>
      <vt:lpstr>Inclusion - Weight </vt:lpstr>
      <vt:lpstr>Inclusion - Weight </vt:lpstr>
      <vt:lpstr>Inclusion - Weight </vt:lpstr>
      <vt:lpstr>Inclusion - Weight </vt:lpstr>
      <vt:lpstr>Inclusion - Infection </vt:lpstr>
      <vt:lpstr>Inclusion - Infection </vt:lpstr>
      <vt:lpstr>Inclusion - Infection </vt:lpstr>
      <vt:lpstr>Inclusion - Infection </vt:lpstr>
      <vt:lpstr>Inclusion - Infection </vt:lpstr>
      <vt:lpstr>Inclusion - Infection </vt:lpstr>
      <vt:lpstr>Inclusion - Infection </vt:lpstr>
      <vt:lpstr>Inclusion - Infection </vt:lpstr>
      <vt:lpstr>Inclusion - Infection </vt:lpstr>
      <vt:lpstr>Inclusion - Temperature </vt:lpstr>
      <vt:lpstr>Inclusion - Temperature </vt:lpstr>
      <vt:lpstr>Inclusion - Temperature </vt:lpstr>
      <vt:lpstr>Inclusion - Temperature </vt:lpstr>
      <vt:lpstr>Inclusion - Temperature </vt:lpstr>
      <vt:lpstr>Inclusion - Temperature </vt:lpstr>
      <vt:lpstr>Inclusion - Temperature </vt:lpstr>
      <vt:lpstr>Inclusion - Haemoglobin </vt:lpstr>
      <vt:lpstr>Inclusion - Haemoglobin </vt:lpstr>
      <vt:lpstr>Inclusion - Haemoglobin </vt:lpstr>
      <vt:lpstr>Inclusion - Haemoglobin </vt:lpstr>
      <vt:lpstr>Inclusion - Haemoglobin </vt:lpstr>
      <vt:lpstr>Inclusion - Haemoglobin </vt:lpstr>
      <vt:lpstr>Inclusion - Haemoglobin </vt:lpstr>
      <vt:lpstr>Inclusion - Access to the health facility </vt:lpstr>
      <vt:lpstr>Inclusion - Access to the health facility </vt:lpstr>
      <vt:lpstr>Inclusion - Access to the health facility </vt:lpstr>
      <vt:lpstr>Inclusion - Consent </vt:lpstr>
      <vt:lpstr>Inclusion - Consent </vt:lpstr>
      <vt:lpstr>Inclusion - Consent </vt:lpstr>
      <vt:lpstr>Summary: Inclusion Criteria </vt:lpstr>
      <vt:lpstr>Summary </vt:lpstr>
      <vt:lpstr>Exclusion Criteria </vt:lpstr>
      <vt:lpstr>Exclusion - Danger Signs </vt:lpstr>
      <vt:lpstr>Danger Signs </vt:lpstr>
      <vt:lpstr>Complicated or severe malaria </vt:lpstr>
      <vt:lpstr>Complicated or severe malaria </vt:lpstr>
      <vt:lpstr>Complicated or severe malaria </vt:lpstr>
      <vt:lpstr>Complicated or severe malaria </vt:lpstr>
      <vt:lpstr>Exclusion - Presence of pneumonia or bronchopneumonia </vt:lpstr>
      <vt:lpstr>Exclusion - Presence of pneumonia or bronchopneumonia </vt:lpstr>
      <vt:lpstr>Exclusion - Severe malnutrition </vt:lpstr>
      <vt:lpstr>Exclusion - Other antimalarials </vt:lpstr>
      <vt:lpstr>Exclusion – Allergy or Hypersensitivity </vt:lpstr>
      <vt:lpstr>Exclusion - Mixed infection  </vt:lpstr>
      <vt:lpstr>Procedures - TREATMENT </vt:lpstr>
      <vt:lpstr>PowerPoint Presentation</vt:lpstr>
      <vt:lpstr>Screening Number Coding </vt:lpstr>
      <vt:lpstr>Weight and Temperature section </vt:lpstr>
      <vt:lpstr>Weight </vt:lpstr>
      <vt:lpstr>Standard Deviation Table: Boys 0–5 Years </vt:lpstr>
      <vt:lpstr>Standard Deviation Table: Girls 0–5 Years </vt:lpstr>
      <vt:lpstr>Weight and Temperature section </vt:lpstr>
      <vt:lpstr>Clinical History Section </vt:lpstr>
      <vt:lpstr>Signs of hypersensitivity or allergy </vt:lpstr>
      <vt:lpstr>Clinical History Section </vt:lpstr>
      <vt:lpstr>Medicinal products with antimalarial effect</vt:lpstr>
      <vt:lpstr>Clinical Examination </vt:lpstr>
      <vt:lpstr>Clinical Examination Section </vt:lpstr>
      <vt:lpstr>Clinical Examination Section in the Screening Form </vt:lpstr>
      <vt:lpstr>PowerPoint Presentation</vt:lpstr>
      <vt:lpstr>PowerPoint Presentation</vt:lpstr>
      <vt:lpstr>Section II Criteria in the Screening Form </vt:lpstr>
      <vt:lpstr>Consent </vt:lpstr>
      <vt:lpstr>Registration </vt:lpstr>
      <vt:lpstr>Registration </vt:lpstr>
      <vt:lpstr>Labels - Patient Code </vt:lpstr>
      <vt:lpstr>Labels - Patient Code</vt:lpstr>
      <vt:lpstr>Labels </vt:lpstr>
      <vt:lpstr>Placing the labels </vt:lpstr>
      <vt:lpstr>PowerPoint Presentation</vt:lpstr>
      <vt:lpstr>Coartem (AL) </vt:lpstr>
      <vt:lpstr>Dihydroartemisinin-piperaquine (DP) </vt:lpstr>
      <vt:lpstr>Artesunate-amodiaquine (ASAQ) </vt:lpstr>
      <vt:lpstr>Dosage of Coartem (AL) </vt:lpstr>
      <vt:lpstr>Dosage of Coartem (AL) </vt:lpstr>
      <vt:lpstr>Dosage of ASAQ </vt:lpstr>
      <vt:lpstr>Dosage of DP </vt:lpstr>
      <vt:lpstr>Vomiting </vt:lpstr>
      <vt:lpstr>After the first dose of medication, Clinical Form – Follow up Day 0 </vt:lpstr>
      <vt:lpstr>Programming table </vt:lpstr>
      <vt:lpstr>Programming table </vt:lpstr>
      <vt:lpstr>ID card </vt:lpstr>
      <vt:lpstr>ID card </vt:lpstr>
      <vt:lpstr>Second Dose of Coartem </vt:lpstr>
      <vt:lpstr>Vomiting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Triagem</dc:title>
  <dc:creator>Mathew</dc:creator>
  <cp:lastModifiedBy>Laird, Veronika (CDC/DDPHSIS/CGH/DPDM)</cp:lastModifiedBy>
  <cp:revision>25</cp:revision>
  <cp:lastPrinted>2015-01-12T22:51:32Z</cp:lastPrinted>
  <dcterms:created xsi:type="dcterms:W3CDTF">2006-08-16T00:00:00Z</dcterms:created>
  <dcterms:modified xsi:type="dcterms:W3CDTF">2023-05-24T12:50:25Z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2021-09-14T18:52:48Z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67a3d484-969c-48cf-931b-b009a2f132c3</vt:lpwstr>
  </property>
  <property fmtid="{D5CDD505-2E9C-101B-9397-08002B2CF9AE}" pid="8" name="MSIP_Label_8af03ff0-41c5-4c41-b55e-fabb8fae94be_ContentBits">
    <vt:lpwstr>0</vt:lpwstr>
  </property>
  <property fmtid="{D5CDD505-2E9C-101B-9397-08002B2CF9AE}" pid="9" name="ContentTypeId">
    <vt:lpwstr>0x010100F9AEF5C07ADB73498301CC970D1D48E6</vt:lpwstr>
  </property>
  <property fmtid="{D5CDD505-2E9C-101B-9397-08002B2CF9AE}" pid="10" name="MediaServiceImageTags">
    <vt:lpwstr/>
  </property>
</Properties>
</file>