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696" r:id="rId5"/>
    <p:sldId id="256" r:id="rId6"/>
    <p:sldId id="268" r:id="rId7"/>
    <p:sldId id="697" r:id="rId8"/>
    <p:sldId id="274" r:id="rId9"/>
    <p:sldId id="267" r:id="rId10"/>
    <p:sldId id="266" r:id="rId11"/>
    <p:sldId id="26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95" r:id="rId23"/>
    <p:sldId id="296" r:id="rId24"/>
    <p:sldId id="297" r:id="rId25"/>
    <p:sldId id="282" r:id="rId26"/>
    <p:sldId id="290" r:id="rId27"/>
    <p:sldId id="292" r:id="rId28"/>
    <p:sldId id="305" r:id="rId29"/>
    <p:sldId id="293" r:id="rId30"/>
    <p:sldId id="304" r:id="rId31"/>
    <p:sldId id="291" r:id="rId32"/>
    <p:sldId id="303" r:id="rId33"/>
    <p:sldId id="302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80129C-A467-45C9-9B3B-39CC365E09FE}">
          <p14:sldIdLst>
            <p14:sldId id="696"/>
            <p14:sldId id="256"/>
            <p14:sldId id="268"/>
            <p14:sldId id="697"/>
            <p14:sldId id="274"/>
            <p14:sldId id="267"/>
            <p14:sldId id="266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95"/>
            <p14:sldId id="296"/>
            <p14:sldId id="297"/>
            <p14:sldId id="282"/>
            <p14:sldId id="290"/>
            <p14:sldId id="292"/>
            <p14:sldId id="305"/>
            <p14:sldId id="293"/>
            <p14:sldId id="304"/>
            <p14:sldId id="291"/>
            <p14:sldId id="303"/>
            <p14:sldId id="30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/>
    <p:restoredTop sz="91041" autoAdjust="0"/>
  </p:normalViewPr>
  <p:slideViewPr>
    <p:cSldViewPr>
      <p:cViewPr varScale="1">
        <p:scale>
          <a:sx n="57" d="100"/>
          <a:sy n="57" d="100"/>
        </p:scale>
        <p:origin x="13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, Mamadou Otto (CDC/DDPHSIS/CGH/DPDM)" userId="S::mod7@cdc.gov::6c6dc15e-bae4-40f3-ba79-df9982c3fc9b" providerId="AD" clId="Web-{1EF8413F-28AB-A228-9F20-E2E5ADACD53E}"/>
    <pc:docChg chg="mod modSld">
      <pc:chgData name="Diallo, Mamadou Otto (CDC/DDPHSIS/CGH/DPDM)" userId="S::mod7@cdc.gov::6c6dc15e-bae4-40f3-ba79-df9982c3fc9b" providerId="AD" clId="Web-{1EF8413F-28AB-A228-9F20-E2E5ADACD53E}" dt="2023-05-03T19:54:56.364" v="8" actId="20577"/>
      <pc:docMkLst>
        <pc:docMk/>
      </pc:docMkLst>
      <pc:sldChg chg="modSp addCm modCm">
        <pc:chgData name="Diallo, Mamadou Otto (CDC/DDPHSIS/CGH/DPDM)" userId="S::mod7@cdc.gov::6c6dc15e-bae4-40f3-ba79-df9982c3fc9b" providerId="AD" clId="Web-{1EF8413F-28AB-A228-9F20-E2E5ADACD53E}" dt="2023-05-03T19:49:09.671" v="6" actId="20577"/>
        <pc:sldMkLst>
          <pc:docMk/>
          <pc:sldMk cId="1949100034" sldId="278"/>
        </pc:sldMkLst>
        <pc:spChg chg="mod">
          <ac:chgData name="Diallo, Mamadou Otto (CDC/DDPHSIS/CGH/DPDM)" userId="S::mod7@cdc.gov::6c6dc15e-bae4-40f3-ba79-df9982c3fc9b" providerId="AD" clId="Web-{1EF8413F-28AB-A228-9F20-E2E5ADACD53E}" dt="2023-05-03T19:49:09.671" v="6" actId="20577"/>
          <ac:spMkLst>
            <pc:docMk/>
            <pc:sldMk cId="1949100034" sldId="278"/>
            <ac:spMk id="4" creationId="{00000000-0000-0000-0000-000000000000}"/>
          </ac:spMkLst>
        </pc:spChg>
      </pc:sldChg>
      <pc:sldChg chg="modSp">
        <pc:chgData name="Diallo, Mamadou Otto (CDC/DDPHSIS/CGH/DPDM)" userId="S::mod7@cdc.gov::6c6dc15e-bae4-40f3-ba79-df9982c3fc9b" providerId="AD" clId="Web-{1EF8413F-28AB-A228-9F20-E2E5ADACD53E}" dt="2023-05-03T19:54:56.364" v="8" actId="20577"/>
        <pc:sldMkLst>
          <pc:docMk/>
          <pc:sldMk cId="453055594" sldId="282"/>
        </pc:sldMkLst>
        <pc:spChg chg="mod">
          <ac:chgData name="Diallo, Mamadou Otto (CDC/DDPHSIS/CGH/DPDM)" userId="S::mod7@cdc.gov::6c6dc15e-bae4-40f3-ba79-df9982c3fc9b" providerId="AD" clId="Web-{1EF8413F-28AB-A228-9F20-E2E5ADACD53E}" dt="2023-05-03T19:54:56.364" v="8" actId="20577"/>
          <ac:spMkLst>
            <pc:docMk/>
            <pc:sldMk cId="453055594" sldId="282"/>
            <ac:spMk id="4" creationId="{00000000-0000-0000-0000-000000000000}"/>
          </ac:spMkLst>
        </pc:spChg>
      </pc:sldChg>
    </pc:docChg>
  </pc:docChgLst>
  <pc:docChgLst>
    <pc:chgData name="Laird, Veronika (CDC/DDPHSIS/CGH/DPDM)" userId="bee3ec87-22be-4a16-91ac-71903f6a87e4" providerId="ADAL" clId="{445BB67E-983D-4E9D-9434-B699D55A84DA}"/>
    <pc:docChg chg="modSld">
      <pc:chgData name="Laird, Veronika (CDC/DDPHSIS/CGH/DPDM)" userId="bee3ec87-22be-4a16-91ac-71903f6a87e4" providerId="ADAL" clId="{445BB67E-983D-4E9D-9434-B699D55A84DA}" dt="2023-05-24T14:26:34.257" v="6" actId="207"/>
      <pc:docMkLst>
        <pc:docMk/>
      </pc:docMkLst>
      <pc:sldChg chg="modSp mod delCm modCm">
        <pc:chgData name="Laird, Veronika (CDC/DDPHSIS/CGH/DPDM)" userId="bee3ec87-22be-4a16-91ac-71903f6a87e4" providerId="ADAL" clId="{445BB67E-983D-4E9D-9434-B699D55A84DA}" dt="2023-05-24T14:26:34.257" v="6" actId="207"/>
        <pc:sldMkLst>
          <pc:docMk/>
          <pc:sldMk cId="1949100034" sldId="278"/>
        </pc:sldMkLst>
        <pc:spChg chg="mod">
          <ac:chgData name="Laird, Veronika (CDC/DDPHSIS/CGH/DPDM)" userId="bee3ec87-22be-4a16-91ac-71903f6a87e4" providerId="ADAL" clId="{445BB67E-983D-4E9D-9434-B699D55A84DA}" dt="2023-05-24T14:26:34.257" v="6" actId="207"/>
          <ac:spMkLst>
            <pc:docMk/>
            <pc:sldMk cId="1949100034" sldId="278"/>
            <ac:spMk id="4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3AFBF17C-6955-45BE-B2C2-E7A7F4D4CE3D}"/>
    <pc:docChg chg="modSld">
      <pc:chgData name="Cavros, Irene (CDC/DDPHSIS/CGH/DPDM) (CTR)" userId="S::otc9@cdc.gov::8025cfc3-7854-4e57-954f-560443e17214" providerId="AD" clId="Web-{3AFBF17C-6955-45BE-B2C2-E7A7F4D4CE3D}" dt="2021-10-06T19:05:00.535" v="3" actId="1076"/>
      <pc:docMkLst>
        <pc:docMk/>
      </pc:docMkLst>
      <pc:sldChg chg="modSp">
        <pc:chgData name="Cavros, Irene (CDC/DDPHSIS/CGH/DPDM) (CTR)" userId="S::otc9@cdc.gov::8025cfc3-7854-4e57-954f-560443e17214" providerId="AD" clId="Web-{3AFBF17C-6955-45BE-B2C2-E7A7F4D4CE3D}" dt="2021-10-06T19:05:00.535" v="3" actId="1076"/>
        <pc:sldMkLst>
          <pc:docMk/>
          <pc:sldMk cId="1355117400" sldId="280"/>
        </pc:sldMkLst>
        <pc:spChg chg="mod">
          <ac:chgData name="Cavros, Irene (CDC/DDPHSIS/CGH/DPDM) (CTR)" userId="S::otc9@cdc.gov::8025cfc3-7854-4e57-954f-560443e17214" providerId="AD" clId="Web-{3AFBF17C-6955-45BE-B2C2-E7A7F4D4CE3D}" dt="2021-10-06T19:04:56.285" v="2" actId="14100"/>
          <ac:spMkLst>
            <pc:docMk/>
            <pc:sldMk cId="1355117400" sldId="280"/>
            <ac:spMk id="6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3AFBF17C-6955-45BE-B2C2-E7A7F4D4CE3D}" dt="2021-10-06T19:05:00.535" v="3" actId="1076"/>
          <ac:spMkLst>
            <pc:docMk/>
            <pc:sldMk cId="1355117400" sldId="280"/>
            <ac:spMk id="15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F9C78204-240F-47FD-836F-19249E794F91}"/>
    <pc:docChg chg="modSld">
      <pc:chgData name="Cavros, Irene (CDC/DDPHSIS/CGH/DPDM) (CTR)" userId="S::otc9@cdc.gov::8025cfc3-7854-4e57-954f-560443e17214" providerId="AD" clId="Web-{F9C78204-240F-47FD-836F-19249E794F91}" dt="2021-10-04T15:38:49.037" v="4"/>
      <pc:docMkLst>
        <pc:docMk/>
      </pc:docMkLst>
      <pc:sldChg chg="addSp delSp modSp">
        <pc:chgData name="Cavros, Irene (CDC/DDPHSIS/CGH/DPDM) (CTR)" userId="S::otc9@cdc.gov::8025cfc3-7854-4e57-954f-560443e17214" providerId="AD" clId="Web-{F9C78204-240F-47FD-836F-19249E794F91}" dt="2021-10-04T15:38:49.037" v="4"/>
        <pc:sldMkLst>
          <pc:docMk/>
          <pc:sldMk cId="453055594" sldId="282"/>
        </pc:sldMkLst>
        <pc:spChg chg="add del mod">
          <ac:chgData name="Cavros, Irene (CDC/DDPHSIS/CGH/DPDM) (CTR)" userId="S::otc9@cdc.gov::8025cfc3-7854-4e57-954f-560443e17214" providerId="AD" clId="Web-{F9C78204-240F-47FD-836F-19249E794F91}" dt="2021-10-04T15:38:49.037" v="4"/>
          <ac:spMkLst>
            <pc:docMk/>
            <pc:sldMk cId="453055594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3F9D-92C5-46BF-8C3A-213AAF1E820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81224-7FB8-4C8E-8E27-59B46C23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533400"/>
            <a:ext cx="3695700" cy="277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Polymerase Chain Reaction - PCR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81224-7FB8-4C8E-8E27-59B46C238D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81224-7FB8-4C8E-8E27-59B46C238D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this slide to include ACTs approved in your country’s national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81224-7FB8-4C8E-8E27-59B46C238D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81224-7FB8-4C8E-8E27-59B46C238D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check with national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81224-7FB8-4C8E-8E27-59B46C238D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3000"/>
              </a:lnSpc>
              <a:defRPr sz="3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3000" b="1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bg2"/>
                </a:solidFill>
                <a:latin typeface="+mn-lt"/>
                <a:cs typeface="Arial" pitchFamily="34" charset="0"/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2600">
                <a:solidFill>
                  <a:schemeClr val="bg2"/>
                </a:solidFill>
                <a:latin typeface="+mn-lt"/>
                <a:cs typeface="Arial" pitchFamily="34" charset="0"/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260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2600">
                <a:solidFill>
                  <a:schemeClr val="bg2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  <a:latin typeface="+mn-lt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6546319E-CE9F-4C00-A015-B17044314D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79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Instructions for Presentation on Malaria Cases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Please use this slide deck from a TES training in Angola as a template for presenting on the management of malaria cases in children to your in-country TES team.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There are additional instructions in the notes for each slide. </a:t>
            </a:r>
          </a:p>
        </p:txBody>
      </p:sp>
    </p:spTree>
    <p:extLst>
      <p:ext uri="{BB962C8B-B14F-4D97-AF65-F5344CB8AC3E}">
        <p14:creationId xmlns:p14="http://schemas.microsoft.com/office/powerpoint/2010/main" val="12373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Diagnosis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Rapid Diagnostic Test (RDT)</a:t>
            </a:r>
          </a:p>
          <a:p>
            <a:r>
              <a:rPr lang="pt-BR" dirty="0"/>
              <a:t>Microscopy</a:t>
            </a:r>
          </a:p>
          <a:p>
            <a:r>
              <a:rPr lang="pt-BR" dirty="0"/>
              <a:t>PCR (reference laboratories) </a:t>
            </a:r>
            <a:endParaRPr lang="en-US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9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Diagnosis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pt-BR" dirty="0"/>
              <a:t>Rapid Diagnostic Test (RDT) </a:t>
            </a:r>
          </a:p>
          <a:p>
            <a:pPr lvl="1"/>
            <a:r>
              <a:rPr lang="pt-BR" dirty="0"/>
              <a:t>Antigen detection</a:t>
            </a:r>
          </a:p>
          <a:p>
            <a:pPr lvl="1"/>
            <a:r>
              <a:rPr lang="pt-BR" dirty="0"/>
              <a:t>Fast (15-20 min)</a:t>
            </a:r>
          </a:p>
          <a:p>
            <a:pPr lvl="1"/>
            <a:r>
              <a:rPr lang="pt-BR" dirty="0"/>
              <a:t>Easy to implement</a:t>
            </a:r>
          </a:p>
          <a:p>
            <a:pPr lvl="1"/>
            <a:r>
              <a:rPr lang="pt-BR" dirty="0"/>
              <a:t>No information on parasitemia density</a:t>
            </a:r>
          </a:p>
          <a:p>
            <a:pPr lvl="1"/>
            <a:r>
              <a:rPr lang="pt-BR" dirty="0"/>
              <a:t>Limited information on the species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9/97/Malaria_rapid_diagnostic_test_3.jpg/220px-Malaria_rapid_diagnostic_tes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720702" cy="24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2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Diagnosis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/>
              <a:t>Microscopy </a:t>
            </a:r>
          </a:p>
          <a:p>
            <a:pPr lvl="1"/>
            <a:r>
              <a:rPr lang="pt-BR" dirty="0"/>
              <a:t>Research of haematozoa</a:t>
            </a:r>
          </a:p>
          <a:p>
            <a:pPr lvl="1"/>
            <a:r>
              <a:rPr lang="pt-BR" dirty="0"/>
              <a:t>40 minutes to prepare, colour and read the slide</a:t>
            </a:r>
            <a:endParaRPr lang="pt-BR" dirty="0">
              <a:cs typeface="Calibri"/>
            </a:endParaRPr>
          </a:p>
          <a:p>
            <a:pPr lvl="1"/>
            <a:r>
              <a:rPr lang="pt-BR" dirty="0"/>
              <a:t>You need a trained technician</a:t>
            </a:r>
          </a:p>
          <a:p>
            <a:pPr lvl="1"/>
            <a:r>
              <a:rPr lang="pt-BR" dirty="0"/>
              <a:t>Provides information on parasitemia density (parasites per µL)</a:t>
            </a:r>
          </a:p>
          <a:p>
            <a:pPr lvl="1"/>
            <a:r>
              <a:rPr lang="pt-BR" dirty="0"/>
              <a:t>Identifies the species and phase in the cycle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s://upload.wikimedia.org/wikipedia/commons/thumb/3/3c/Plasmodium.jpg/220px-Plasmo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095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Diagnosis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pt-BR" dirty="0"/>
              <a:t>PCR </a:t>
            </a:r>
          </a:p>
          <a:p>
            <a:pPr lvl="1"/>
            <a:r>
              <a:rPr lang="pt-BR" dirty="0"/>
              <a:t>Parasite DNA research</a:t>
            </a:r>
          </a:p>
          <a:p>
            <a:pPr lvl="1"/>
            <a:r>
              <a:rPr lang="pt-BR" dirty="0"/>
              <a:t>Confirmation at national level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/>
          <a:stretch/>
        </p:blipFill>
        <p:spPr bwMode="auto">
          <a:xfrm>
            <a:off x="5181600" y="2064349"/>
            <a:ext cx="3238500" cy="40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7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3340" y="533400"/>
            <a:ext cx="24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Clinical Suspicion 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436620" y="1856839"/>
            <a:ext cx="1628748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182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YES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14900" y="1856839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73786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200" y="335279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other </a:t>
            </a:r>
            <a:r>
              <a:rPr lang="pt-BR" sz="2400" dirty="0" err="1"/>
              <a:t>etiologies</a:t>
            </a:r>
            <a:r>
              <a:rPr lang="pt-BR" sz="2400" dirty="0"/>
              <a:t>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6502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" y="5388114"/>
            <a:ext cx="2895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Treatment 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60220" y="4245114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4330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8220" y="5380910"/>
            <a:ext cx="29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etiologies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640" y="42672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NEG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2620" y="32766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Diagnosis </a:t>
            </a:r>
            <a:endParaRPr lang="en-US" sz="4000" b="1" dirty="0"/>
          </a:p>
        </p:txBody>
      </p:sp>
      <p:sp>
        <p:nvSpPr>
          <p:cNvPr id="15" name="Rectangle 14"/>
          <p:cNvSpPr/>
          <p:nvPr/>
        </p:nvSpPr>
        <p:spPr>
          <a:xfrm>
            <a:off x="1043190" y="546279"/>
            <a:ext cx="7678169" cy="4791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5160645" y="5388114"/>
            <a:ext cx="2495550" cy="11504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1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Treatment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Two pieces of information needed:</a:t>
            </a:r>
          </a:p>
          <a:p>
            <a:pPr lvl="1"/>
            <a:r>
              <a:rPr lang="pt-BR" sz="3600" i="1" dirty="0"/>
              <a:t>Plasmodium </a:t>
            </a:r>
            <a:r>
              <a:rPr lang="pt-BR" sz="3600" dirty="0"/>
              <a:t>species </a:t>
            </a:r>
            <a:endParaRPr lang="pt-BR" sz="3200" i="1" dirty="0"/>
          </a:p>
          <a:p>
            <a:pPr lvl="1"/>
            <a:r>
              <a:rPr lang="pt-BR" sz="3600" dirty="0"/>
              <a:t>Severity:</a:t>
            </a:r>
          </a:p>
          <a:p>
            <a:pPr lvl="2"/>
            <a:r>
              <a:rPr lang="pt-BR" sz="3200" dirty="0"/>
              <a:t>Uncomplicated / simple malaria</a:t>
            </a:r>
          </a:p>
          <a:p>
            <a:pPr lvl="2"/>
            <a:r>
              <a:rPr lang="pt-BR" sz="3200" dirty="0"/>
              <a:t>Complicated / severe malaria</a:t>
            </a:r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9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Treatment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Plasmodium </a:t>
            </a:r>
            <a:r>
              <a:rPr lang="pt-BR" sz="4000" dirty="0"/>
              <a:t>species </a:t>
            </a:r>
            <a:endParaRPr lang="pt-BR" sz="3600" i="1" dirty="0"/>
          </a:p>
          <a:p>
            <a:pPr lvl="1"/>
            <a:r>
              <a:rPr lang="pt-BR" sz="3600" dirty="0" err="1"/>
              <a:t>Determined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r>
              <a:rPr lang="pt-BR" sz="3600" dirty="0"/>
              <a:t> laboratory </a:t>
            </a:r>
            <a:r>
              <a:rPr lang="pt-BR" sz="3600" dirty="0" err="1"/>
              <a:t>test</a:t>
            </a:r>
            <a:r>
              <a:rPr lang="pt-BR" sz="3600" dirty="0"/>
              <a:t>      </a:t>
            </a:r>
            <a:r>
              <a:rPr lang="pt-BR" sz="3600" b="1" dirty="0">
                <a:solidFill>
                  <a:srgbClr val="FF0000"/>
                </a:solidFill>
              </a:rPr>
              <a:t>(WHO recommendation)</a:t>
            </a:r>
            <a:endParaRPr lang="pt-BR" sz="3200" b="1" dirty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9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Treatment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Severity </a:t>
            </a:r>
            <a:endParaRPr lang="pt-BR" sz="3600" i="1" dirty="0"/>
          </a:p>
          <a:p>
            <a:pPr lvl="1"/>
            <a:r>
              <a:rPr lang="pt-BR" sz="3600" dirty="0"/>
              <a:t>Determine through clinical signs and laboratory data </a:t>
            </a:r>
            <a:endParaRPr lang="pt-BR" sz="3200" dirty="0"/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2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dirty="0"/>
              <a:t>Uncomplicated / simple malaria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Malaria without signs of complication / severity </a:t>
            </a:r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8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/>
            <a:r>
              <a:rPr lang="pt-BR" dirty="0"/>
              <a:t>Complicated / severe malaria </a:t>
            </a:r>
            <a:endParaRPr lang="pt-BR" sz="4000" i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1295400"/>
            <a:ext cx="6934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Clinical Signs</a:t>
            </a:r>
          </a:p>
          <a:p>
            <a:pPr lvl="1"/>
            <a:r>
              <a:rPr lang="pt-BR" sz="2400" dirty="0" err="1"/>
              <a:t>Changes</a:t>
            </a:r>
            <a:r>
              <a:rPr lang="pt-BR" sz="2400" dirty="0"/>
              <a:t> in consciousness</a:t>
            </a:r>
          </a:p>
          <a:p>
            <a:pPr lvl="1"/>
            <a:r>
              <a:rPr lang="pt-BR" sz="2400" dirty="0"/>
              <a:t>Prostration</a:t>
            </a:r>
          </a:p>
          <a:p>
            <a:pPr lvl="1"/>
            <a:r>
              <a:rPr lang="pt-BR" sz="2400" dirty="0" err="1"/>
              <a:t>Multiple</a:t>
            </a:r>
            <a:r>
              <a:rPr lang="pt-BR" sz="2400" dirty="0"/>
              <a:t> convulsions</a:t>
            </a:r>
          </a:p>
          <a:p>
            <a:pPr lvl="1"/>
            <a:r>
              <a:rPr lang="pt-BR" sz="2400" dirty="0" err="1"/>
              <a:t>Respiratory</a:t>
            </a:r>
            <a:r>
              <a:rPr lang="pt-BR" sz="2400" dirty="0"/>
              <a:t> </a:t>
            </a:r>
            <a:r>
              <a:rPr lang="pt-BR" sz="2400" dirty="0" err="1"/>
              <a:t>distress</a:t>
            </a:r>
            <a:r>
              <a:rPr lang="pt-BR" sz="2400" dirty="0"/>
              <a:t> </a:t>
            </a:r>
            <a:endParaRPr lang="pt-BR" sz="2000" dirty="0"/>
          </a:p>
          <a:p>
            <a:pPr lvl="1"/>
            <a:r>
              <a:rPr lang="pt-BR" sz="2400" dirty="0"/>
              <a:t>Circulatory collapse / shock</a:t>
            </a:r>
          </a:p>
          <a:p>
            <a:pPr lvl="1"/>
            <a:r>
              <a:rPr lang="pt-BR" sz="2400" dirty="0" err="1"/>
              <a:t>Pulmonary</a:t>
            </a:r>
            <a:r>
              <a:rPr lang="pt-BR" sz="2400" dirty="0"/>
              <a:t> edema</a:t>
            </a:r>
          </a:p>
          <a:p>
            <a:pPr lvl="1"/>
            <a:r>
              <a:rPr lang="pt-BR" sz="2400" dirty="0"/>
              <a:t>Abnormal </a:t>
            </a:r>
            <a:r>
              <a:rPr lang="pt-BR" sz="2400" dirty="0" err="1"/>
              <a:t>bleeding</a:t>
            </a:r>
            <a:endParaRPr lang="pt-BR" sz="2400" dirty="0"/>
          </a:p>
          <a:p>
            <a:pPr lvl="1"/>
            <a:r>
              <a:rPr lang="pt-BR" sz="2400" dirty="0"/>
              <a:t>Jaundice</a:t>
            </a:r>
          </a:p>
          <a:p>
            <a:pPr lvl="1"/>
            <a:r>
              <a:rPr lang="pt-BR" sz="2400" dirty="0" err="1"/>
              <a:t>Blood</a:t>
            </a:r>
            <a:r>
              <a:rPr lang="pt-BR" sz="2400" dirty="0"/>
              <a:t> in urine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76800" y="1295400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Laboratory Signs</a:t>
            </a:r>
          </a:p>
          <a:p>
            <a:pPr lvl="1"/>
            <a:r>
              <a:rPr lang="pt-PT" sz="2200" dirty="0"/>
              <a:t>hyperparasitaemia (&gt;4%) </a:t>
            </a:r>
            <a:endParaRPr lang="en-US" sz="2200" dirty="0"/>
          </a:p>
          <a:p>
            <a:pPr lvl="1"/>
            <a:r>
              <a:rPr lang="pt-PT" sz="2200" dirty="0"/>
              <a:t>renal insufficiency (elevated serum creatinine)</a:t>
            </a:r>
            <a:endParaRPr lang="pt-BR" sz="2200" b="1" dirty="0">
              <a:solidFill>
                <a:srgbClr val="FF0000"/>
              </a:solidFill>
            </a:endParaRPr>
          </a:p>
          <a:p>
            <a:pPr lvl="1"/>
            <a:r>
              <a:rPr lang="pt-PT" sz="2200" dirty="0"/>
              <a:t>severe anaemia (haemoglobin &lt; 5 g/dl) </a:t>
            </a:r>
            <a:endParaRPr lang="en-US" sz="2200" dirty="0"/>
          </a:p>
          <a:p>
            <a:pPr lvl="1"/>
            <a:r>
              <a:rPr lang="pt-PT" sz="2200" dirty="0"/>
              <a:t>hypoglycaemia (glucose         &lt; 40 mg/dl or &lt; 2.2 mmol/dl) </a:t>
            </a:r>
            <a:endParaRPr lang="en-US" sz="2200" dirty="0"/>
          </a:p>
          <a:p>
            <a:pPr lvl="1"/>
            <a:r>
              <a:rPr lang="pt-PT" sz="2200" dirty="0"/>
              <a:t>acidosis (</a:t>
            </a:r>
            <a:r>
              <a:rPr lang="pt-PT" sz="2200" dirty="0" err="1"/>
              <a:t>bicarbonate</a:t>
            </a:r>
            <a:r>
              <a:rPr lang="pt-PT" sz="2200" dirty="0"/>
              <a:t>             &lt; 15 mmol/l) </a:t>
            </a:r>
            <a:endParaRPr lang="en-US" sz="2200" dirty="0"/>
          </a:p>
          <a:p>
            <a:pPr lvl="1"/>
            <a:r>
              <a:rPr lang="pt-PT" sz="2200" dirty="0"/>
              <a:t>hyperlactatemia (lactic </a:t>
            </a:r>
            <a:r>
              <a:rPr lang="pt-PT" sz="2200" dirty="0" err="1"/>
              <a:t>acid</a:t>
            </a:r>
            <a:r>
              <a:rPr lang="pt-PT" sz="2200" dirty="0"/>
              <a:t>   &gt; 5 mmol/l) </a:t>
            </a:r>
            <a:endParaRPr lang="en-US" sz="2200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0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err="1"/>
              <a:t>Management </a:t>
            </a:r>
            <a:r>
              <a:rPr lang="en-US" sz="6000" dirty="0"/>
              <a:t>of Malaria </a:t>
            </a:r>
            <a:r>
              <a:rPr lang="en-US" sz="6000" dirty="0" err="1"/>
              <a:t>Cases </a:t>
            </a:r>
            <a:r>
              <a:rPr lang="pt-BR" sz="6000" dirty="0"/>
              <a:t>in Children </a:t>
            </a:r>
            <a:endParaRPr lang="en-US" sz="6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3567" y="5142870"/>
            <a:ext cx="5016633" cy="1653064"/>
            <a:chOff x="-36763" y="5142870"/>
            <a:chExt cx="5016633" cy="1653064"/>
          </a:xfrm>
        </p:grpSpPr>
        <p:pic>
          <p:nvPicPr>
            <p:cNvPr id="4" name="Picture 7" descr="C:\Users\wif7\Downloads\Coat_of_arms_of_Angol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885" y="5142870"/>
              <a:ext cx="757058" cy="92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-36763" y="6057270"/>
              <a:ext cx="501663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/>
                <a:t>MINISTRY OF HEALTH </a:t>
              </a:r>
              <a:endParaRPr lang="en-US" sz="1400" dirty="0"/>
            </a:p>
            <a:p>
              <a:pPr algn="ctr"/>
              <a:r>
                <a:rPr lang="pt-BR" sz="1400" dirty="0"/>
                <a:t>NATIONAL DIRECTORATE OF PUBLIC HEALTH </a:t>
              </a:r>
              <a:endParaRPr lang="en-US" sz="1400" dirty="0"/>
            </a:p>
            <a:p>
              <a:pPr algn="ctr"/>
              <a:r>
                <a:rPr lang="pt-BR" sz="1400" b="1" dirty="0"/>
                <a:t>NATIONAL MALARIA CONTROL PROGRAMME </a:t>
              </a:r>
              <a:endParaRPr lang="en-US" sz="1400" dirty="0"/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42870"/>
            <a:ext cx="2077364" cy="140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4340" y="3811585"/>
            <a:ext cx="78714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/>
              <a:t>THERAPEUTIC </a:t>
            </a:r>
            <a:r>
              <a:rPr lang="pt-BR" sz="3600" dirty="0"/>
              <a:t>EFFICACY </a:t>
            </a:r>
            <a:r>
              <a:rPr lang="en-US" sz="3600" dirty="0"/>
              <a:t>STUDY </a:t>
            </a:r>
            <a:r>
              <a:rPr lang="pt-BR" sz="3600" b="1"/>
              <a:t>2017 </a:t>
            </a:r>
            <a:endParaRPr lang="pt-BR" sz="3600" b="1" dirty="0"/>
          </a:p>
          <a:p>
            <a:r>
              <a:rPr lang="pt-BR" sz="3600" dirty="0"/>
              <a:t>ZAIRE - BENGUELA - LUNDA SUL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529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A31C5DF-3ABD-484E-A429-838AB0CDFBD4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6934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Clinical Signs</a:t>
            </a:r>
          </a:p>
          <a:p>
            <a:pPr lvl="1"/>
            <a:r>
              <a:rPr lang="pt-BR" sz="2400" dirty="0" err="1"/>
              <a:t>Changes</a:t>
            </a:r>
            <a:r>
              <a:rPr lang="pt-BR" sz="2400" dirty="0"/>
              <a:t> in consciousness</a:t>
            </a:r>
          </a:p>
          <a:p>
            <a:pPr lvl="1"/>
            <a:r>
              <a:rPr lang="pt-BR" sz="2400" dirty="0"/>
              <a:t>Prostration</a:t>
            </a:r>
          </a:p>
          <a:p>
            <a:pPr lvl="1"/>
            <a:r>
              <a:rPr lang="pt-BR" sz="2400" dirty="0" err="1"/>
              <a:t>Multiple</a:t>
            </a:r>
            <a:r>
              <a:rPr lang="pt-BR" sz="2400" dirty="0"/>
              <a:t> convulsions</a:t>
            </a:r>
          </a:p>
          <a:p>
            <a:pPr lvl="1"/>
            <a:r>
              <a:rPr lang="pt-BR" sz="2400" dirty="0" err="1"/>
              <a:t>Respiratory</a:t>
            </a:r>
            <a:r>
              <a:rPr lang="pt-BR" sz="2400" dirty="0"/>
              <a:t> </a:t>
            </a:r>
            <a:r>
              <a:rPr lang="pt-BR" sz="2400" dirty="0" err="1"/>
              <a:t>distress</a:t>
            </a:r>
            <a:r>
              <a:rPr lang="pt-BR" sz="2400" dirty="0"/>
              <a:t> </a:t>
            </a:r>
            <a:endParaRPr lang="pt-BR" sz="2000" dirty="0"/>
          </a:p>
          <a:p>
            <a:pPr lvl="1"/>
            <a:r>
              <a:rPr lang="pt-BR" sz="2400" dirty="0"/>
              <a:t>Circulatory collapse / shock</a:t>
            </a:r>
          </a:p>
          <a:p>
            <a:pPr lvl="1"/>
            <a:r>
              <a:rPr lang="pt-BR" sz="2400" dirty="0" err="1"/>
              <a:t>Pulmonary</a:t>
            </a:r>
            <a:r>
              <a:rPr lang="pt-BR" sz="2400" dirty="0"/>
              <a:t> edema</a:t>
            </a:r>
          </a:p>
          <a:p>
            <a:pPr lvl="1"/>
            <a:r>
              <a:rPr lang="pt-BR" sz="2400" dirty="0"/>
              <a:t>Abnormal </a:t>
            </a:r>
            <a:r>
              <a:rPr lang="pt-BR" sz="2400" dirty="0" err="1"/>
              <a:t>bleeding</a:t>
            </a:r>
            <a:endParaRPr lang="pt-BR" sz="2400" dirty="0"/>
          </a:p>
          <a:p>
            <a:pPr lvl="1"/>
            <a:r>
              <a:rPr lang="pt-BR" sz="2400" dirty="0"/>
              <a:t>Jaundice</a:t>
            </a:r>
          </a:p>
          <a:p>
            <a:pPr lvl="1"/>
            <a:r>
              <a:rPr lang="pt-BR" sz="2400" dirty="0" err="1"/>
              <a:t>Blood</a:t>
            </a:r>
            <a:r>
              <a:rPr lang="pt-BR" sz="2400" dirty="0"/>
              <a:t> in urine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/>
            <a:r>
              <a:rPr lang="pt-BR" dirty="0"/>
              <a:t>Complicated / severe malaria </a:t>
            </a:r>
            <a:endParaRPr lang="pt-BR" sz="4000" i="1" dirty="0"/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4343400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EA4545C-4FF5-1C4E-A6A3-4C528F0CB228}"/>
              </a:ext>
            </a:extLst>
          </p:cNvPr>
          <p:cNvSpPr txBox="1">
            <a:spLocks/>
          </p:cNvSpPr>
          <p:nvPr/>
        </p:nvSpPr>
        <p:spPr>
          <a:xfrm>
            <a:off x="4876800" y="1295400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Laboratory Signs</a:t>
            </a:r>
          </a:p>
          <a:p>
            <a:pPr lvl="1"/>
            <a:r>
              <a:rPr lang="pt-PT" sz="2200" dirty="0"/>
              <a:t>hyperparasitaemia (&gt;4%) </a:t>
            </a:r>
            <a:endParaRPr lang="en-US" sz="2200" dirty="0"/>
          </a:p>
          <a:p>
            <a:pPr lvl="1"/>
            <a:r>
              <a:rPr lang="pt-PT" sz="2200" dirty="0"/>
              <a:t>renal insufficiency (elevated serum creatinine)</a:t>
            </a:r>
            <a:endParaRPr lang="pt-BR" sz="2200" b="1" dirty="0">
              <a:solidFill>
                <a:srgbClr val="FF0000"/>
              </a:solidFill>
            </a:endParaRPr>
          </a:p>
          <a:p>
            <a:pPr lvl="1"/>
            <a:r>
              <a:rPr lang="pt-PT" sz="2200" dirty="0"/>
              <a:t>severe anaemia (haemoglobin &lt; 5 g/dl) </a:t>
            </a:r>
            <a:endParaRPr lang="en-US" sz="2200" dirty="0"/>
          </a:p>
          <a:p>
            <a:pPr lvl="1"/>
            <a:r>
              <a:rPr lang="pt-PT" sz="2200" dirty="0"/>
              <a:t>hypoglycaemia (glucose         &lt; 40 mg/dl or &lt; 2.2 mmol/dl) </a:t>
            </a:r>
            <a:endParaRPr lang="en-US" sz="2200" dirty="0"/>
          </a:p>
          <a:p>
            <a:pPr lvl="1"/>
            <a:r>
              <a:rPr lang="pt-PT" sz="2200" dirty="0"/>
              <a:t>acidosis (</a:t>
            </a:r>
            <a:r>
              <a:rPr lang="pt-PT" sz="2200" dirty="0" err="1"/>
              <a:t>bicarbonate</a:t>
            </a:r>
            <a:r>
              <a:rPr lang="pt-PT" sz="2200" dirty="0"/>
              <a:t>             &lt; 15 mmol/l) </a:t>
            </a:r>
            <a:endParaRPr lang="en-US" sz="2200" dirty="0"/>
          </a:p>
          <a:p>
            <a:pPr lvl="1"/>
            <a:r>
              <a:rPr lang="pt-PT" sz="2200" dirty="0"/>
              <a:t>hyperlactatemia (lactic </a:t>
            </a:r>
            <a:r>
              <a:rPr lang="pt-PT" sz="2200" dirty="0" err="1"/>
              <a:t>acid</a:t>
            </a:r>
            <a:r>
              <a:rPr lang="pt-PT" sz="2200" dirty="0"/>
              <a:t>   &gt; 5 mmol/l) </a:t>
            </a:r>
            <a:endParaRPr lang="en-US" sz="2200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BE5F725-BD81-234F-9999-01E4B5B9E364}"/>
              </a:ext>
            </a:extLst>
          </p:cNvPr>
          <p:cNvSpPr txBox="1">
            <a:spLocks/>
          </p:cNvSpPr>
          <p:nvPr/>
        </p:nvSpPr>
        <p:spPr>
          <a:xfrm>
            <a:off x="4876800" y="1295400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Laboratory Signs</a:t>
            </a:r>
          </a:p>
          <a:p>
            <a:pPr lvl="1"/>
            <a:r>
              <a:rPr lang="pt-PT" sz="2200" dirty="0"/>
              <a:t>hyperparasitaemia (&gt;4%) </a:t>
            </a:r>
            <a:endParaRPr lang="en-US" sz="2200" dirty="0"/>
          </a:p>
          <a:p>
            <a:pPr lvl="1"/>
            <a:r>
              <a:rPr lang="pt-PT" sz="2200" dirty="0"/>
              <a:t>renal insufficiency (elevated serum creatinine)</a:t>
            </a:r>
            <a:endParaRPr lang="pt-BR" sz="2200" b="1" dirty="0">
              <a:solidFill>
                <a:srgbClr val="FF0000"/>
              </a:solidFill>
            </a:endParaRPr>
          </a:p>
          <a:p>
            <a:pPr lvl="1"/>
            <a:r>
              <a:rPr lang="pt-PT" sz="2200" dirty="0"/>
              <a:t>severe anaemia (haemoglobin &lt; 5 g/dl) </a:t>
            </a:r>
            <a:endParaRPr lang="en-US" sz="2200" dirty="0"/>
          </a:p>
          <a:p>
            <a:pPr lvl="1"/>
            <a:r>
              <a:rPr lang="pt-PT" sz="2200" dirty="0"/>
              <a:t>hypoglycaemia (glucose         &lt; 40 mg/dl or &lt; 2.2 mmol/dl) </a:t>
            </a:r>
            <a:endParaRPr lang="en-US" sz="2200" dirty="0"/>
          </a:p>
          <a:p>
            <a:pPr lvl="1"/>
            <a:r>
              <a:rPr lang="pt-PT" sz="2200" dirty="0"/>
              <a:t>acidosis (</a:t>
            </a:r>
            <a:r>
              <a:rPr lang="pt-PT" sz="2200" dirty="0" err="1"/>
              <a:t>bicarbonate</a:t>
            </a:r>
            <a:r>
              <a:rPr lang="pt-PT" sz="2200" dirty="0"/>
              <a:t>             &lt; 15 mmol/l) </a:t>
            </a:r>
            <a:endParaRPr lang="en-US" sz="2200" dirty="0"/>
          </a:p>
          <a:p>
            <a:pPr lvl="1"/>
            <a:r>
              <a:rPr lang="pt-PT" sz="2200" dirty="0"/>
              <a:t>hyperlactatemia (lactic </a:t>
            </a:r>
            <a:r>
              <a:rPr lang="pt-PT" sz="2200" dirty="0" err="1"/>
              <a:t>acid</a:t>
            </a:r>
            <a:r>
              <a:rPr lang="pt-PT" sz="2200" dirty="0"/>
              <a:t>   &gt; 5 mmol/l) </a:t>
            </a:r>
            <a:endParaRPr lang="en-US" sz="2200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/>
            <a:r>
              <a:rPr lang="pt-BR" dirty="0"/>
              <a:t>Complicated / severe malaria </a:t>
            </a:r>
            <a:endParaRPr lang="pt-BR" sz="4000" i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1905000"/>
            <a:ext cx="3901858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DEAC4F9-1BE5-874B-BD27-CB3B672E4512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6934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Clinical Signs</a:t>
            </a:r>
          </a:p>
          <a:p>
            <a:pPr lvl="1"/>
            <a:r>
              <a:rPr lang="pt-BR" sz="2400" dirty="0" err="1"/>
              <a:t>Changes</a:t>
            </a:r>
            <a:r>
              <a:rPr lang="pt-BR" sz="2400" dirty="0"/>
              <a:t> in consciousness</a:t>
            </a:r>
          </a:p>
          <a:p>
            <a:pPr lvl="1"/>
            <a:r>
              <a:rPr lang="pt-BR" sz="2400" dirty="0"/>
              <a:t>Prostration</a:t>
            </a:r>
          </a:p>
          <a:p>
            <a:pPr lvl="1"/>
            <a:r>
              <a:rPr lang="pt-BR" sz="2400" dirty="0" err="1"/>
              <a:t>Multiple</a:t>
            </a:r>
            <a:r>
              <a:rPr lang="pt-BR" sz="2400" dirty="0"/>
              <a:t> convulsions</a:t>
            </a:r>
          </a:p>
          <a:p>
            <a:pPr lvl="1"/>
            <a:r>
              <a:rPr lang="pt-BR" sz="2400" dirty="0" err="1"/>
              <a:t>Respiratory</a:t>
            </a:r>
            <a:r>
              <a:rPr lang="pt-BR" sz="2400" dirty="0"/>
              <a:t> </a:t>
            </a:r>
            <a:r>
              <a:rPr lang="pt-BR" sz="2400" dirty="0" err="1"/>
              <a:t>distress</a:t>
            </a:r>
            <a:r>
              <a:rPr lang="pt-BR" sz="2400" dirty="0"/>
              <a:t> </a:t>
            </a:r>
            <a:endParaRPr lang="pt-BR" sz="2000" dirty="0"/>
          </a:p>
          <a:p>
            <a:pPr lvl="1"/>
            <a:r>
              <a:rPr lang="pt-BR" sz="2400" dirty="0"/>
              <a:t>Circulatory collapse / shock</a:t>
            </a:r>
          </a:p>
          <a:p>
            <a:pPr lvl="1"/>
            <a:r>
              <a:rPr lang="pt-BR" sz="2400" dirty="0" err="1"/>
              <a:t>Pulmonary</a:t>
            </a:r>
            <a:r>
              <a:rPr lang="pt-BR" sz="2400" dirty="0"/>
              <a:t> edema</a:t>
            </a:r>
          </a:p>
          <a:p>
            <a:pPr lvl="1"/>
            <a:r>
              <a:rPr lang="pt-BR" sz="2400" dirty="0"/>
              <a:t>Abnormal </a:t>
            </a:r>
            <a:r>
              <a:rPr lang="pt-BR" sz="2400" dirty="0" err="1"/>
              <a:t>bleeding</a:t>
            </a:r>
            <a:endParaRPr lang="pt-BR" sz="2400" dirty="0"/>
          </a:p>
          <a:p>
            <a:pPr lvl="1"/>
            <a:r>
              <a:rPr lang="pt-BR" sz="2400" dirty="0"/>
              <a:t>Jaundice</a:t>
            </a:r>
          </a:p>
          <a:p>
            <a:pPr lvl="1"/>
            <a:r>
              <a:rPr lang="pt-BR" sz="2400" dirty="0" err="1"/>
              <a:t>Blood</a:t>
            </a:r>
            <a:r>
              <a:rPr lang="pt-BR" sz="2400" dirty="0"/>
              <a:t> in urine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6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Treatment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Treatment of uncomplicated / simple malaria</a:t>
            </a:r>
          </a:p>
          <a:p>
            <a:pPr lvl="1"/>
            <a:r>
              <a:rPr lang="pt-BR" dirty="0"/>
              <a:t>Oral antimalarials</a:t>
            </a:r>
          </a:p>
          <a:p>
            <a:pPr lvl="2"/>
            <a:r>
              <a:rPr lang="pt-BR" dirty="0"/>
              <a:t>ACT (Artemisinin Combination Therapy)</a:t>
            </a:r>
            <a:endParaRPr lang="pt-BR" dirty="0">
              <a:cs typeface="Calibri"/>
            </a:endParaRPr>
          </a:p>
          <a:p>
            <a:r>
              <a:rPr lang="pt-BR" sz="3600" dirty="0"/>
              <a:t>Treatment of complicated / severe malaria</a:t>
            </a:r>
          </a:p>
          <a:p>
            <a:pPr lvl="1"/>
            <a:r>
              <a:rPr lang="pt-BR" dirty="0"/>
              <a:t>Intravenous or intramuscular antimalarials</a:t>
            </a:r>
          </a:p>
          <a:p>
            <a:pPr lvl="2"/>
            <a:r>
              <a:rPr lang="pt-BR" dirty="0"/>
              <a:t>Artesunate intravenous, artemether intramuscular, quinine intravenous</a:t>
            </a:r>
            <a:endParaRPr lang="pt-BR" dirty="0">
              <a:cs typeface="Calibri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sz="3200" dirty="0"/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5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 err="1"/>
              <a:t>ACTs</a:t>
            </a:r>
            <a:r>
              <a:rPr lang="pt-BR" b="1" dirty="0"/>
              <a:t> </a:t>
            </a:r>
            <a:r>
              <a:rPr lang="pt-BR" b="1" dirty="0" err="1"/>
              <a:t>used</a:t>
            </a:r>
            <a:r>
              <a:rPr lang="pt-BR" b="1" dirty="0"/>
              <a:t> in </a:t>
            </a:r>
            <a:r>
              <a:rPr lang="pt-BR" b="1" dirty="0">
                <a:highlight>
                  <a:srgbClr val="FFFF00"/>
                </a:highlight>
              </a:rPr>
              <a:t>(country)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3600" b="1" dirty="0">
                <a:solidFill>
                  <a:srgbClr val="FF0000"/>
                </a:solidFill>
              </a:rPr>
              <a:t>AL</a:t>
            </a:r>
            <a:r>
              <a:rPr lang="pt-BR" sz="3600" dirty="0"/>
              <a:t>: Artemether-lumefantrine</a:t>
            </a:r>
          </a:p>
          <a:p>
            <a:pPr marL="457200" lvl="1" indent="0">
              <a:buNone/>
            </a:pPr>
            <a:r>
              <a:rPr lang="pt-BR" dirty="0"/>
              <a:t>Coartem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FF0000"/>
                </a:solidFill>
              </a:rPr>
              <a:t>2 </a:t>
            </a:r>
            <a:r>
              <a:rPr lang="pt-BR" dirty="0"/>
              <a:t>times a day for 3 days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00B050"/>
                </a:solidFill>
              </a:rPr>
              <a:t>ASAQ</a:t>
            </a:r>
            <a:r>
              <a:rPr lang="pt-BR" dirty="0"/>
              <a:t>: Artesunate-Amodiaquine</a:t>
            </a:r>
          </a:p>
          <a:p>
            <a:pPr marL="457200" lvl="1" indent="0">
              <a:buNone/>
            </a:pPr>
            <a:r>
              <a:rPr lang="pt-PT" dirty="0"/>
              <a:t>Coarsucam </a:t>
            </a:r>
            <a:endParaRPr lang="pt-BR" dirty="0"/>
          </a:p>
          <a:p>
            <a:pPr marL="457200" lvl="1" indent="0">
              <a:buNone/>
            </a:pPr>
            <a:r>
              <a:rPr lang="pt-BR" b="1" dirty="0">
                <a:solidFill>
                  <a:srgbClr val="00B050"/>
                </a:solidFill>
              </a:rPr>
              <a:t>Once </a:t>
            </a:r>
            <a:r>
              <a:rPr lang="pt-BR" dirty="0"/>
              <a:t>a day for 3 days </a:t>
            </a:r>
          </a:p>
          <a:p>
            <a:pPr marL="0" lvl="1" indent="0">
              <a:buNone/>
            </a:pPr>
            <a:r>
              <a:rPr lang="pt-PT" sz="3200" b="1" dirty="0">
                <a:solidFill>
                  <a:srgbClr val="0070C0"/>
                </a:solidFill>
              </a:rPr>
              <a:t>DP</a:t>
            </a:r>
            <a:r>
              <a:rPr lang="pt-BR" sz="3200" dirty="0"/>
              <a:t>: Dihydroartemisinin-Piperaquine</a:t>
            </a:r>
          </a:p>
          <a:p>
            <a:pPr marL="457200" lvl="1" indent="0">
              <a:buNone/>
            </a:pPr>
            <a:r>
              <a:rPr lang="pt-BR" dirty="0"/>
              <a:t>Duo-cotecxin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0070C0"/>
                </a:solidFill>
              </a:rPr>
              <a:t>Once </a:t>
            </a:r>
            <a:r>
              <a:rPr lang="pt-BR" dirty="0"/>
              <a:t>a day for 3 days </a:t>
            </a:r>
          </a:p>
          <a:p>
            <a:pPr lvl="1"/>
            <a:endParaRPr lang="pt-BR" dirty="0"/>
          </a:p>
          <a:p>
            <a:endParaRPr lang="pt-BR" sz="3200" dirty="0"/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6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Artesunate-Amodiaquine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89551"/>
              </p:ext>
            </p:extLst>
          </p:nvPr>
        </p:nvGraphicFramePr>
        <p:xfrm>
          <a:off x="1104900" y="1828800"/>
          <a:ext cx="69342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25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 of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artesunate amodiaquine (ASAQ)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4.5-8.9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25 mg AS/67.5 mg AQ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9-17.9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50 mg AS/135 mg AQ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18-35.9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100 mg AS/270 mg AQ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≥36 </a:t>
                      </a:r>
                      <a:r>
                        <a:rPr lang="pt-BR" sz="20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of 100 mg AS/270 mg AQ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39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Artesunate-Amodiaquine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13767" y="34791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83287" y="29559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89967" y="36213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6567" y="40785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52167" y="34791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1687" y="29559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28367" y="36213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4967" y="40785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590567" y="34791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0087" y="29559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666767" y="36213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367" y="40785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49535" y="3096000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70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Dihydroartemisinin-Piperaquine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396"/>
              </p:ext>
            </p:extLst>
          </p:nvPr>
        </p:nvGraphicFramePr>
        <p:xfrm>
          <a:off x="1104900" y="1828800"/>
          <a:ext cx="69342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25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 of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dihydroartemisinin-piperaquine (DP)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5-9.9 kg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0.5 tablet per dose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10-19.9 kg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per serving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20-39.9 kg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per dose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 40 kg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tablets per dose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tablet contains 40mg dihydroartemisinin and 320 mg piperaquine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3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Dihydroartemisinin-Piperaquine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601037" y="33426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70557" y="28194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677237" y="34848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3837" y="39420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39437" y="33426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08957" y="28194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15637" y="34848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2237" y="39420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477837" y="33426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7357" y="28194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554037" y="34848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20637" y="39420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37964" y="2959496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2338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1" grpId="0"/>
      <p:bldP spid="43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Artemether-Lumefantrine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51830"/>
              </p:ext>
            </p:extLst>
          </p:nvPr>
        </p:nvGraphicFramePr>
        <p:xfrm>
          <a:off x="800100" y="1828800"/>
          <a:ext cx="75438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4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Dosing of artemether-lumefantrine (AL): </a:t>
                      </a:r>
                      <a:r>
                        <a:rPr lang="pt-BR" sz="20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</a:rPr>
                        <a:t>Administer with food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5 -14.9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per serving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15 -24.9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per 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25 -34.9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tablets per 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≥35 kg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 tablets per 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contains 20mg artemether and 120 mg lumefantrine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45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Artemether-Lumefantrine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2712" y="342900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72232" y="290578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789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6913" y="403178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171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3712" y="402842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8h 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041112" y="342900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0632" y="290578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173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3912" y="402842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651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1712" y="402842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36h 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479512" y="342900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49032" y="290578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5557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2312" y="402842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003512" y="357122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70112" y="402842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60h 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682788" y="3158162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2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Biology of Malaria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Disease transmitted by the bite of the Anopheles mosquito</a:t>
            </a:r>
          </a:p>
          <a:p>
            <a:r>
              <a:rPr lang="pt-BR" dirty="0"/>
              <a:t>Five species of malaria</a:t>
            </a:r>
            <a:br>
              <a:rPr lang="pt-BR" dirty="0"/>
            </a:br>
            <a:r>
              <a:rPr lang="pt-BR" dirty="0"/>
              <a:t>human</a:t>
            </a:r>
          </a:p>
          <a:p>
            <a:pPr lvl="1"/>
            <a:r>
              <a:rPr lang="en-US" b="1" i="1" dirty="0"/>
              <a:t>Plasmodium falciparum</a:t>
            </a:r>
          </a:p>
          <a:p>
            <a:pPr lvl="1"/>
            <a:r>
              <a:rPr lang="en-US" b="1" i="1" dirty="0"/>
              <a:t>P. </a:t>
            </a:r>
            <a:r>
              <a:rPr lang="en-US" b="1" i="1" dirty="0" err="1"/>
              <a:t>vivax </a:t>
            </a:r>
            <a:endParaRPr lang="en-US" b="1" i="1" dirty="0"/>
          </a:p>
          <a:p>
            <a:pPr lvl="1"/>
            <a:r>
              <a:rPr lang="en-US" b="1" i="1" dirty="0"/>
              <a:t>P. </a:t>
            </a:r>
            <a:r>
              <a:rPr lang="en-US" b="1" i="1" dirty="0" err="1"/>
              <a:t>ovale </a:t>
            </a:r>
            <a:endParaRPr lang="en-US" b="1" i="1" dirty="0"/>
          </a:p>
          <a:p>
            <a:pPr lvl="1"/>
            <a:r>
              <a:rPr lang="en-US" b="1" i="1" dirty="0"/>
              <a:t>P. </a:t>
            </a:r>
            <a:r>
              <a:rPr lang="en-US" b="1" i="1" dirty="0" err="1"/>
              <a:t>malariae </a:t>
            </a:r>
            <a:endParaRPr lang="en-US" b="1" i="1" dirty="0"/>
          </a:p>
          <a:p>
            <a:pPr lvl="1"/>
            <a:r>
              <a:rPr lang="en-US" b="1" i="1" dirty="0"/>
              <a:t>P. </a:t>
            </a:r>
            <a:r>
              <a:rPr lang="en-US" b="1" i="1" dirty="0" err="1"/>
              <a:t>knowlesi </a:t>
            </a:r>
            <a:endParaRPr lang="en-US" b="1" dirty="0"/>
          </a:p>
          <a:p>
            <a:pPr lvl="1"/>
            <a:endParaRPr lang="pt-BR" dirty="0"/>
          </a:p>
          <a:p>
            <a:endParaRPr lang="en-US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0"/>
            <a:ext cx="3276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68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13767" y="32505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83287" y="27273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89967" y="33927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6567" y="38499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52167" y="32505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1687" y="27273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28367" y="33927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4967" y="38499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90567" y="3250524"/>
            <a:ext cx="22098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087" y="2727304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66767" y="3392744"/>
            <a:ext cx="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3367" y="384994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06880" y="120902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6858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830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1081" y="181180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212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87880" y="18084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8h 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145280" y="120902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4800" y="6858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214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8080" y="18084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692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5880" y="18084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36h 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83680" y="1209020"/>
            <a:ext cx="2209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6858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6598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26480" y="18084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107680" y="135124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74280" y="18084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60h 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47092" y="5030419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16612" y="4507199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0 </a:t>
            </a:r>
            <a:endParaRPr lang="en-US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23292" y="5172639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89892" y="56298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0h 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85492" y="5030419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5012" y="4507199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1 </a:t>
            </a:r>
            <a:endParaRPr lang="en-US" sz="28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61692" y="5172639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28292" y="56298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24h 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523892" y="5030419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93412" y="4507199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DAY 2 </a:t>
            </a:r>
            <a:endParaRPr lang="en-US" sz="28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600092" y="5172639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66692" y="56298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48h 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786956" y="938182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9535" y="2867400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4019" y="4647295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9259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Treatment of Severe Malaria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>
            <a:normAutofit/>
          </a:bodyPr>
          <a:lstStyle/>
          <a:p>
            <a:r>
              <a:rPr lang="pt-BR" sz="3600" dirty="0"/>
              <a:t>Intravenous Artesunate</a:t>
            </a:r>
          </a:p>
          <a:p>
            <a:r>
              <a:rPr lang="pt-BR" sz="3600" dirty="0"/>
              <a:t>Intramuscular artemether</a:t>
            </a:r>
          </a:p>
          <a:p>
            <a:r>
              <a:rPr lang="pt-BR" sz="3600" dirty="0"/>
              <a:t>Intravenous quinine 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sz="3200" dirty="0"/>
          </a:p>
          <a:p>
            <a:pPr lvl="1"/>
            <a:endParaRPr lang="pt-BR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7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 err="1"/>
              <a:t>Malaria</a:t>
            </a:r>
            <a:r>
              <a:rPr lang="pt-BR" b="1" dirty="0"/>
              <a:t> Life </a:t>
            </a:r>
            <a:r>
              <a:rPr lang="pt-BR" b="1" dirty="0" err="1"/>
              <a:t>Cycle</a:t>
            </a:r>
            <a:endParaRPr lang="en-US" b="1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7A4ED0-62E7-CF42-A827-85FA2C06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447800"/>
            <a:ext cx="5851525" cy="4685538"/>
          </a:xfrm>
        </p:spPr>
      </p:pic>
    </p:spTree>
    <p:extLst>
      <p:ext uri="{BB962C8B-B14F-4D97-AF65-F5344CB8AC3E}">
        <p14:creationId xmlns:p14="http://schemas.microsoft.com/office/powerpoint/2010/main" val="254241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>
            <a:normAutofit/>
          </a:bodyPr>
          <a:lstStyle/>
          <a:p>
            <a:r>
              <a:rPr lang="pt-BR" sz="4800" dirty="0"/>
              <a:t>Case Management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9253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8540" y="533400"/>
            <a:ext cx="24612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Suspected</a:t>
            </a:r>
            <a:r>
              <a:rPr lang="pt-BR" sz="4000" b="1" dirty="0"/>
              <a:t> Case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24250" y="1856839"/>
            <a:ext cx="135255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2620" y="32766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Diagnosis 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2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YES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76800" y="1856839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73786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800" y="335279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</a:t>
            </a:r>
            <a:r>
              <a:rPr lang="pt-BR" sz="2400" dirty="0" err="1"/>
              <a:t>etiologies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6502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" y="53881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Treatment 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60220" y="4245114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4330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8220" y="5380910"/>
            <a:ext cx="29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etiologies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640" y="42672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NEG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3340" y="533400"/>
            <a:ext cx="23850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Suspected</a:t>
            </a:r>
            <a:r>
              <a:rPr lang="pt-BR" sz="4000" b="1" dirty="0"/>
              <a:t> Case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352800" y="1856839"/>
            <a:ext cx="161925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2620" y="32766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Diagnosis 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2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YES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14900" y="1856839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73786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8420" y="3352799"/>
            <a:ext cx="281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etiologies 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6502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" y="53881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Treatment 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60220" y="4245114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4330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2050" y="5380910"/>
            <a:ext cx="275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</a:t>
            </a:r>
            <a:r>
              <a:rPr lang="pt-BR" sz="2400" dirty="0" err="1"/>
              <a:t>etiologies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640" y="42672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NEG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352799"/>
            <a:ext cx="5029200" cy="2971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5410200" y="5021921"/>
            <a:ext cx="2937510" cy="15489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dirty="0" err="1"/>
              <a:t>Suspected</a:t>
            </a:r>
            <a:r>
              <a:rPr lang="pt-BR" b="1" dirty="0"/>
              <a:t> Cases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Symptoms of malaria</a:t>
            </a:r>
          </a:p>
          <a:p>
            <a:pPr lvl="1"/>
            <a:r>
              <a:rPr lang="en-US" dirty="0" err="1"/>
              <a:t>Fever </a:t>
            </a:r>
            <a:endParaRPr lang="en-US" dirty="0"/>
          </a:p>
          <a:p>
            <a:pPr lvl="1"/>
            <a:r>
              <a:rPr lang="en-US" dirty="0" err="1"/>
              <a:t>Chills or shaking </a:t>
            </a:r>
            <a:endParaRPr lang="en-US" dirty="0"/>
          </a:p>
          <a:p>
            <a:pPr lvl="1"/>
            <a:r>
              <a:rPr lang="en-US" dirty="0" err="1"/>
              <a:t>Sweat </a:t>
            </a:r>
            <a:endParaRPr lang="en-US" dirty="0"/>
          </a:p>
          <a:p>
            <a:pPr lvl="1"/>
            <a:r>
              <a:rPr lang="en-US" dirty="0" err="1"/>
              <a:t>Headache </a:t>
            </a:r>
            <a:endParaRPr lang="en-US" dirty="0"/>
          </a:p>
          <a:p>
            <a:pPr lvl="1"/>
            <a:r>
              <a:rPr lang="en-US" dirty="0" err="1"/>
              <a:t>Nausea </a:t>
            </a:r>
            <a:endParaRPr lang="en-US" dirty="0"/>
          </a:p>
          <a:p>
            <a:pPr lvl="1"/>
            <a:r>
              <a:rPr lang="en-US" dirty="0" err="1"/>
              <a:t>Diarrhoea </a:t>
            </a:r>
            <a:endParaRPr lang="en-US" dirty="0"/>
          </a:p>
          <a:p>
            <a:pPr lvl="1"/>
            <a:r>
              <a:rPr lang="en-US" dirty="0"/>
              <a:t>Abdominal </a:t>
            </a:r>
            <a:r>
              <a:rPr lang="en-US" dirty="0" err="1"/>
              <a:t>pain </a:t>
            </a:r>
            <a:endParaRPr lang="en-US" dirty="0"/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1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533400"/>
            <a:ext cx="2385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Suspected</a:t>
            </a:r>
            <a:r>
              <a:rPr lang="pt-BR" sz="4000" b="1" dirty="0"/>
              <a:t> Case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cxnSpLocks/>
            <a:stCxn id="6" idx="2"/>
          </p:cNvCxnSpPr>
          <p:nvPr/>
        </p:nvCxnSpPr>
        <p:spPr>
          <a:xfrm flipH="1">
            <a:off x="3307080" y="1856839"/>
            <a:ext cx="161925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182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YES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14900" y="1856839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737860" y="21336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6030" y="3215044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</a:t>
            </a:r>
            <a:r>
              <a:rPr lang="pt-BR" sz="2400" dirty="0" err="1"/>
              <a:t>etiologies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6502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" y="53881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Treatment 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60220" y="4245114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POS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43300" y="3968353"/>
            <a:ext cx="1493520" cy="13435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14900" y="5380910"/>
            <a:ext cx="281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Consider</a:t>
            </a:r>
            <a:r>
              <a:rPr lang="pt-BR" sz="2400" dirty="0"/>
              <a:t> </a:t>
            </a:r>
            <a:r>
              <a:rPr lang="pt-BR" sz="2400" dirty="0" err="1"/>
              <a:t>other</a:t>
            </a:r>
            <a:r>
              <a:rPr lang="pt-BR" sz="2400" dirty="0"/>
              <a:t> etiologies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640" y="4267200"/>
            <a:ext cx="10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NEG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2620" y="3276600"/>
            <a:ext cx="2895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Diagnosis </a:t>
            </a:r>
            <a:endParaRPr lang="en-US" sz="4000" b="1" dirty="0"/>
          </a:p>
        </p:txBody>
      </p:sp>
      <p:sp>
        <p:nvSpPr>
          <p:cNvPr id="15" name="Rectangle 14"/>
          <p:cNvSpPr/>
          <p:nvPr/>
        </p:nvSpPr>
        <p:spPr>
          <a:xfrm>
            <a:off x="922020" y="-17724"/>
            <a:ext cx="5867400" cy="32431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6606540" y="3194532"/>
            <a:ext cx="2247900" cy="10126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4C7AD7-63FC-475D-B09A-CC05670DA748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2.xml><?xml version="1.0" encoding="utf-8"?>
<ds:datastoreItem xmlns:ds="http://schemas.openxmlformats.org/officeDocument/2006/customXml" ds:itemID="{0BB4D7BB-BAE8-4850-B604-79F8338382B5}"/>
</file>

<file path=customXml/itemProps3.xml><?xml version="1.0" encoding="utf-8"?>
<ds:datastoreItem xmlns:ds="http://schemas.openxmlformats.org/officeDocument/2006/customXml" ds:itemID="{1762A686-0003-43CD-9F0C-A9F8CAABA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899</Words>
  <Application>Microsoft Office PowerPoint</Application>
  <PresentationFormat>On-screen Show (4:3)</PresentationFormat>
  <Paragraphs>289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Wingdings</vt:lpstr>
      <vt:lpstr>Office Theme</vt:lpstr>
      <vt:lpstr>Instructions for Presentation on Malaria Cases in Children</vt:lpstr>
      <vt:lpstr>Management of Malaria Cases in Children </vt:lpstr>
      <vt:lpstr>Biology of Malaria </vt:lpstr>
      <vt:lpstr>Malaria Life Cycle</vt:lpstr>
      <vt:lpstr>Case Management </vt:lpstr>
      <vt:lpstr>PowerPoint Presentation</vt:lpstr>
      <vt:lpstr>PowerPoint Presentation</vt:lpstr>
      <vt:lpstr>Suspected Cases</vt:lpstr>
      <vt:lpstr>PowerPoint Presentation</vt:lpstr>
      <vt:lpstr>Diagnosis </vt:lpstr>
      <vt:lpstr>Diagnosis </vt:lpstr>
      <vt:lpstr>Diagnosis </vt:lpstr>
      <vt:lpstr>Diagnosis </vt:lpstr>
      <vt:lpstr>PowerPoint Presentation</vt:lpstr>
      <vt:lpstr>Treatment </vt:lpstr>
      <vt:lpstr>Treatment </vt:lpstr>
      <vt:lpstr>Treatment </vt:lpstr>
      <vt:lpstr>Uncomplicated / simple malaria </vt:lpstr>
      <vt:lpstr>Complicated / severe malaria </vt:lpstr>
      <vt:lpstr>Complicated / severe malaria </vt:lpstr>
      <vt:lpstr>Complicated / severe malaria </vt:lpstr>
      <vt:lpstr>Treatment </vt:lpstr>
      <vt:lpstr>ACTs used in (country)</vt:lpstr>
      <vt:lpstr>Artesunate-Amodiaquine </vt:lpstr>
      <vt:lpstr>Artesunate-Amodiaquine</vt:lpstr>
      <vt:lpstr>Dihydroartemisinin-Piperaquine </vt:lpstr>
      <vt:lpstr>Dihydroartemisinin-Piperaquine</vt:lpstr>
      <vt:lpstr>Artemether-Lumefantrine </vt:lpstr>
      <vt:lpstr>Artemether-Lumefantrine</vt:lpstr>
      <vt:lpstr>PowerPoint Presentation</vt:lpstr>
      <vt:lpstr>Treatment of Severe Malaria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Malária Complicada</dc:title>
  <dc:creator>epadmin</dc:creator>
  <cp:lastModifiedBy>Laird, Veronika (CDC/DDPHSIS/CGH/DPDM)</cp:lastModifiedBy>
  <cp:revision>194</cp:revision>
  <dcterms:created xsi:type="dcterms:W3CDTF">2006-08-16T00:00:00Z</dcterms:created>
  <dcterms:modified xsi:type="dcterms:W3CDTF">2023-05-24T14:26:42Z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2021-09-22T21:58:08Z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822817ca-c7db-4067-97f3-e563a9136a63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