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FC_B903785D.xml" ContentType="application/vnd.ms-powerpoint.comment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696" r:id="rId5"/>
    <p:sldId id="256" r:id="rId6"/>
    <p:sldId id="499" r:id="rId7"/>
    <p:sldId id="466" r:id="rId8"/>
    <p:sldId id="462" r:id="rId9"/>
    <p:sldId id="498" r:id="rId10"/>
    <p:sldId id="463" r:id="rId11"/>
    <p:sldId id="339" r:id="rId12"/>
    <p:sldId id="338" r:id="rId13"/>
    <p:sldId id="337" r:id="rId14"/>
    <p:sldId id="500" r:id="rId15"/>
    <p:sldId id="334" r:id="rId16"/>
    <p:sldId id="335" r:id="rId17"/>
    <p:sldId id="336" r:id="rId18"/>
    <p:sldId id="501" r:id="rId19"/>
    <p:sldId id="510" r:id="rId20"/>
    <p:sldId id="468" r:id="rId21"/>
    <p:sldId id="479" r:id="rId22"/>
    <p:sldId id="504" r:id="rId23"/>
    <p:sldId id="505" r:id="rId24"/>
    <p:sldId id="503" r:id="rId25"/>
    <p:sldId id="512" r:id="rId26"/>
    <p:sldId id="506" r:id="rId27"/>
    <p:sldId id="507" r:id="rId28"/>
    <p:sldId id="511" r:id="rId29"/>
    <p:sldId id="508" r:id="rId30"/>
    <p:sldId id="509" r:id="rId31"/>
    <p:sldId id="496" r:id="rId32"/>
    <p:sldId id="49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EEDA23-6D75-C3C8-F60F-F2A78449B573}" name="Diallo, Mamadou Otto (CDC/DDPHSIS/CGH/DPDM)" initials="D(" userId="S::mod7@cdc.gov::6c6dc15e-bae4-40f3-ba79-df9982c3f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3" autoAdjust="0"/>
    <p:restoredTop sz="94624"/>
  </p:normalViewPr>
  <p:slideViewPr>
    <p:cSldViewPr>
      <p:cViewPr varScale="1">
        <p:scale>
          <a:sx n="58" d="100"/>
          <a:sy n="58" d="100"/>
        </p:scale>
        <p:origin x="13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llo, Mamadou Otto (CDC/DDPHSIS/CGH/DPDM)" userId="S::mod7@cdc.gov::6c6dc15e-bae4-40f3-ba79-df9982c3fc9b" providerId="AD" clId="Web-{92133245-0EC2-BFC8-E401-E321CDF355F5}"/>
    <pc:docChg chg="mod modSld">
      <pc:chgData name="Diallo, Mamadou Otto (CDC/DDPHSIS/CGH/DPDM)" userId="S::mod7@cdc.gov::6c6dc15e-bae4-40f3-ba79-df9982c3fc9b" providerId="AD" clId="Web-{92133245-0EC2-BFC8-E401-E321CDF355F5}" dt="2023-05-04T20:14:55.310" v="259" actId="20577"/>
      <pc:docMkLst>
        <pc:docMk/>
      </pc:docMkLst>
      <pc:sldChg chg="modSp addCm">
        <pc:chgData name="Diallo, Mamadou Otto (CDC/DDPHSIS/CGH/DPDM)" userId="S::mod7@cdc.gov::6c6dc15e-bae4-40f3-ba79-df9982c3fc9b" providerId="AD" clId="Web-{92133245-0EC2-BFC8-E401-E321CDF355F5}" dt="2023-05-04T19:46:25.739" v="60" actId="20577"/>
        <pc:sldMkLst>
          <pc:docMk/>
          <pc:sldMk cId="765356073" sldId="339"/>
        </pc:sldMkLst>
        <pc:spChg chg="mod">
          <ac:chgData name="Diallo, Mamadou Otto (CDC/DDPHSIS/CGH/DPDM)" userId="S::mod7@cdc.gov::6c6dc15e-bae4-40f3-ba79-df9982c3fc9b" providerId="AD" clId="Web-{92133245-0EC2-BFC8-E401-E321CDF355F5}" dt="2023-05-04T19:46:25.739" v="60" actId="20577"/>
          <ac:spMkLst>
            <pc:docMk/>
            <pc:sldMk cId="765356073" sldId="339"/>
            <ac:spMk id="3" creationId="{00000000-0000-0000-0000-000000000000}"/>
          </ac:spMkLst>
        </pc:spChg>
      </pc:sldChg>
      <pc:sldChg chg="modSp addCm modCm">
        <pc:chgData name="Diallo, Mamadou Otto (CDC/DDPHSIS/CGH/DPDM)" userId="S::mod7@cdc.gov::6c6dc15e-bae4-40f3-ba79-df9982c3fc9b" providerId="AD" clId="Web-{92133245-0EC2-BFC8-E401-E321CDF355F5}" dt="2023-05-04T19:34:19.713" v="28" actId="20577"/>
        <pc:sldMkLst>
          <pc:docMk/>
          <pc:sldMk cId="1925068636" sldId="463"/>
        </pc:sldMkLst>
        <pc:spChg chg="mod">
          <ac:chgData name="Diallo, Mamadou Otto (CDC/DDPHSIS/CGH/DPDM)" userId="S::mod7@cdc.gov::6c6dc15e-bae4-40f3-ba79-df9982c3fc9b" providerId="AD" clId="Web-{92133245-0EC2-BFC8-E401-E321CDF355F5}" dt="2023-05-04T19:34:19.713" v="28" actId="20577"/>
          <ac:spMkLst>
            <pc:docMk/>
            <pc:sldMk cId="1925068636" sldId="463"/>
            <ac:spMk id="3" creationId="{00000000-0000-0000-0000-000000000000}"/>
          </ac:spMkLst>
        </pc:spChg>
      </pc:sldChg>
      <pc:sldChg chg="modSp addCm">
        <pc:chgData name="Diallo, Mamadou Otto (CDC/DDPHSIS/CGH/DPDM)" userId="S::mod7@cdc.gov::6c6dc15e-bae4-40f3-ba79-df9982c3fc9b" providerId="AD" clId="Web-{92133245-0EC2-BFC8-E401-E321CDF355F5}" dt="2023-05-04T20:04:39.535" v="149" actId="20577"/>
        <pc:sldMkLst>
          <pc:docMk/>
          <pc:sldMk cId="2991689393" sldId="479"/>
        </pc:sldMkLst>
        <pc:spChg chg="mod">
          <ac:chgData name="Diallo, Mamadou Otto (CDC/DDPHSIS/CGH/DPDM)" userId="S::mod7@cdc.gov::6c6dc15e-bae4-40f3-ba79-df9982c3fc9b" providerId="AD" clId="Web-{92133245-0EC2-BFC8-E401-E321CDF355F5}" dt="2023-05-04T20:03:20.284" v="141" actId="20577"/>
          <ac:spMkLst>
            <pc:docMk/>
            <pc:sldMk cId="2991689393" sldId="479"/>
            <ac:spMk id="3" creationId="{00000000-0000-0000-0000-000000000000}"/>
          </ac:spMkLst>
        </pc:spChg>
        <pc:spChg chg="mod">
          <ac:chgData name="Diallo, Mamadou Otto (CDC/DDPHSIS/CGH/DPDM)" userId="S::mod7@cdc.gov::6c6dc15e-bae4-40f3-ba79-df9982c3fc9b" providerId="AD" clId="Web-{92133245-0EC2-BFC8-E401-E321CDF355F5}" dt="2023-05-04T20:04:39.535" v="149" actId="20577"/>
          <ac:spMkLst>
            <pc:docMk/>
            <pc:sldMk cId="2991689393" sldId="479"/>
            <ac:spMk id="8" creationId="{00000000-0000-0000-0000-000000000000}"/>
          </ac:spMkLst>
        </pc:spChg>
        <pc:spChg chg="mod">
          <ac:chgData name="Diallo, Mamadou Otto (CDC/DDPHSIS/CGH/DPDM)" userId="S::mod7@cdc.gov::6c6dc15e-bae4-40f3-ba79-df9982c3fc9b" providerId="AD" clId="Web-{92133245-0EC2-BFC8-E401-E321CDF355F5}" dt="2023-05-04T20:04:32.332" v="146" actId="20577"/>
          <ac:spMkLst>
            <pc:docMk/>
            <pc:sldMk cId="2991689393" sldId="479"/>
            <ac:spMk id="9" creationId="{00000000-0000-0000-0000-000000000000}"/>
          </ac:spMkLst>
        </pc:spChg>
      </pc:sldChg>
      <pc:sldChg chg="addCm">
        <pc:chgData name="Diallo, Mamadou Otto (CDC/DDPHSIS/CGH/DPDM)" userId="S::mod7@cdc.gov::6c6dc15e-bae4-40f3-ba79-df9982c3fc9b" providerId="AD" clId="Web-{92133245-0EC2-BFC8-E401-E321CDF355F5}" dt="2023-05-04T19:51:02.274" v="61"/>
        <pc:sldMkLst>
          <pc:docMk/>
          <pc:sldMk cId="1623694496" sldId="500"/>
        </pc:sldMkLst>
      </pc:sldChg>
      <pc:sldChg chg="modSp addCm">
        <pc:chgData name="Diallo, Mamadou Otto (CDC/DDPHSIS/CGH/DPDM)" userId="S::mod7@cdc.gov::6c6dc15e-bae4-40f3-ba79-df9982c3fc9b" providerId="AD" clId="Web-{92133245-0EC2-BFC8-E401-E321CDF355F5}" dt="2023-05-04T20:08:05.257" v="211"/>
        <pc:sldMkLst>
          <pc:docMk/>
          <pc:sldMk cId="2055365706" sldId="503"/>
        </pc:sldMkLst>
        <pc:spChg chg="mod">
          <ac:chgData name="Diallo, Mamadou Otto (CDC/DDPHSIS/CGH/DPDM)" userId="S::mod7@cdc.gov::6c6dc15e-bae4-40f3-ba79-df9982c3fc9b" providerId="AD" clId="Web-{92133245-0EC2-BFC8-E401-E321CDF355F5}" dt="2023-05-04T20:05:53.380" v="160" actId="20577"/>
          <ac:spMkLst>
            <pc:docMk/>
            <pc:sldMk cId="2055365706" sldId="503"/>
            <ac:spMk id="3" creationId="{00000000-0000-0000-0000-000000000000}"/>
          </ac:spMkLst>
        </pc:spChg>
        <pc:spChg chg="mod">
          <ac:chgData name="Diallo, Mamadou Otto (CDC/DDPHSIS/CGH/DPDM)" userId="S::mod7@cdc.gov::6c6dc15e-bae4-40f3-ba79-df9982c3fc9b" providerId="AD" clId="Web-{92133245-0EC2-BFC8-E401-E321CDF355F5}" dt="2023-05-04T20:06:55.865" v="184" actId="20577"/>
          <ac:spMkLst>
            <pc:docMk/>
            <pc:sldMk cId="2055365706" sldId="503"/>
            <ac:spMk id="9" creationId="{00000000-0000-0000-0000-000000000000}"/>
          </ac:spMkLst>
        </pc:spChg>
        <pc:spChg chg="mod">
          <ac:chgData name="Diallo, Mamadou Otto (CDC/DDPHSIS/CGH/DPDM)" userId="S::mod7@cdc.gov::6c6dc15e-bae4-40f3-ba79-df9982c3fc9b" providerId="AD" clId="Web-{92133245-0EC2-BFC8-E401-E321CDF355F5}" dt="2023-05-04T20:07:54.991" v="210" actId="20577"/>
          <ac:spMkLst>
            <pc:docMk/>
            <pc:sldMk cId="2055365706" sldId="503"/>
            <ac:spMk id="10" creationId="{BC6A97C5-1CC0-2648-B3DB-9892656D134A}"/>
          </ac:spMkLst>
        </pc:spChg>
      </pc:sldChg>
      <pc:sldChg chg="modSp addCm">
        <pc:chgData name="Diallo, Mamadou Otto (CDC/DDPHSIS/CGH/DPDM)" userId="S::mod7@cdc.gov::6c6dc15e-bae4-40f3-ba79-df9982c3fc9b" providerId="AD" clId="Web-{92133245-0EC2-BFC8-E401-E321CDF355F5}" dt="2023-05-04T20:05:18.661" v="152" actId="20577"/>
        <pc:sldMkLst>
          <pc:docMk/>
          <pc:sldMk cId="1072178475" sldId="504"/>
        </pc:sldMkLst>
        <pc:spChg chg="mod">
          <ac:chgData name="Diallo, Mamadou Otto (CDC/DDPHSIS/CGH/DPDM)" userId="S::mod7@cdc.gov::6c6dc15e-bae4-40f3-ba79-df9982c3fc9b" providerId="AD" clId="Web-{92133245-0EC2-BFC8-E401-E321CDF355F5}" dt="2023-05-04T20:05:18.661" v="152" actId="20577"/>
          <ac:spMkLst>
            <pc:docMk/>
            <pc:sldMk cId="1072178475" sldId="504"/>
            <ac:spMk id="3" creationId="{00000000-0000-0000-0000-000000000000}"/>
          </ac:spMkLst>
        </pc:spChg>
      </pc:sldChg>
      <pc:sldChg chg="modSp">
        <pc:chgData name="Diallo, Mamadou Otto (CDC/DDPHSIS/CGH/DPDM)" userId="S::mod7@cdc.gov::6c6dc15e-bae4-40f3-ba79-df9982c3fc9b" providerId="AD" clId="Web-{92133245-0EC2-BFC8-E401-E321CDF355F5}" dt="2023-05-04T20:09:35.571" v="241" actId="20577"/>
        <pc:sldMkLst>
          <pc:docMk/>
          <pc:sldMk cId="2543886480" sldId="507"/>
        </pc:sldMkLst>
        <pc:spChg chg="mod">
          <ac:chgData name="Diallo, Mamadou Otto (CDC/DDPHSIS/CGH/DPDM)" userId="S::mod7@cdc.gov::6c6dc15e-bae4-40f3-ba79-df9982c3fc9b" providerId="AD" clId="Web-{92133245-0EC2-BFC8-E401-E321CDF355F5}" dt="2023-05-04T20:08:39.992" v="225" actId="20577"/>
          <ac:spMkLst>
            <pc:docMk/>
            <pc:sldMk cId="2543886480" sldId="507"/>
            <ac:spMk id="3" creationId="{00000000-0000-0000-0000-000000000000}"/>
          </ac:spMkLst>
        </pc:spChg>
        <pc:spChg chg="mod">
          <ac:chgData name="Diallo, Mamadou Otto (CDC/DDPHSIS/CGH/DPDM)" userId="S::mod7@cdc.gov::6c6dc15e-bae4-40f3-ba79-df9982c3fc9b" providerId="AD" clId="Web-{92133245-0EC2-BFC8-E401-E321CDF355F5}" dt="2023-05-04T20:09:35.571" v="241" actId="20577"/>
          <ac:spMkLst>
            <pc:docMk/>
            <pc:sldMk cId="2543886480" sldId="507"/>
            <ac:spMk id="9" creationId="{00000000-0000-0000-0000-000000000000}"/>
          </ac:spMkLst>
        </pc:spChg>
        <pc:spChg chg="mod">
          <ac:chgData name="Diallo, Mamadou Otto (CDC/DDPHSIS/CGH/DPDM)" userId="S::mod7@cdc.gov::6c6dc15e-bae4-40f3-ba79-df9982c3fc9b" providerId="AD" clId="Web-{92133245-0EC2-BFC8-E401-E321CDF355F5}" dt="2023-05-04T20:09:13.305" v="236" actId="20577"/>
          <ac:spMkLst>
            <pc:docMk/>
            <pc:sldMk cId="2543886480" sldId="507"/>
            <ac:spMk id="11" creationId="{07795F56-1A79-4847-AEB3-E88363E73F84}"/>
          </ac:spMkLst>
        </pc:spChg>
      </pc:sldChg>
      <pc:sldChg chg="addCm">
        <pc:chgData name="Diallo, Mamadou Otto (CDC/DDPHSIS/CGH/DPDM)" userId="S::mod7@cdc.gov::6c6dc15e-bae4-40f3-ba79-df9982c3fc9b" providerId="AD" clId="Web-{92133245-0EC2-BFC8-E401-E321CDF355F5}" dt="2023-05-04T20:14:04.621" v="243"/>
        <pc:sldMkLst>
          <pc:docMk/>
          <pc:sldMk cId="3104012381" sldId="508"/>
        </pc:sldMkLst>
      </pc:sldChg>
      <pc:sldChg chg="modSp">
        <pc:chgData name="Diallo, Mamadou Otto (CDC/DDPHSIS/CGH/DPDM)" userId="S::mod7@cdc.gov::6c6dc15e-bae4-40f3-ba79-df9982c3fc9b" providerId="AD" clId="Web-{92133245-0EC2-BFC8-E401-E321CDF355F5}" dt="2023-05-04T20:14:55.310" v="259" actId="20577"/>
        <pc:sldMkLst>
          <pc:docMk/>
          <pc:sldMk cId="945282424" sldId="509"/>
        </pc:sldMkLst>
        <pc:spChg chg="mod">
          <ac:chgData name="Diallo, Mamadou Otto (CDC/DDPHSIS/CGH/DPDM)" userId="S::mod7@cdc.gov::6c6dc15e-bae4-40f3-ba79-df9982c3fc9b" providerId="AD" clId="Web-{92133245-0EC2-BFC8-E401-E321CDF355F5}" dt="2023-05-04T20:14:36.809" v="249" actId="20577"/>
          <ac:spMkLst>
            <pc:docMk/>
            <pc:sldMk cId="945282424" sldId="509"/>
            <ac:spMk id="3" creationId="{00000000-0000-0000-0000-000000000000}"/>
          </ac:spMkLst>
        </pc:spChg>
        <pc:spChg chg="mod">
          <ac:chgData name="Diallo, Mamadou Otto (CDC/DDPHSIS/CGH/DPDM)" userId="S::mod7@cdc.gov::6c6dc15e-bae4-40f3-ba79-df9982c3fc9b" providerId="AD" clId="Web-{92133245-0EC2-BFC8-E401-E321CDF355F5}" dt="2023-05-04T20:14:55.310" v="259" actId="20577"/>
          <ac:spMkLst>
            <pc:docMk/>
            <pc:sldMk cId="945282424" sldId="509"/>
            <ac:spMk id="11" creationId="{53F40772-0157-9041-A771-8A9FFAC68127}"/>
          </ac:spMkLst>
        </pc:spChg>
      </pc:sldChg>
      <pc:sldChg chg="addCm">
        <pc:chgData name="Diallo, Mamadou Otto (CDC/DDPHSIS/CGH/DPDM)" userId="S::mod7@cdc.gov::6c6dc15e-bae4-40f3-ba79-df9982c3fc9b" providerId="AD" clId="Web-{92133245-0EC2-BFC8-E401-E321CDF355F5}" dt="2023-05-04T20:11:21.510" v="242"/>
        <pc:sldMkLst>
          <pc:docMk/>
          <pc:sldMk cId="4272324286" sldId="511"/>
        </pc:sldMkLst>
      </pc:sldChg>
    </pc:docChg>
  </pc:docChgLst>
  <pc:docChgLst>
    <pc:chgData name="Cavros, Irene (CDC/DDPHSIS/CGH/DPDM) (CTR)" userId="S::otc9@cdc.gov::8025cfc3-7854-4e57-954f-560443e17214" providerId="AD" clId="Web-{A5CE76DC-49C8-4215-8BB6-2D0CDBD602EF}"/>
    <pc:docChg chg="modSld">
      <pc:chgData name="Cavros, Irene (CDC/DDPHSIS/CGH/DPDM) (CTR)" userId="S::otc9@cdc.gov::8025cfc3-7854-4e57-954f-560443e17214" providerId="AD" clId="Web-{A5CE76DC-49C8-4215-8BB6-2D0CDBD602EF}" dt="2021-10-06T19:05:53.899" v="2"/>
      <pc:docMkLst>
        <pc:docMk/>
      </pc:docMkLst>
      <pc:sldChg chg="modNotes">
        <pc:chgData name="Cavros, Irene (CDC/DDPHSIS/CGH/DPDM) (CTR)" userId="S::otc9@cdc.gov::8025cfc3-7854-4e57-954f-560443e17214" providerId="AD" clId="Web-{A5CE76DC-49C8-4215-8BB6-2D0CDBD602EF}" dt="2021-10-06T19:05:53.899" v="2"/>
        <pc:sldMkLst>
          <pc:docMk/>
          <pc:sldMk cId="1692392800" sldId="466"/>
        </pc:sldMkLst>
      </pc:sldChg>
      <pc:sldChg chg="modNotes">
        <pc:chgData name="Cavros, Irene (CDC/DDPHSIS/CGH/DPDM) (CTR)" userId="S::otc9@cdc.gov::8025cfc3-7854-4e57-954f-560443e17214" providerId="AD" clId="Web-{A5CE76DC-49C8-4215-8BB6-2D0CDBD602EF}" dt="2021-10-06T19:05:48.914" v="1"/>
        <pc:sldMkLst>
          <pc:docMk/>
          <pc:sldMk cId="2970907924" sldId="499"/>
        </pc:sldMkLst>
      </pc:sldChg>
    </pc:docChg>
  </pc:docChgLst>
  <pc:docChgLst>
    <pc:chgData name="Cavros, Irene (CDC/DDPHSIS/CGH/DPDM) (CTR)" userId="S::otc9@cdc.gov::8025cfc3-7854-4e57-954f-560443e17214" providerId="AD" clId="Web-{F161325F-9A98-455D-A2EF-923E24D02664}"/>
    <pc:docChg chg="modSld">
      <pc:chgData name="Cavros, Irene (CDC/DDPHSIS/CGH/DPDM) (CTR)" userId="S::otc9@cdc.gov::8025cfc3-7854-4e57-954f-560443e17214" providerId="AD" clId="Web-{F161325F-9A98-455D-A2EF-923E24D02664}" dt="2021-10-04T15:49:25.529" v="84"/>
      <pc:docMkLst>
        <pc:docMk/>
      </pc:docMkLst>
      <pc:sldChg chg="modSp">
        <pc:chgData name="Cavros, Irene (CDC/DDPHSIS/CGH/DPDM) (CTR)" userId="S::otc9@cdc.gov::8025cfc3-7854-4e57-954f-560443e17214" providerId="AD" clId="Web-{F161325F-9A98-455D-A2EF-923E24D02664}" dt="2021-10-04T15:41:53.618" v="21" actId="20577"/>
        <pc:sldMkLst>
          <pc:docMk/>
          <pc:sldMk cId="765356073" sldId="339"/>
        </pc:sldMkLst>
        <pc:spChg chg="mod">
          <ac:chgData name="Cavros, Irene (CDC/DDPHSIS/CGH/DPDM) (CTR)" userId="S::otc9@cdc.gov::8025cfc3-7854-4e57-954f-560443e17214" providerId="AD" clId="Web-{F161325F-9A98-455D-A2EF-923E24D02664}" dt="2021-10-04T15:41:53.618" v="21" actId="20577"/>
          <ac:spMkLst>
            <pc:docMk/>
            <pc:sldMk cId="765356073" sldId="339"/>
            <ac:spMk id="3" creationId="{00000000-0000-0000-0000-000000000000}"/>
          </ac:spMkLst>
        </pc:spChg>
      </pc:sldChg>
      <pc:sldChg chg="modSp">
        <pc:chgData name="Cavros, Irene (CDC/DDPHSIS/CGH/DPDM) (CTR)" userId="S::otc9@cdc.gov::8025cfc3-7854-4e57-954f-560443e17214" providerId="AD" clId="Web-{F161325F-9A98-455D-A2EF-923E24D02664}" dt="2021-10-04T15:41:19.053" v="10" actId="20577"/>
        <pc:sldMkLst>
          <pc:docMk/>
          <pc:sldMk cId="1925068636" sldId="463"/>
        </pc:sldMkLst>
        <pc:spChg chg="mod">
          <ac:chgData name="Cavros, Irene (CDC/DDPHSIS/CGH/DPDM) (CTR)" userId="S::otc9@cdc.gov::8025cfc3-7854-4e57-954f-560443e17214" providerId="AD" clId="Web-{F161325F-9A98-455D-A2EF-923E24D02664}" dt="2021-10-04T15:41:19.053" v="10" actId="20577"/>
          <ac:spMkLst>
            <pc:docMk/>
            <pc:sldMk cId="1925068636" sldId="463"/>
            <ac:spMk id="3" creationId="{00000000-0000-0000-0000-000000000000}"/>
          </ac:spMkLst>
        </pc:spChg>
      </pc:sldChg>
      <pc:sldChg chg="modSp">
        <pc:chgData name="Cavros, Irene (CDC/DDPHSIS/CGH/DPDM) (CTR)" userId="S::otc9@cdc.gov::8025cfc3-7854-4e57-954f-560443e17214" providerId="AD" clId="Web-{F161325F-9A98-455D-A2EF-923E24D02664}" dt="2021-10-04T15:48:52.479" v="42" actId="20577"/>
        <pc:sldMkLst>
          <pc:docMk/>
          <pc:sldMk cId="2380118592" sldId="495"/>
        </pc:sldMkLst>
        <pc:spChg chg="mod">
          <ac:chgData name="Cavros, Irene (CDC/DDPHSIS/CGH/DPDM) (CTR)" userId="S::otc9@cdc.gov::8025cfc3-7854-4e57-954f-560443e17214" providerId="AD" clId="Web-{F161325F-9A98-455D-A2EF-923E24D02664}" dt="2021-10-04T15:48:52.479" v="42" actId="20577"/>
          <ac:spMkLst>
            <pc:docMk/>
            <pc:sldMk cId="2380118592" sldId="495"/>
            <ac:spMk id="3" creationId="{00000000-0000-0000-0000-000000000000}"/>
          </ac:spMkLst>
        </pc:spChg>
      </pc:sldChg>
      <pc:sldChg chg="modNotes">
        <pc:chgData name="Cavros, Irene (CDC/DDPHSIS/CGH/DPDM) (CTR)" userId="S::otc9@cdc.gov::8025cfc3-7854-4e57-954f-560443e17214" providerId="AD" clId="Web-{F161325F-9A98-455D-A2EF-923E24D02664}" dt="2021-10-04T15:49:25.529" v="84"/>
        <pc:sldMkLst>
          <pc:docMk/>
          <pc:sldMk cId="945282424" sldId="509"/>
        </pc:sldMkLst>
      </pc:sldChg>
      <pc:sldChg chg="modSp">
        <pc:chgData name="Cavros, Irene (CDC/DDPHSIS/CGH/DPDM) (CTR)" userId="S::otc9@cdc.gov::8025cfc3-7854-4e57-954f-560443e17214" providerId="AD" clId="Web-{F161325F-9A98-455D-A2EF-923E24D02664}" dt="2021-10-04T15:46:21.608" v="39" actId="20577"/>
        <pc:sldMkLst>
          <pc:docMk/>
          <pc:sldMk cId="1992283480" sldId="512"/>
        </pc:sldMkLst>
        <pc:spChg chg="mod">
          <ac:chgData name="Cavros, Irene (CDC/DDPHSIS/CGH/DPDM) (CTR)" userId="S::otc9@cdc.gov::8025cfc3-7854-4e57-954f-560443e17214" providerId="AD" clId="Web-{F161325F-9A98-455D-A2EF-923E24D02664}" dt="2021-10-04T15:46:21.608" v="39" actId="20577"/>
          <ac:spMkLst>
            <pc:docMk/>
            <pc:sldMk cId="1992283480" sldId="512"/>
            <ac:spMk id="8" creationId="{00000000-0000-0000-0000-000000000000}"/>
          </ac:spMkLst>
        </pc:spChg>
      </pc:sldChg>
    </pc:docChg>
  </pc:docChgLst>
  <pc:docChgLst>
    <pc:chgData name="Laird, Veronika (CDC/DDPHSIS/CGH/DPDM)" userId="bee3ec87-22be-4a16-91ac-71903f6a87e4" providerId="ADAL" clId="{5121FF42-2AC1-4F68-803D-FDFBBE2AB4E6}"/>
    <pc:docChg chg="custSel modSld">
      <pc:chgData name="Laird, Veronika (CDC/DDPHSIS/CGH/DPDM)" userId="bee3ec87-22be-4a16-91ac-71903f6a87e4" providerId="ADAL" clId="{5121FF42-2AC1-4F68-803D-FDFBBE2AB4E6}" dt="2023-05-24T14:33:33.909" v="254" actId="20577"/>
      <pc:docMkLst>
        <pc:docMk/>
      </pc:docMkLst>
      <pc:sldChg chg="modSp mod delCm modCm">
        <pc:chgData name="Laird, Veronika (CDC/DDPHSIS/CGH/DPDM)" userId="bee3ec87-22be-4a16-91ac-71903f6a87e4" providerId="ADAL" clId="{5121FF42-2AC1-4F68-803D-FDFBBE2AB4E6}" dt="2023-05-24T14:27:51.267" v="4" actId="207"/>
        <pc:sldMkLst>
          <pc:docMk/>
          <pc:sldMk cId="765356073" sldId="339"/>
        </pc:sldMkLst>
        <pc:spChg chg="mod">
          <ac:chgData name="Laird, Veronika (CDC/DDPHSIS/CGH/DPDM)" userId="bee3ec87-22be-4a16-91ac-71903f6a87e4" providerId="ADAL" clId="{5121FF42-2AC1-4F68-803D-FDFBBE2AB4E6}" dt="2023-05-24T14:27:51.267" v="4" actId="207"/>
          <ac:spMkLst>
            <pc:docMk/>
            <pc:sldMk cId="765356073" sldId="339"/>
            <ac:spMk id="3" creationId="{00000000-0000-0000-0000-000000000000}"/>
          </ac:spMkLst>
        </pc:spChg>
      </pc:sldChg>
      <pc:sldChg chg="modSp mod delCm">
        <pc:chgData name="Laird, Veronika (CDC/DDPHSIS/CGH/DPDM)" userId="bee3ec87-22be-4a16-91ac-71903f6a87e4" providerId="ADAL" clId="{5121FF42-2AC1-4F68-803D-FDFBBE2AB4E6}" dt="2023-05-24T14:27:33.602" v="1" actId="207"/>
        <pc:sldMkLst>
          <pc:docMk/>
          <pc:sldMk cId="1925068636" sldId="463"/>
        </pc:sldMkLst>
        <pc:spChg chg="mod">
          <ac:chgData name="Laird, Veronika (CDC/DDPHSIS/CGH/DPDM)" userId="bee3ec87-22be-4a16-91ac-71903f6a87e4" providerId="ADAL" clId="{5121FF42-2AC1-4F68-803D-FDFBBE2AB4E6}" dt="2023-05-24T14:27:33.602" v="1" actId="207"/>
          <ac:spMkLst>
            <pc:docMk/>
            <pc:sldMk cId="1925068636" sldId="463"/>
            <ac:spMk id="3" creationId="{00000000-0000-0000-0000-000000000000}"/>
          </ac:spMkLst>
        </pc:spChg>
      </pc:sldChg>
      <pc:sldChg chg="modSp mod delCm">
        <pc:chgData name="Laird, Veronika (CDC/DDPHSIS/CGH/DPDM)" userId="bee3ec87-22be-4a16-91ac-71903f6a87e4" providerId="ADAL" clId="{5121FF42-2AC1-4F68-803D-FDFBBE2AB4E6}" dt="2023-05-24T14:29:24.283" v="47"/>
        <pc:sldMkLst>
          <pc:docMk/>
          <pc:sldMk cId="2991689393" sldId="479"/>
        </pc:sldMkLst>
        <pc:spChg chg="mod">
          <ac:chgData name="Laird, Veronika (CDC/DDPHSIS/CGH/DPDM)" userId="bee3ec87-22be-4a16-91ac-71903f6a87e4" providerId="ADAL" clId="{5121FF42-2AC1-4F68-803D-FDFBBE2AB4E6}" dt="2023-05-24T14:29:17.169" v="45" actId="13926"/>
          <ac:spMkLst>
            <pc:docMk/>
            <pc:sldMk cId="2991689393" sldId="479"/>
            <ac:spMk id="3" creationId="{00000000-0000-0000-0000-000000000000}"/>
          </ac:spMkLst>
        </pc:spChg>
        <pc:spChg chg="mod">
          <ac:chgData name="Laird, Veronika (CDC/DDPHSIS/CGH/DPDM)" userId="bee3ec87-22be-4a16-91ac-71903f6a87e4" providerId="ADAL" clId="{5121FF42-2AC1-4F68-803D-FDFBBE2AB4E6}" dt="2023-05-24T14:29:14.598" v="44" actId="13926"/>
          <ac:spMkLst>
            <pc:docMk/>
            <pc:sldMk cId="2991689393" sldId="479"/>
            <ac:spMk id="8" creationId="{00000000-0000-0000-0000-000000000000}"/>
          </ac:spMkLst>
        </pc:spChg>
        <pc:spChg chg="mod">
          <ac:chgData name="Laird, Veronika (CDC/DDPHSIS/CGH/DPDM)" userId="bee3ec87-22be-4a16-91ac-71903f6a87e4" providerId="ADAL" clId="{5121FF42-2AC1-4F68-803D-FDFBBE2AB4E6}" dt="2023-05-24T14:29:20.089" v="46" actId="13926"/>
          <ac:spMkLst>
            <pc:docMk/>
            <pc:sldMk cId="2991689393" sldId="479"/>
            <ac:spMk id="9" creationId="{00000000-0000-0000-0000-000000000000}"/>
          </ac:spMkLst>
        </pc:spChg>
      </pc:sldChg>
      <pc:sldChg chg="delCm">
        <pc:chgData name="Laird, Veronika (CDC/DDPHSIS/CGH/DPDM)" userId="bee3ec87-22be-4a16-91ac-71903f6a87e4" providerId="ADAL" clId="{5121FF42-2AC1-4F68-803D-FDFBBE2AB4E6}" dt="2023-05-24T14:28:03.259" v="5"/>
        <pc:sldMkLst>
          <pc:docMk/>
          <pc:sldMk cId="1623694496" sldId="500"/>
        </pc:sldMkLst>
      </pc:sldChg>
      <pc:sldChg chg="modSp mod delCm">
        <pc:chgData name="Laird, Veronika (CDC/DDPHSIS/CGH/DPDM)" userId="bee3ec87-22be-4a16-91ac-71903f6a87e4" providerId="ADAL" clId="{5121FF42-2AC1-4F68-803D-FDFBBE2AB4E6}" dt="2023-05-24T14:30:48.297" v="123"/>
        <pc:sldMkLst>
          <pc:docMk/>
          <pc:sldMk cId="2055365706" sldId="503"/>
        </pc:sldMkLst>
        <pc:spChg chg="mod">
          <ac:chgData name="Laird, Veronika (CDC/DDPHSIS/CGH/DPDM)" userId="bee3ec87-22be-4a16-91ac-71903f6a87e4" providerId="ADAL" clId="{5121FF42-2AC1-4F68-803D-FDFBBE2AB4E6}" dt="2023-05-24T14:30:44.310" v="121" actId="207"/>
          <ac:spMkLst>
            <pc:docMk/>
            <pc:sldMk cId="2055365706" sldId="503"/>
            <ac:spMk id="3" creationId="{00000000-0000-0000-0000-000000000000}"/>
          </ac:spMkLst>
        </pc:spChg>
        <pc:spChg chg="mod">
          <ac:chgData name="Laird, Veronika (CDC/DDPHSIS/CGH/DPDM)" userId="bee3ec87-22be-4a16-91ac-71903f6a87e4" providerId="ADAL" clId="{5121FF42-2AC1-4F68-803D-FDFBBE2AB4E6}" dt="2023-05-24T14:30:46.525" v="122" actId="207"/>
          <ac:spMkLst>
            <pc:docMk/>
            <pc:sldMk cId="2055365706" sldId="503"/>
            <ac:spMk id="9" creationId="{00000000-0000-0000-0000-000000000000}"/>
          </ac:spMkLst>
        </pc:spChg>
        <pc:spChg chg="mod">
          <ac:chgData name="Laird, Veronika (CDC/DDPHSIS/CGH/DPDM)" userId="bee3ec87-22be-4a16-91ac-71903f6a87e4" providerId="ADAL" clId="{5121FF42-2AC1-4F68-803D-FDFBBE2AB4E6}" dt="2023-05-24T14:30:41.973" v="120" actId="207"/>
          <ac:spMkLst>
            <pc:docMk/>
            <pc:sldMk cId="2055365706" sldId="503"/>
            <ac:spMk id="10" creationId="{BC6A97C5-1CC0-2648-B3DB-9892656D134A}"/>
          </ac:spMkLst>
        </pc:spChg>
      </pc:sldChg>
      <pc:sldChg chg="modSp mod delCm">
        <pc:chgData name="Laird, Veronika (CDC/DDPHSIS/CGH/DPDM)" userId="bee3ec87-22be-4a16-91ac-71903f6a87e4" providerId="ADAL" clId="{5121FF42-2AC1-4F68-803D-FDFBBE2AB4E6}" dt="2023-05-24T14:29:54.874" v="60" actId="20577"/>
        <pc:sldMkLst>
          <pc:docMk/>
          <pc:sldMk cId="1072178475" sldId="504"/>
        </pc:sldMkLst>
        <pc:spChg chg="mod">
          <ac:chgData name="Laird, Veronika (CDC/DDPHSIS/CGH/DPDM)" userId="bee3ec87-22be-4a16-91ac-71903f6a87e4" providerId="ADAL" clId="{5121FF42-2AC1-4F68-803D-FDFBBE2AB4E6}" dt="2023-05-24T14:29:54.874" v="60" actId="20577"/>
          <ac:spMkLst>
            <pc:docMk/>
            <pc:sldMk cId="1072178475" sldId="504"/>
            <ac:spMk id="3" creationId="{00000000-0000-0000-0000-000000000000}"/>
          </ac:spMkLst>
        </pc:spChg>
      </pc:sldChg>
      <pc:sldChg chg="modSp mod">
        <pc:chgData name="Laird, Veronika (CDC/DDPHSIS/CGH/DPDM)" userId="bee3ec87-22be-4a16-91ac-71903f6a87e4" providerId="ADAL" clId="{5121FF42-2AC1-4F68-803D-FDFBBE2AB4E6}" dt="2023-05-24T14:32:53.831" v="229" actId="20577"/>
        <pc:sldMkLst>
          <pc:docMk/>
          <pc:sldMk cId="3104012381" sldId="508"/>
        </pc:sldMkLst>
        <pc:spChg chg="mod">
          <ac:chgData name="Laird, Veronika (CDC/DDPHSIS/CGH/DPDM)" userId="bee3ec87-22be-4a16-91ac-71903f6a87e4" providerId="ADAL" clId="{5121FF42-2AC1-4F68-803D-FDFBBE2AB4E6}" dt="2023-05-24T14:32:53.831" v="229" actId="20577"/>
          <ac:spMkLst>
            <pc:docMk/>
            <pc:sldMk cId="3104012381" sldId="508"/>
            <ac:spMk id="3" creationId="{00000000-0000-0000-0000-000000000000}"/>
          </ac:spMkLst>
        </pc:spChg>
      </pc:sldChg>
      <pc:sldChg chg="modSp mod">
        <pc:chgData name="Laird, Veronika (CDC/DDPHSIS/CGH/DPDM)" userId="bee3ec87-22be-4a16-91ac-71903f6a87e4" providerId="ADAL" clId="{5121FF42-2AC1-4F68-803D-FDFBBE2AB4E6}" dt="2023-05-24T14:33:33.909" v="254" actId="20577"/>
        <pc:sldMkLst>
          <pc:docMk/>
          <pc:sldMk cId="945282424" sldId="509"/>
        </pc:sldMkLst>
        <pc:spChg chg="mod">
          <ac:chgData name="Laird, Veronika (CDC/DDPHSIS/CGH/DPDM)" userId="bee3ec87-22be-4a16-91ac-71903f6a87e4" providerId="ADAL" clId="{5121FF42-2AC1-4F68-803D-FDFBBE2AB4E6}" dt="2023-05-24T14:33:20.919" v="240" actId="207"/>
          <ac:spMkLst>
            <pc:docMk/>
            <pc:sldMk cId="945282424" sldId="509"/>
            <ac:spMk id="3" creationId="{00000000-0000-0000-0000-000000000000}"/>
          </ac:spMkLst>
        </pc:spChg>
        <pc:spChg chg="mod">
          <ac:chgData name="Laird, Veronika (CDC/DDPHSIS/CGH/DPDM)" userId="bee3ec87-22be-4a16-91ac-71903f6a87e4" providerId="ADAL" clId="{5121FF42-2AC1-4F68-803D-FDFBBE2AB4E6}" dt="2023-05-24T14:33:24.607" v="243" actId="20577"/>
          <ac:spMkLst>
            <pc:docMk/>
            <pc:sldMk cId="945282424" sldId="509"/>
            <ac:spMk id="9" creationId="{00000000-0000-0000-0000-000000000000}"/>
          </ac:spMkLst>
        </pc:spChg>
        <pc:spChg chg="mod">
          <ac:chgData name="Laird, Veronika (CDC/DDPHSIS/CGH/DPDM)" userId="bee3ec87-22be-4a16-91ac-71903f6a87e4" providerId="ADAL" clId="{5121FF42-2AC1-4F68-803D-FDFBBE2AB4E6}" dt="2023-05-24T14:33:33.909" v="254" actId="20577"/>
          <ac:spMkLst>
            <pc:docMk/>
            <pc:sldMk cId="945282424" sldId="509"/>
            <ac:spMk id="11" creationId="{53F40772-0157-9041-A771-8A9FFAC68127}"/>
          </ac:spMkLst>
        </pc:spChg>
      </pc:sldChg>
      <pc:sldChg chg="modSp mod delCm modCm">
        <pc:chgData name="Laird, Veronika (CDC/DDPHSIS/CGH/DPDM)" userId="bee3ec87-22be-4a16-91ac-71903f6a87e4" providerId="ADAL" clId="{5121FF42-2AC1-4F68-803D-FDFBBE2AB4E6}" dt="2023-05-24T14:31:18.809" v="214"/>
        <pc:sldMkLst>
          <pc:docMk/>
          <pc:sldMk cId="4272324286" sldId="511"/>
        </pc:sldMkLst>
        <pc:spChg chg="mod">
          <ac:chgData name="Laird, Veronika (CDC/DDPHSIS/CGH/DPDM)" userId="bee3ec87-22be-4a16-91ac-71903f6a87e4" providerId="ADAL" clId="{5121FF42-2AC1-4F68-803D-FDFBBE2AB4E6}" dt="2023-05-24T14:31:14.962" v="213" actId="20577"/>
          <ac:spMkLst>
            <pc:docMk/>
            <pc:sldMk cId="4272324286" sldId="511"/>
            <ac:spMk id="6" creationId="{00000000-0000-0000-0000-000000000000}"/>
          </ac:spMkLst>
        </pc:spChg>
      </pc:sldChg>
    </pc:docChg>
  </pc:docChgLst>
</pc:chgInfo>
</file>

<file path=ppt/comments/modernComment_1FC_B90378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CA32BC-90BF-40D4-BBF4-F88C8632F3B5}" authorId="{7AEEDA23-6D75-C3C8-F60F-F2A78449B573}" created="2023-05-04T20:14:04.62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04012381" sldId="508"/>
      <ac:spMk id="3" creationId="{00000000-0000-0000-0000-000000000000}"/>
    </ac:deMkLst>
    <p188:txBody>
      <a:bodyPr/>
      <a:lstStyle/>
      <a:p>
        <a:r>
          <a:rPr lang="en-US"/>
          <a:t>In that case the "42" should be removed
In case of early exclusion returning in 7 days would not be applicable
Would add: ... return in 7 days if applicable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55A2-B26B-47D5-9049-9AA5F39A7876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1ED11-FC04-44BC-8DA7-0B54463F14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3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1313" y="533400"/>
            <a:ext cx="3695700" cy="277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8A992-AF74-4396-BD12-BC96EF9D226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4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>
                <a:cs typeface="Calibri"/>
              </a:rPr>
              <a:t>fix</a:t>
            </a:r>
            <a:endParaRPr lang="pt-BR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1ED11-FC04-44BC-8DA7-0B54463F14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>
                <a:cs typeface="Calibri"/>
              </a:rPr>
              <a:t>fix</a:t>
            </a:r>
            <a:endParaRPr lang="pt-BR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1ED11-FC04-44BC-8DA7-0B54463F14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4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523875"/>
            <a:ext cx="3635375" cy="2727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participants had a total of eight visits to the study clinics over 28 days.</a:t>
            </a:r>
          </a:p>
          <a:p>
            <a:endParaRPr lang="en-US" dirty="0"/>
          </a:p>
          <a:p>
            <a:r>
              <a:rPr lang="en-US" dirty="0"/>
              <a:t>The drugs were administered on day 0, day 1, and day 2.</a:t>
            </a:r>
          </a:p>
          <a:p>
            <a:endParaRPr lang="en-US" b="1" dirty="0"/>
          </a:p>
          <a:p>
            <a:r>
              <a:rPr lang="en-US" b="1" dirty="0"/>
              <a:t>---CLICK---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8A992-AF74-4396-BD12-BC96EF9D2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4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523875"/>
            <a:ext cx="3635375" cy="2727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participants had a total of eight visits to the study clinics over 28 days.</a:t>
            </a:r>
          </a:p>
          <a:p>
            <a:endParaRPr lang="en-US" dirty="0"/>
          </a:p>
          <a:p>
            <a:r>
              <a:rPr lang="en-US" dirty="0"/>
              <a:t>The drugs were administered on day 0, day 1, and day 2.</a:t>
            </a:r>
          </a:p>
          <a:p>
            <a:endParaRPr lang="en-US" b="1" dirty="0"/>
          </a:p>
          <a:p>
            <a:r>
              <a:rPr lang="en-US" b="1" dirty="0"/>
              <a:t>---CLICK---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8A992-AF74-4396-BD12-BC96EF9D2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523875"/>
            <a:ext cx="3635375" cy="2727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4433">
              <a:defRPr/>
            </a:pPr>
            <a:r>
              <a:rPr lang="en-US" dirty="0"/>
              <a:t>The two drugs differed </a:t>
            </a:r>
            <a:r>
              <a:rPr lang="en-US" baseline="0" dirty="0"/>
              <a:t>by administration, because of a different amount of doses. </a:t>
            </a:r>
          </a:p>
          <a:p>
            <a:pPr defTabSz="904433">
              <a:defRPr/>
            </a:pPr>
            <a:endParaRPr lang="en-US" baseline="0" dirty="0"/>
          </a:p>
          <a:p>
            <a:pPr defTabSz="904433">
              <a:defRPr/>
            </a:pPr>
            <a:r>
              <a:rPr lang="en-US" baseline="0" dirty="0"/>
              <a:t>AL has six doses, three in the morning, and three night doses. </a:t>
            </a:r>
          </a:p>
          <a:p>
            <a:pPr defTabSz="904433">
              <a:defRPr/>
            </a:pPr>
            <a:endParaRPr lang="en-US" baseline="0" dirty="0"/>
          </a:p>
          <a:p>
            <a:pPr defTabSz="904433">
              <a:defRPr/>
            </a:pPr>
            <a:r>
              <a:rPr lang="en-US" baseline="0" dirty="0"/>
              <a:t>The morning doses were directly observed in the clinics.</a:t>
            </a:r>
          </a:p>
          <a:p>
            <a:pPr defTabSz="904433">
              <a:defRPr/>
            </a:pPr>
            <a:endParaRPr lang="en-US" baseline="0" dirty="0"/>
          </a:p>
          <a:p>
            <a:pPr defTabSz="904433">
              <a:defRPr/>
            </a:pPr>
            <a:r>
              <a:rPr lang="en-US" baseline="0" dirty="0"/>
              <a:t>The night doses, on the other hand, were administered by the parent or guardian at home. </a:t>
            </a:r>
          </a:p>
          <a:p>
            <a:pPr defTabSz="904433">
              <a:defRPr/>
            </a:pPr>
            <a:endParaRPr lang="en-US" baseline="0" dirty="0"/>
          </a:p>
          <a:p>
            <a:pPr defTabSz="904433">
              <a:defRPr/>
            </a:pPr>
            <a:r>
              <a:rPr lang="en-US" baseline="0" dirty="0"/>
              <a:t>Despite the night doses not being directly observed, measures were put into place to guarantee adherence.</a:t>
            </a:r>
          </a:p>
          <a:p>
            <a:pPr defTabSz="904433">
              <a:defRPr/>
            </a:pPr>
            <a:endParaRPr lang="en-US" baseline="0" dirty="0"/>
          </a:p>
          <a:p>
            <a:pPr defTabSz="904433">
              <a:defRPr/>
            </a:pPr>
            <a:r>
              <a:rPr lang="en-US" dirty="0"/>
              <a:t>We called twice at night to remind parents to give the evening doses, asked parents to bring in empty blister packs, and excluded participants who had not taken their evening doses. </a:t>
            </a:r>
            <a:endParaRPr lang="en-US" baseline="0" dirty="0"/>
          </a:p>
          <a:p>
            <a:pPr defTabSz="904433">
              <a:defRPr/>
            </a:pPr>
            <a:endParaRPr lang="en-US" baseline="0" dirty="0"/>
          </a:p>
          <a:p>
            <a:pPr defTabSz="904433">
              <a:defRPr/>
            </a:pPr>
            <a:r>
              <a:rPr lang="en-US" dirty="0"/>
              <a:t>On the other hand, PD has three doses and all were observed in the study clinics </a:t>
            </a:r>
            <a:r>
              <a:rPr lang="en-US" baseline="0" dirty="0"/>
              <a:t>during the morning visits. </a:t>
            </a:r>
            <a:endParaRPr lang="en-US" dirty="0"/>
          </a:p>
          <a:p>
            <a:pPr defTabSz="904433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8A992-AF74-4396-BD12-BC96EF9D2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4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1ED11-FC04-44BC-8DA7-0B54463F14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26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1ED11-FC04-44BC-8DA7-0B54463F14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6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**remove all day 42 and DP mentions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1ED11-FC04-44BC-8DA7-0B54463F14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FC_B903785D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00"/>
                </a:solidFill>
              </a:rPr>
              <a:t>Instructions for Presentation on Study Participant Follow up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Please use this slide deck from a TES training in Angola as a template for presenting on study follow up procedures to your in-country TES team. </a:t>
            </a:r>
          </a:p>
          <a:p>
            <a:r>
              <a:rPr lang="en-US" sz="2200" dirty="0">
                <a:solidFill>
                  <a:srgbClr val="000000"/>
                </a:solidFill>
              </a:rPr>
              <a:t>There are additional instructions in the notes for each slide. </a:t>
            </a:r>
          </a:p>
        </p:txBody>
      </p:sp>
    </p:spTree>
    <p:extLst>
      <p:ext uri="{BB962C8B-B14F-4D97-AF65-F5344CB8AC3E}">
        <p14:creationId xmlns:p14="http://schemas.microsoft.com/office/powerpoint/2010/main" val="123738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Clinical </a:t>
            </a:r>
            <a:r>
              <a:rPr lang="fr-FR" dirty="0" err="1"/>
              <a:t>history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Nurse</a:t>
            </a:r>
          </a:p>
          <a:p>
            <a:r>
              <a:rPr lang="pt-BR" dirty="0"/>
              <a:t>Asks if the child has taken any other medication since the last visit</a:t>
            </a:r>
          </a:p>
          <a:p>
            <a:pPr lvl="1"/>
            <a:r>
              <a:rPr lang="pt-BR" dirty="0"/>
              <a:t>If yes, ask if this is an antimalarial or antibiotic that has antimalarial effects from the list</a:t>
            </a:r>
          </a:p>
          <a:p>
            <a:pPr lvl="2"/>
            <a:r>
              <a:rPr lang="pt-BR" dirty="0"/>
              <a:t>If yes, the child is </a:t>
            </a:r>
            <a:r>
              <a:rPr lang="pt-BR" b="1" dirty="0">
                <a:solidFill>
                  <a:srgbClr val="FF0000"/>
                </a:solidFill>
              </a:rPr>
              <a:t>EXCLUDED</a:t>
            </a:r>
            <a:r>
              <a:rPr lang="pt-BR" dirty="0"/>
              <a:t>, and the </a:t>
            </a:r>
            <a:r>
              <a:rPr lang="pt-BR" b="1" dirty="0"/>
              <a:t>supervisor </a:t>
            </a:r>
            <a:r>
              <a:rPr lang="pt-BR" dirty="0"/>
              <a:t>completes the Final Classification form </a:t>
            </a:r>
            <a:endParaRPr lang="pt-BR" b="1" dirty="0"/>
          </a:p>
          <a:p>
            <a:pPr marL="0" lvl="0" indent="0">
              <a:buNone/>
            </a:pPr>
            <a:endParaRPr lang="en-US" dirty="0"/>
          </a:p>
          <a:p>
            <a:endParaRPr lang="pt-BR" dirty="0"/>
          </a:p>
          <a:p>
            <a:endParaRPr lang="pt-BR" b="1" dirty="0"/>
          </a:p>
          <a:p>
            <a:endParaRPr lang="fr-FR" b="1" dirty="0"/>
          </a:p>
        </p:txBody>
      </p:sp>
      <p:sp>
        <p:nvSpPr>
          <p:cNvPr id="4" name="Bent-Up Arrow 3"/>
          <p:cNvSpPr/>
          <p:nvPr/>
        </p:nvSpPr>
        <p:spPr>
          <a:xfrm rot="5400000">
            <a:off x="866775" y="3219450"/>
            <a:ext cx="361950" cy="41910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ent-Up Arrow 4"/>
          <p:cNvSpPr/>
          <p:nvPr/>
        </p:nvSpPr>
        <p:spPr>
          <a:xfrm rot="5400000">
            <a:off x="1247775" y="4086225"/>
            <a:ext cx="361950" cy="41910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3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Clinical </a:t>
            </a:r>
            <a:r>
              <a:rPr lang="fr-FR" dirty="0" err="1"/>
              <a:t>history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Nurse</a:t>
            </a:r>
          </a:p>
          <a:p>
            <a:r>
              <a:rPr lang="pt-BR" dirty="0"/>
              <a:t>Asks if the child had any adverse effects of the medicine (D1, D2 and D3)</a:t>
            </a:r>
          </a:p>
          <a:p>
            <a:pPr lvl="1"/>
            <a:r>
              <a:rPr lang="pt-BR" dirty="0"/>
              <a:t>If yes, the child is </a:t>
            </a:r>
            <a:r>
              <a:rPr lang="pt-BR" b="1" dirty="0">
                <a:solidFill>
                  <a:srgbClr val="FF0000"/>
                </a:solidFill>
              </a:rPr>
              <a:t>EXCLUDED</a:t>
            </a:r>
            <a:r>
              <a:rPr lang="pt-BR" dirty="0"/>
              <a:t>, and the </a:t>
            </a:r>
            <a:r>
              <a:rPr lang="pt-BR" b="1" dirty="0"/>
              <a:t>supervisor </a:t>
            </a:r>
            <a:r>
              <a:rPr lang="pt-BR" dirty="0"/>
              <a:t>completes the Final Classification form </a:t>
            </a:r>
            <a:endParaRPr lang="pt-BR" b="1" dirty="0"/>
          </a:p>
          <a:p>
            <a:pPr marL="0" lvl="0" indent="0">
              <a:buNone/>
            </a:pPr>
            <a:endParaRPr lang="en-US" dirty="0"/>
          </a:p>
          <a:p>
            <a:endParaRPr lang="pt-BR" dirty="0"/>
          </a:p>
          <a:p>
            <a:endParaRPr lang="pt-BR" b="1" dirty="0"/>
          </a:p>
          <a:p>
            <a:endParaRPr lang="fr-FR" b="1" dirty="0"/>
          </a:p>
        </p:txBody>
      </p:sp>
      <p:sp>
        <p:nvSpPr>
          <p:cNvPr id="4" name="Bent-Up Arrow 3"/>
          <p:cNvSpPr/>
          <p:nvPr/>
        </p:nvSpPr>
        <p:spPr>
          <a:xfrm rot="5400000">
            <a:off x="866775" y="3219450"/>
            <a:ext cx="361950" cy="41910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69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Clinical </a:t>
            </a:r>
            <a:r>
              <a:rPr lang="fr-FR" dirty="0" err="1"/>
              <a:t>Examination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Doctor</a:t>
            </a:r>
          </a:p>
          <a:p>
            <a:pPr lvl="0">
              <a:defRPr/>
            </a:pPr>
            <a:r>
              <a:rPr lang="pt-BR" dirty="0" err="1"/>
              <a:t>Checks</a:t>
            </a:r>
            <a:r>
              <a:rPr lang="pt-BR" dirty="0"/>
              <a:t> if the child has danger signs or signs of severe malaria </a:t>
            </a:r>
          </a:p>
          <a:p>
            <a:pPr lvl="1">
              <a:defRPr/>
            </a:pPr>
            <a:r>
              <a:rPr lang="pt-BR" dirty="0"/>
              <a:t>If yes, the child is </a:t>
            </a:r>
            <a:r>
              <a:rPr lang="pt-BR" b="1" dirty="0">
                <a:solidFill>
                  <a:srgbClr val="FF0000"/>
                </a:solidFill>
              </a:rPr>
              <a:t>EXCLUDED</a:t>
            </a:r>
            <a:r>
              <a:rPr lang="pt-BR" dirty="0"/>
              <a:t>, and the </a:t>
            </a:r>
            <a:r>
              <a:rPr lang="pt-BR" b="1" dirty="0"/>
              <a:t>supervisor </a:t>
            </a:r>
            <a:r>
              <a:rPr lang="pt-BR" dirty="0"/>
              <a:t>completes the Final Classification form</a:t>
            </a:r>
          </a:p>
          <a:p>
            <a:pPr lvl="0">
              <a:defRPr/>
            </a:pPr>
            <a:endParaRPr lang="en-US" b="1" dirty="0"/>
          </a:p>
          <a:p>
            <a:endParaRPr lang="fr-FR" b="1" dirty="0"/>
          </a:p>
        </p:txBody>
      </p:sp>
      <p:sp>
        <p:nvSpPr>
          <p:cNvPr id="4" name="Bent-Up Arrow 3"/>
          <p:cNvSpPr/>
          <p:nvPr/>
        </p:nvSpPr>
        <p:spPr>
          <a:xfrm rot="5400000">
            <a:off x="866775" y="3219450"/>
            <a:ext cx="361950" cy="41910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9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Administration of the Medicine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Nurse</a:t>
            </a:r>
          </a:p>
          <a:p>
            <a:r>
              <a:rPr lang="pt-BR" dirty="0"/>
              <a:t>Determines dose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b="1" dirty="0"/>
              <a:t> </a:t>
            </a:r>
            <a:r>
              <a:rPr lang="pt-BR" dirty="0"/>
              <a:t>child's </a:t>
            </a:r>
            <a:r>
              <a:rPr lang="pt-BR" b="1" dirty="0"/>
              <a:t>weight </a:t>
            </a:r>
            <a:endParaRPr lang="pt-BR" dirty="0"/>
          </a:p>
          <a:p>
            <a:r>
              <a:rPr lang="pt-BR" dirty="0" err="1"/>
              <a:t>Delivers</a:t>
            </a:r>
            <a:r>
              <a:rPr lang="pt-BR" dirty="0"/>
              <a:t> the dose of medicine with water</a:t>
            </a:r>
          </a:p>
          <a:p>
            <a:pPr lvl="1"/>
            <a:r>
              <a:rPr lang="pt-BR" dirty="0"/>
              <a:t>In the case of AL, dose with food </a:t>
            </a:r>
          </a:p>
          <a:p>
            <a:r>
              <a:rPr lang="pt-BR" dirty="0"/>
              <a:t>Notes the hour and minutes on the card </a:t>
            </a:r>
          </a:p>
        </p:txBody>
      </p:sp>
    </p:spTree>
    <p:extLst>
      <p:ext uri="{BB962C8B-B14F-4D97-AF65-F5344CB8AC3E}">
        <p14:creationId xmlns:p14="http://schemas.microsoft.com/office/powerpoint/2010/main" val="344944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Laboratory tests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All visits except D1</a:t>
            </a:r>
          </a:p>
          <a:p>
            <a:pPr lvl="1"/>
            <a:r>
              <a:rPr lang="pt-BR" dirty="0"/>
              <a:t>Parasitemia count to check for </a:t>
            </a:r>
            <a:r>
              <a:rPr lang="pt-BR" i="1" dirty="0"/>
              <a:t>P. falciparum </a:t>
            </a:r>
            <a:r>
              <a:rPr lang="pt-BR" dirty="0"/>
              <a:t>monoinfection </a:t>
            </a:r>
          </a:p>
          <a:p>
            <a:pPr lvl="1"/>
            <a:r>
              <a:rPr lang="pt-BR" dirty="0"/>
              <a:t>Blood collection on filter paper</a:t>
            </a:r>
          </a:p>
          <a:p>
            <a:r>
              <a:rPr lang="pt-BR" dirty="0"/>
              <a:t>D0, D14, D28 and D42 only </a:t>
            </a:r>
            <a:endParaRPr lang="fr-FR" dirty="0"/>
          </a:p>
          <a:p>
            <a:pPr lvl="1"/>
            <a:r>
              <a:rPr lang="pt-BR" dirty="0"/>
              <a:t>Haemoglobin measurement</a:t>
            </a:r>
          </a:p>
        </p:txBody>
      </p:sp>
    </p:spTree>
    <p:extLst>
      <p:ext uri="{BB962C8B-B14F-4D97-AF65-F5344CB8AC3E}">
        <p14:creationId xmlns:p14="http://schemas.microsoft.com/office/powerpoint/2010/main" val="5282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Laboratory</a:t>
            </a:r>
            <a:r>
              <a:rPr lang="pt-BR" dirty="0"/>
              <a:t> </a:t>
            </a:r>
            <a:r>
              <a:rPr lang="pt-BR" dirty="0" err="1"/>
              <a:t>Outcome</a:t>
            </a:r>
            <a:r>
              <a:rPr lang="pt-BR" dirty="0"/>
              <a:t> </a:t>
            </a:r>
            <a:r>
              <a:rPr lang="pt-BR" dirty="0" err="1"/>
              <a:t>Verification</a:t>
            </a:r>
            <a:r>
              <a:rPr lang="pt-BR" dirty="0"/>
              <a:t>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Doctor</a:t>
            </a:r>
          </a:p>
          <a:p>
            <a:pPr lvl="0">
              <a:defRPr/>
            </a:pPr>
            <a:r>
              <a:rPr lang="pt-BR" dirty="0" err="1"/>
              <a:t>Checks</a:t>
            </a:r>
            <a:r>
              <a:rPr lang="pt-BR" dirty="0"/>
              <a:t> the child's lab results for other types of plasmodia, high parasitemia or low haemoglobin. </a:t>
            </a:r>
          </a:p>
          <a:p>
            <a:pPr lvl="1">
              <a:defRPr/>
            </a:pPr>
            <a:r>
              <a:rPr lang="pt-BR" dirty="0"/>
              <a:t>If yes, the child is </a:t>
            </a:r>
            <a:r>
              <a:rPr lang="pt-BR" b="1" dirty="0">
                <a:solidFill>
                  <a:srgbClr val="FF0000"/>
                </a:solidFill>
              </a:rPr>
              <a:t>EXCLUDED</a:t>
            </a:r>
            <a:r>
              <a:rPr lang="pt-BR" dirty="0"/>
              <a:t>, and the </a:t>
            </a:r>
            <a:r>
              <a:rPr lang="pt-BR" b="1" dirty="0"/>
              <a:t>supervisor </a:t>
            </a:r>
            <a:r>
              <a:rPr lang="pt-BR" dirty="0"/>
              <a:t>completes the Final Classification form</a:t>
            </a:r>
          </a:p>
          <a:p>
            <a:pPr lvl="0">
              <a:defRPr/>
            </a:pPr>
            <a:endParaRPr lang="en-US" b="1" dirty="0"/>
          </a:p>
          <a:p>
            <a:endParaRPr lang="fr-FR" b="1" dirty="0"/>
          </a:p>
        </p:txBody>
      </p:sp>
      <p:sp>
        <p:nvSpPr>
          <p:cNvPr id="4" name="Bent-Up Arrow 3"/>
          <p:cNvSpPr/>
          <p:nvPr/>
        </p:nvSpPr>
        <p:spPr>
          <a:xfrm rot="5400000">
            <a:off x="866775" y="3705225"/>
            <a:ext cx="361950" cy="41910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2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Reimbursement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Nurse</a:t>
            </a:r>
          </a:p>
          <a:p>
            <a:r>
              <a:rPr lang="pt-BR" dirty="0" err="1"/>
              <a:t>Hands</a:t>
            </a:r>
            <a:r>
              <a:rPr lang="pt-BR" dirty="0"/>
              <a:t> </a:t>
            </a:r>
            <a:r>
              <a:rPr lang="pt-BR" dirty="0" err="1"/>
              <a:t>caregiver</a:t>
            </a:r>
            <a:r>
              <a:rPr lang="pt-BR" dirty="0"/>
              <a:t> </a:t>
            </a:r>
            <a:r>
              <a:rPr lang="pt-BR" dirty="0" err="1"/>
              <a:t>evening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AL </a:t>
            </a:r>
            <a:r>
              <a:rPr lang="pt-BR" dirty="0"/>
              <a:t>dose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fatty</a:t>
            </a:r>
            <a:r>
              <a:rPr lang="pt-BR" dirty="0"/>
              <a:t> </a:t>
            </a:r>
            <a:r>
              <a:rPr lang="pt-BR" dirty="0" err="1"/>
              <a:t>food</a:t>
            </a:r>
            <a:r>
              <a:rPr lang="pt-BR" dirty="0"/>
              <a:t> and instructions on how and when to take it at home</a:t>
            </a:r>
          </a:p>
          <a:p>
            <a:r>
              <a:rPr lang="pt-BR" dirty="0" err="1"/>
              <a:t>Provides</a:t>
            </a:r>
            <a:r>
              <a:rPr lang="pt-BR" dirty="0"/>
              <a:t> </a:t>
            </a:r>
            <a:r>
              <a:rPr lang="pt-BR" dirty="0" err="1"/>
              <a:t>caregiver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transport</a:t>
            </a:r>
            <a:r>
              <a:rPr lang="pt-BR" dirty="0"/>
              <a:t> </a:t>
            </a:r>
            <a:r>
              <a:rPr lang="pt-BR" dirty="0" err="1"/>
              <a:t>reimbursement</a:t>
            </a:r>
            <a:endParaRPr lang="pt-BR" dirty="0"/>
          </a:p>
          <a:p>
            <a:r>
              <a:rPr lang="pt-BR" dirty="0" err="1"/>
              <a:t>Asks</a:t>
            </a:r>
            <a:r>
              <a:rPr lang="pt-BR" dirty="0"/>
              <a:t> </a:t>
            </a:r>
            <a:r>
              <a:rPr lang="pt-BR" dirty="0" err="1"/>
              <a:t>them</a:t>
            </a:r>
            <a:r>
              <a:rPr lang="pt-BR" dirty="0"/>
              <a:t> to come back on the next scheduled visit of the ID card </a:t>
            </a:r>
            <a:endParaRPr lang="en-US" dirty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1373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Day </a:t>
            </a:r>
            <a:r>
              <a:rPr lang="en-US" dirty="0"/>
              <a:t>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The nurse takes the weight and temperature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nurse </a:t>
            </a:r>
            <a:r>
              <a:rPr lang="pt-BR" dirty="0" err="1"/>
              <a:t>documents</a:t>
            </a:r>
            <a:r>
              <a:rPr lang="pt-BR" dirty="0"/>
              <a:t> clinical history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doctor conducts a clinical examination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nurse gives the medicine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Technicians carry out laboratory tests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The doctor reviews the laboratory results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nurse </a:t>
            </a:r>
            <a:r>
              <a:rPr lang="pt-BR" dirty="0" err="1"/>
              <a:t>gives</a:t>
            </a:r>
            <a:r>
              <a:rPr lang="pt-BR" dirty="0"/>
              <a:t> </a:t>
            </a:r>
            <a:r>
              <a:rPr lang="pt-BR" dirty="0" err="1"/>
              <a:t>travel</a:t>
            </a:r>
            <a:r>
              <a:rPr lang="pt-BR" dirty="0"/>
              <a:t> </a:t>
            </a:r>
            <a:r>
              <a:rPr lang="pt-BR" dirty="0" err="1"/>
              <a:t>reimbursement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asks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caregiver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child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come back the next day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2800" y="3048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Only </a:t>
            </a:r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there are danger signs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7315200" y="3722906"/>
            <a:ext cx="790576" cy="179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7467600" y="3722906"/>
            <a:ext cx="644608" cy="560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0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867400" y="2133600"/>
            <a:ext cx="2057400" cy="9833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unded Rectangle 5"/>
          <p:cNvSpPr/>
          <p:nvPr/>
        </p:nvSpPr>
        <p:spPr>
          <a:xfrm>
            <a:off x="1219200" y="2133600"/>
            <a:ext cx="2057400" cy="9833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Day </a:t>
            </a:r>
            <a:r>
              <a:rPr lang="en-US" dirty="0"/>
              <a:t>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05292"/>
            <a:ext cx="8229600" cy="8664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The child leaves the study if they: 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209801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treatment failure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1" y="2209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another 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exclusion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3429000"/>
            <a:ext cx="3657600" cy="20928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Have danger signs with a negative slide (</a:t>
            </a:r>
            <a:r>
              <a:rPr lang="pt-BR" sz="2000" dirty="0">
                <a:solidFill>
                  <a:srgbClr val="FF0000"/>
                </a:solidFill>
              </a:rPr>
              <a:t>no parasitemia</a:t>
            </a:r>
            <a:r>
              <a:rPr lang="pt-BR" sz="2000" dirty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Have taken another medicine with antimalarial effect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Are infected with another Plasmodium species</a:t>
            </a:r>
            <a:endParaRPr lang="pt-BR" sz="2000" dirty="0"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124" y="3429000"/>
            <a:ext cx="3952875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Have a </a:t>
            </a:r>
            <a:r>
              <a:rPr lang="pt-BR" sz="2000" b="1" dirty="0"/>
              <a:t>positive slide/parasitemia and/</a:t>
            </a:r>
            <a:r>
              <a:rPr lang="pt-BR" sz="2000" b="1" dirty="0">
                <a:solidFill>
                  <a:srgbClr val="FF0000"/>
                </a:solidFill>
              </a:rPr>
              <a:t>or </a:t>
            </a:r>
            <a:r>
              <a:rPr lang="pt-BR" sz="2000" b="1" dirty="0"/>
              <a:t>danger signs </a:t>
            </a:r>
          </a:p>
        </p:txBody>
      </p:sp>
    </p:spTree>
    <p:extLst>
      <p:ext uri="{BB962C8B-B14F-4D97-AF65-F5344CB8AC3E}">
        <p14:creationId xmlns:p14="http://schemas.microsoft.com/office/powerpoint/2010/main" val="299168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7150" indent="0">
              <a:buNone/>
            </a:pPr>
            <a:r>
              <a:rPr lang="pt-BR" dirty="0"/>
              <a:t>In cases of therapeutic failure</a:t>
            </a:r>
          </a:p>
          <a:p>
            <a:pPr marL="57150" indent="0">
              <a:buNone/>
            </a:pPr>
            <a:r>
              <a:rPr lang="pt-BR" dirty="0"/>
              <a:t>or other exclusion: </a:t>
            </a:r>
          </a:p>
          <a:p>
            <a:pPr marL="571500" indent="-514350">
              <a:buFont typeface="+mj-lt"/>
              <a:buAutoNum type="arabicPeriod"/>
            </a:pPr>
            <a:r>
              <a:rPr lang="pt-BR" sz="2800" dirty="0"/>
              <a:t>Refer the child for appropriate treatment</a:t>
            </a:r>
          </a:p>
          <a:p>
            <a:pPr marL="571500" indent="-514350">
              <a:buFont typeface="+mj-lt"/>
              <a:buAutoNum type="arabicPeriod"/>
            </a:pPr>
            <a:r>
              <a:rPr lang="pt-BR" sz="2800" dirty="0"/>
              <a:t>Fill in the Final Classification form </a:t>
            </a:r>
            <a:r>
              <a:rPr lang="pt-BR" sz="2800" b="1" dirty="0"/>
              <a:t>(End of follow-up)</a:t>
            </a:r>
            <a:endParaRPr lang="en-US" sz="2800" b="1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217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Procedures </a:t>
            </a:r>
            <a:br>
              <a:rPr lang="en-US" dirty="0"/>
            </a:br>
            <a:r>
              <a:rPr lang="en-US" dirty="0"/>
              <a:t>Follow-up days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Day </a:t>
            </a:r>
            <a:r>
              <a:rPr lang="en-US" dirty="0"/>
              <a:t>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The nurse takes the weight and temperature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nurse </a:t>
            </a:r>
            <a:r>
              <a:rPr lang="pt-BR" dirty="0" err="1"/>
              <a:t>documents</a:t>
            </a:r>
            <a:r>
              <a:rPr lang="pt-BR" dirty="0"/>
              <a:t> </a:t>
            </a:r>
            <a:r>
              <a:rPr lang="pt-BR" dirty="0" err="1"/>
              <a:t>clinical</a:t>
            </a:r>
            <a:r>
              <a:rPr lang="pt-BR" dirty="0"/>
              <a:t> history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doctor conducts a clinical examination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nurse gives the medicine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Technicians carry out laboratory tests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doctor reviews the laboratory results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Checks if the D2 </a:t>
            </a:r>
            <a:r>
              <a:rPr lang="en-US" dirty="0" err="1">
                <a:solidFill>
                  <a:srgbClr val="FF0000"/>
                </a:solidFill>
              </a:rPr>
              <a:t>parasitaemia</a:t>
            </a:r>
            <a:r>
              <a:rPr lang="en-US" dirty="0">
                <a:solidFill>
                  <a:srgbClr val="FF0000"/>
                </a:solidFill>
              </a:rPr>
              <a:t> has reduced from D0</a:t>
            </a: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nurse </a:t>
            </a:r>
            <a:r>
              <a:rPr lang="pt-BR" dirty="0" err="1"/>
              <a:t>gives</a:t>
            </a:r>
            <a:r>
              <a:rPr lang="pt-BR" dirty="0"/>
              <a:t> </a:t>
            </a:r>
            <a:r>
              <a:rPr lang="pt-BR" dirty="0" err="1"/>
              <a:t>travel</a:t>
            </a:r>
            <a:r>
              <a:rPr lang="pt-BR" dirty="0"/>
              <a:t> </a:t>
            </a:r>
            <a:r>
              <a:rPr lang="pt-BR" dirty="0" err="1"/>
              <a:t>reimbursement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asks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caregiver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child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come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next</a:t>
            </a:r>
            <a:r>
              <a:rPr lang="pt-BR" dirty="0"/>
              <a:t> </a:t>
            </a:r>
            <a:r>
              <a:rPr lang="pt-BR" dirty="0" err="1"/>
              <a:t>day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979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867400" y="2133600"/>
            <a:ext cx="2057400" cy="9833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unded Rectangle 5"/>
          <p:cNvSpPr/>
          <p:nvPr/>
        </p:nvSpPr>
        <p:spPr>
          <a:xfrm>
            <a:off x="1219200" y="2133600"/>
            <a:ext cx="2057400" cy="9833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Day </a:t>
            </a:r>
            <a:r>
              <a:rPr lang="en-US" dirty="0"/>
              <a:t>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05292"/>
            <a:ext cx="8229600" cy="8664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The child leaves the study if they: 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209801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treatment failure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1" y="2209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another 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exclusion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9125" y="3429000"/>
            <a:ext cx="3657600" cy="20928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Have positive slide/parasitemia and/or danger signs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Parasitemia on day 2 higher than on day 0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A97C5-1CC0-2648-B3DB-9892656D134A}"/>
              </a:ext>
            </a:extLst>
          </p:cNvPr>
          <p:cNvSpPr/>
          <p:nvPr/>
        </p:nvSpPr>
        <p:spPr>
          <a:xfrm>
            <a:off x="5181600" y="3429000"/>
            <a:ext cx="3657600" cy="20928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Have danger signs with a negative slide (no parasitemia)</a:t>
            </a:r>
            <a:endParaRPr lang="pt-BR" sz="2000" dirty="0"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Have taken another medicine with antimalarial effect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Are infected with another Plasmodium species</a:t>
            </a:r>
            <a:endParaRPr lang="pt-BR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5365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Day 2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" y="2009775"/>
            <a:ext cx="8610600" cy="3019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8991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Calculation of Parasitemia Averages</a:t>
            </a:r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pt-BR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0600" y="3200400"/>
            <a:ext cx="6705600" cy="1342489"/>
            <a:chOff x="-39453" y="3048000"/>
            <a:chExt cx="7181850" cy="1342489"/>
          </a:xfrm>
        </p:grpSpPr>
        <p:sp>
          <p:nvSpPr>
            <p:cNvPr id="8" name="TextBox 7"/>
            <p:cNvSpPr txBox="1"/>
            <p:nvPr/>
          </p:nvSpPr>
          <p:spPr>
            <a:xfrm>
              <a:off x="-39453" y="3067050"/>
              <a:ext cx="7181850" cy="132343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600200"/>
              <a:r>
                <a:rPr lang="pt-BR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  +</a:t>
              </a:r>
            </a:p>
            <a:p>
              <a:pPr marL="57150"/>
              <a:r>
                <a:rPr lang="pt-BR" sz="2000" b="1" dirty="0">
                  <a:solidFill>
                    <a:srgbClr val="000000"/>
                  </a:solidFill>
                  <a:latin typeface="Calibri"/>
                  <a:ea typeface="Calibri" panose="020F0502020204030204" pitchFamily="34" charset="0"/>
                  <a:cs typeface="Calibri"/>
                </a:rPr>
                <a:t>  Parasitemia D1             Parasitemia D2</a:t>
              </a:r>
              <a:endParaRPr lang="en-US" sz="2000" b="1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57150"/>
              <a:r>
                <a:rPr lang="en-US" sz="2000" b="1" dirty="0">
                  <a:solidFill>
                    <a:srgbClr val="000000"/>
                  </a:solidFill>
                  <a:latin typeface="Calibri"/>
                  <a:ea typeface="Calibri" panose="020F0502020204030204" pitchFamily="34" charset="0"/>
                  <a:cs typeface="Calibri"/>
                </a:rPr>
                <a:t>					=</a:t>
              </a:r>
            </a:p>
            <a:p>
              <a:pPr marL="57150"/>
              <a:r>
                <a:rPr lang="pt-BR" sz="2000" b="1" dirty="0">
                  <a:solidFill>
                    <a:srgbClr val="000000"/>
                  </a:solidFill>
                  <a:latin typeface="Calibri"/>
                  <a:ea typeface="Calibri" panose="020F0502020204030204" pitchFamily="34" charset="0"/>
                  <a:cs typeface="Calibri"/>
                </a:rPr>
                <a:t>                                   2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7109" y="304800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3327" y="304800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4188" y="3454398"/>
              <a:ext cx="1387403" cy="3841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86995" y="3828514"/>
              <a:ext cx="4038600" cy="100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54675" y="5504914"/>
            <a:ext cx="2407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D0</a:t>
            </a:r>
          </a:p>
          <a:p>
            <a:r>
              <a:rPr lang="en-US" dirty="0" err="1"/>
              <a:t>Parasitemia </a:t>
            </a:r>
            <a:r>
              <a:rPr lang="en-US" dirty="0"/>
              <a:t>L1 = 35,000</a:t>
            </a:r>
          </a:p>
          <a:p>
            <a:r>
              <a:rPr lang="en-US" dirty="0" err="1"/>
              <a:t>Parasitemia </a:t>
            </a:r>
            <a:r>
              <a:rPr lang="en-US" dirty="0"/>
              <a:t>L2 = 40,000 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5504914"/>
            <a:ext cx="2407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  <a:p>
            <a:r>
              <a:rPr lang="en-US" dirty="0" err="1"/>
              <a:t>Parasitemia </a:t>
            </a:r>
            <a:r>
              <a:rPr lang="en-US" dirty="0"/>
              <a:t>L1 = 12,000</a:t>
            </a:r>
          </a:p>
          <a:p>
            <a:r>
              <a:rPr lang="en-US" dirty="0" err="1"/>
              <a:t>Parasitemia </a:t>
            </a:r>
            <a:r>
              <a:rPr lang="en-US" dirty="0"/>
              <a:t>L2 = 17,000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283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Day </a:t>
            </a:r>
            <a:r>
              <a:rPr lang="en-US" dirty="0"/>
              <a:t>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The nurse takes the weight and temperature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nurse documents the clinical history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doctor conducts a clinical examination</a:t>
            </a:r>
          </a:p>
          <a:p>
            <a:pPr marL="514350" indent="-514350">
              <a:buFont typeface="+mj-lt"/>
              <a:buAutoNum type="arabicPeriod"/>
            </a:pPr>
            <a:r>
              <a:rPr lang="pt-BR" strike="sngStrike" dirty="0"/>
              <a:t>The nurse gives the medicine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Technicians carry out laboratory tests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doctor reviews the laboratory results</a:t>
            </a:r>
          </a:p>
          <a:p>
            <a:pPr marL="400050" lvl="1" indent="0">
              <a:buNone/>
            </a:pPr>
            <a:r>
              <a:rPr lang="pt-BR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Checks if the </a:t>
            </a:r>
            <a:r>
              <a:rPr lang="pt-BR" dirty="0">
                <a:solidFill>
                  <a:srgbClr val="FF0000"/>
                </a:solidFill>
              </a:rPr>
              <a:t>parasitaemia ratio D3/D0</a:t>
            </a:r>
            <a:r>
              <a:rPr lang="en-US" dirty="0">
                <a:solidFill>
                  <a:srgbClr val="FF0000"/>
                </a:solidFill>
              </a:rPr>
              <a:t> ≤25%.</a:t>
            </a: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nurse </a:t>
            </a:r>
            <a:r>
              <a:rPr lang="pt-BR" dirty="0" err="1"/>
              <a:t>gives</a:t>
            </a:r>
            <a:r>
              <a:rPr lang="pt-BR" dirty="0"/>
              <a:t> </a:t>
            </a:r>
            <a:r>
              <a:rPr lang="pt-BR" dirty="0" err="1"/>
              <a:t>travel</a:t>
            </a:r>
            <a:r>
              <a:rPr lang="pt-BR" dirty="0"/>
              <a:t> </a:t>
            </a:r>
            <a:r>
              <a:rPr lang="pt-BR" dirty="0" err="1"/>
              <a:t>reimbursement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asks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caregiver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child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return</a:t>
            </a:r>
            <a:r>
              <a:rPr lang="pt-BR" dirty="0">
                <a:solidFill>
                  <a:srgbClr val="FF0000"/>
                </a:solidFill>
              </a:rPr>
              <a:t> in 4 days</a:t>
            </a:r>
          </a:p>
        </p:txBody>
      </p:sp>
    </p:spTree>
    <p:extLst>
      <p:ext uri="{BB962C8B-B14F-4D97-AF65-F5344CB8AC3E}">
        <p14:creationId xmlns:p14="http://schemas.microsoft.com/office/powerpoint/2010/main" val="19341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867400" y="2133600"/>
            <a:ext cx="2057400" cy="9833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unded Rectangle 5"/>
          <p:cNvSpPr/>
          <p:nvPr/>
        </p:nvSpPr>
        <p:spPr>
          <a:xfrm>
            <a:off x="1219200" y="2133600"/>
            <a:ext cx="2057400" cy="9833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Day </a:t>
            </a:r>
            <a:r>
              <a:rPr lang="en-US" dirty="0"/>
              <a:t>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05292"/>
            <a:ext cx="8229600" cy="8664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The </a:t>
            </a:r>
            <a:r>
              <a:rPr lang="pt-BR" err="1"/>
              <a:t>child</a:t>
            </a:r>
            <a:r>
              <a:rPr lang="pt-BR" dirty="0"/>
              <a:t> </a:t>
            </a:r>
            <a:r>
              <a:rPr lang="pt-BR" err="1"/>
              <a:t>leaves</a:t>
            </a:r>
            <a:r>
              <a:rPr lang="pt-BR" dirty="0"/>
              <a:t> </a:t>
            </a:r>
            <a:r>
              <a:rPr lang="pt-BR" err="1"/>
              <a:t>the</a:t>
            </a:r>
            <a:r>
              <a:rPr lang="pt-BR" dirty="0"/>
              <a:t> </a:t>
            </a:r>
            <a:r>
              <a:rPr lang="pt-BR" err="1"/>
              <a:t>study</a:t>
            </a:r>
            <a:r>
              <a:rPr lang="pt-BR" dirty="0"/>
              <a:t> </a:t>
            </a:r>
            <a:r>
              <a:rPr lang="pt-BR" err="1"/>
              <a:t>if</a:t>
            </a:r>
            <a:r>
              <a:rPr lang="pt-BR" dirty="0"/>
              <a:t> </a:t>
            </a:r>
            <a:r>
              <a:rPr lang="pt-BR" err="1">
                <a:solidFill>
                  <a:srgbClr val="FF0000"/>
                </a:solidFill>
              </a:rPr>
              <a:t>he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err="1">
                <a:solidFill>
                  <a:srgbClr val="FF0000"/>
                </a:solidFill>
              </a:rPr>
              <a:t>she</a:t>
            </a:r>
            <a:r>
              <a:rPr lang="pt-BR" dirty="0"/>
              <a:t>: 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209801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treatment failure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1" y="2209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another 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exclusion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419475"/>
            <a:ext cx="3876675" cy="278537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err="1"/>
              <a:t>Has</a:t>
            </a:r>
            <a:r>
              <a:rPr lang="pt-BR" sz="2000" dirty="0"/>
              <a:t> a positive slide </a:t>
            </a:r>
            <a:r>
              <a:rPr lang="pt-BR" sz="2000" err="1"/>
              <a:t>and</a:t>
            </a:r>
            <a:r>
              <a:rPr lang="pt-BR" sz="2000" dirty="0"/>
              <a:t>/</a:t>
            </a:r>
            <a:r>
              <a:rPr lang="pt-BR" sz="2000" err="1">
                <a:solidFill>
                  <a:srgbClr val="FF0000"/>
                </a:solidFill>
              </a:rPr>
              <a:t>or</a:t>
            </a:r>
            <a:r>
              <a:rPr lang="pt-BR" sz="2000" dirty="0"/>
              <a:t> </a:t>
            </a:r>
            <a:r>
              <a:rPr lang="pt-BR" sz="2000" err="1"/>
              <a:t>danger</a:t>
            </a:r>
            <a:r>
              <a:rPr lang="pt-BR" sz="2000" dirty="0"/>
              <a:t> </a:t>
            </a:r>
            <a:r>
              <a:rPr lang="pt-BR" sz="2000" err="1"/>
              <a:t>signs</a:t>
            </a:r>
            <a:endParaRPr lang="pt-BR" sz="2000" err="1"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000" b="1" dirty="0" err="1"/>
              <a:t>Fever</a:t>
            </a:r>
            <a:r>
              <a:rPr lang="es-419" sz="2000" b="1" dirty="0"/>
              <a:t> </a:t>
            </a:r>
            <a:r>
              <a:rPr lang="en-US" sz="2000" b="1" dirty="0"/>
              <a:t>(≥37.5°) with </a:t>
            </a:r>
            <a:r>
              <a:rPr lang="pt-BR" sz="2000" b="1" dirty="0"/>
              <a:t>parasitaemia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The parasitaemia ratio of day 3 over day 0 </a:t>
            </a:r>
            <a:r>
              <a:rPr lang="es-419" sz="2000" b="1" dirty="0" err="1"/>
              <a:t>is</a:t>
            </a:r>
            <a:r>
              <a:rPr lang="es-419" sz="2000" b="1" dirty="0"/>
              <a:t> </a:t>
            </a:r>
            <a:r>
              <a:rPr lang="es-419" sz="2000" b="1" dirty="0" err="1"/>
              <a:t>greater</a:t>
            </a:r>
            <a:r>
              <a:rPr lang="es-419" sz="2000" b="1" dirty="0"/>
              <a:t> </a:t>
            </a:r>
            <a:r>
              <a:rPr lang="es-419" sz="2000" b="1" dirty="0" err="1"/>
              <a:t>than</a:t>
            </a:r>
            <a:r>
              <a:rPr lang="es-419" sz="2000" b="1" dirty="0"/>
              <a:t> </a:t>
            </a:r>
            <a:r>
              <a:rPr lang="es-419" sz="2000" b="1" dirty="0" err="1"/>
              <a:t>or</a:t>
            </a:r>
            <a:r>
              <a:rPr lang="es-419" sz="2000" b="1" dirty="0"/>
              <a:t> equal to 25%. </a:t>
            </a:r>
            <a:endParaRPr lang="pt-BR" sz="2000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795F56-1A79-4847-AEB3-E88363E73F84}"/>
              </a:ext>
            </a:extLst>
          </p:cNvPr>
          <p:cNvSpPr/>
          <p:nvPr/>
        </p:nvSpPr>
        <p:spPr>
          <a:xfrm>
            <a:off x="5181600" y="3429000"/>
            <a:ext cx="3657600" cy="20928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/>
              <a:t>Has</a:t>
            </a:r>
            <a:r>
              <a:rPr lang="pt-BR" sz="2000" dirty="0"/>
              <a:t> </a:t>
            </a:r>
            <a:r>
              <a:rPr lang="pt-BR" sz="2000" dirty="0" err="1"/>
              <a:t>danger</a:t>
            </a:r>
            <a:r>
              <a:rPr lang="pt-BR" sz="2000" dirty="0"/>
              <a:t> </a:t>
            </a:r>
            <a:r>
              <a:rPr lang="pt-BR" sz="2000" dirty="0" err="1"/>
              <a:t>signs</a:t>
            </a:r>
            <a:r>
              <a:rPr lang="pt-BR" sz="2000" dirty="0"/>
              <a:t> </a:t>
            </a:r>
            <a:r>
              <a:rPr lang="pt-BR" sz="2000" dirty="0" err="1"/>
              <a:t>with</a:t>
            </a:r>
            <a:r>
              <a:rPr lang="pt-BR" sz="2000" dirty="0"/>
              <a:t> a negative slide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/>
              <a:t>Has</a:t>
            </a:r>
            <a:r>
              <a:rPr lang="pt-BR" sz="2000" dirty="0"/>
              <a:t> </a:t>
            </a:r>
            <a:r>
              <a:rPr lang="pt-BR" sz="2000" dirty="0" err="1"/>
              <a:t>taken</a:t>
            </a:r>
            <a:r>
              <a:rPr lang="pt-BR" sz="2000" dirty="0"/>
              <a:t> </a:t>
            </a:r>
            <a:r>
              <a:rPr lang="pt-BR" sz="2000" dirty="0" err="1"/>
              <a:t>another</a:t>
            </a:r>
            <a:r>
              <a:rPr lang="pt-BR" sz="2000" dirty="0"/>
              <a:t> medicine with antimalarial effect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/>
              <a:t>Is</a:t>
            </a:r>
            <a:r>
              <a:rPr lang="pt-BR" sz="2000" dirty="0"/>
              <a:t> </a:t>
            </a:r>
            <a:r>
              <a:rPr lang="pt-BR" sz="2000" dirty="0" err="1"/>
              <a:t>infected</a:t>
            </a:r>
            <a:r>
              <a:rPr lang="pt-BR" sz="2000" dirty="0"/>
              <a:t> </a:t>
            </a:r>
            <a:r>
              <a:rPr lang="pt-BR" sz="2000" dirty="0" err="1"/>
              <a:t>with</a:t>
            </a:r>
            <a:r>
              <a:rPr lang="pt-BR" sz="2000" dirty="0"/>
              <a:t> </a:t>
            </a:r>
            <a:r>
              <a:rPr lang="pt-BR" sz="2000" dirty="0" err="1"/>
              <a:t>another</a:t>
            </a:r>
            <a:r>
              <a:rPr lang="pt-BR" sz="2000" dirty="0"/>
              <a:t> Plasmodium </a:t>
            </a:r>
            <a:r>
              <a:rPr lang="pt-BR" sz="2000" dirty="0" err="1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2543886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Day 3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" y="2057400"/>
            <a:ext cx="8610600" cy="396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8991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Calculation of Percentage of Parasitemia Reduction</a:t>
            </a:r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pt-BR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s-419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value </a:t>
            </a:r>
            <a:r>
              <a:rPr lang="es-419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greater than or </a:t>
            </a:r>
            <a:r>
              <a:rPr lang="es-419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equal to 25%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</a:p>
          <a:p>
            <a:pPr algn="ctr"/>
            <a:endParaRPr lang="en-US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 yes, </a:t>
            </a:r>
            <a:r>
              <a:rPr lang="pt-BR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 is Early Therapeutic Failure. Complete the final classification form and end study participation. </a:t>
            </a:r>
          </a:p>
          <a:p>
            <a:pPr algn="ctr"/>
            <a:endParaRPr lang="pt-BR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" y="3276600"/>
            <a:ext cx="7181850" cy="1015663"/>
            <a:chOff x="152400" y="3124200"/>
            <a:chExt cx="7181850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152400" y="3124200"/>
              <a:ext cx="71818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00200"/>
              <a:r>
                <a:rPr lang="pt-BR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Parasitemia D3</a:t>
              </a:r>
              <a:r>
                <a:rPr lang="en-US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:  </a:t>
              </a:r>
            </a:p>
            <a:p>
              <a:pPr marL="1600200"/>
              <a:r>
                <a:rPr lang="pt-BR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			 x   100  =                 %</a:t>
              </a:r>
              <a:endParaRPr lang="pt-BR" sz="20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1600200"/>
              <a:r>
                <a:rPr lang="pt-BR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Parasitemia D0: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06800" y="316865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06800" y="3816352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19800" y="3479631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40125" y="36576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324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7, 14, 21, 28, </a:t>
            </a:r>
            <a:r>
              <a:rPr lang="en-US" dirty="0">
                <a:solidFill>
                  <a:srgbClr val="0070C0"/>
                </a:solidFill>
              </a:rPr>
              <a:t>35, 42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The nurse takes the weight and temperature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nurse documents the clinical history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doctor conducts a clinical examination</a:t>
            </a:r>
          </a:p>
          <a:p>
            <a:pPr marL="514350" indent="-514350">
              <a:buFont typeface="+mj-lt"/>
              <a:buAutoNum type="arabicPeriod"/>
            </a:pPr>
            <a:r>
              <a:rPr lang="pt-BR" strike="sngStrike" dirty="0"/>
              <a:t>The nurse gives the medicine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Technicians carry out laboratory tests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doctor reviews the laboratory results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nurse gives travel reimbursement and asks the caregiver and child to </a:t>
            </a:r>
            <a:r>
              <a:rPr lang="pt-BR" dirty="0">
                <a:solidFill>
                  <a:srgbClr val="FF0000"/>
                </a:solidFill>
              </a:rPr>
              <a:t>return in 7 days if applicable</a:t>
            </a:r>
          </a:p>
        </p:txBody>
      </p:sp>
    </p:spTree>
    <p:extLst>
      <p:ext uri="{BB962C8B-B14F-4D97-AF65-F5344CB8AC3E}">
        <p14:creationId xmlns:p14="http://schemas.microsoft.com/office/powerpoint/2010/main" val="310401238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867400" y="2133600"/>
            <a:ext cx="2057400" cy="9833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unded Rectangle 5"/>
          <p:cNvSpPr/>
          <p:nvPr/>
        </p:nvSpPr>
        <p:spPr>
          <a:xfrm>
            <a:off x="1219200" y="2133600"/>
            <a:ext cx="2057400" cy="9833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7, 14, 21, 28, </a:t>
            </a:r>
            <a:r>
              <a:rPr lang="en-US" dirty="0">
                <a:solidFill>
                  <a:srgbClr val="0070C0"/>
                </a:solidFill>
              </a:rPr>
              <a:t>35, 42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05292"/>
            <a:ext cx="8229600" cy="8664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The child leaves the study if they: 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209801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treatment failure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1" y="2209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another 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exclusion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419475"/>
            <a:ext cx="38766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Have a positive slide </a:t>
            </a:r>
            <a:r>
              <a:rPr lang="pt-BR" sz="2000" dirty="0"/>
              <a:t>(It does not matter if he has a fever or not)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F40772-0157-9041-A771-8A9FFAC68127}"/>
              </a:ext>
            </a:extLst>
          </p:cNvPr>
          <p:cNvSpPr/>
          <p:nvPr/>
        </p:nvSpPr>
        <p:spPr>
          <a:xfrm>
            <a:off x="5181600" y="3429000"/>
            <a:ext cx="3657600" cy="20928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Have danger signs with a negative slide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Have taken another medicine with antimalarial effect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Are infected with another Plasmodium species</a:t>
            </a:r>
          </a:p>
        </p:txBody>
      </p:sp>
    </p:spTree>
    <p:extLst>
      <p:ext uri="{BB962C8B-B14F-4D97-AF65-F5344CB8AC3E}">
        <p14:creationId xmlns:p14="http://schemas.microsoft.com/office/powerpoint/2010/main" val="945282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28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0"/>
          </a:xfrm>
        </p:spPr>
        <p:txBody>
          <a:bodyPr>
            <a:normAutofit/>
          </a:bodyPr>
          <a:lstStyle/>
          <a:p>
            <a:r>
              <a:rPr lang="pt-BR" dirty="0"/>
              <a:t>In the case of </a:t>
            </a:r>
            <a:r>
              <a:rPr lang="pt-BR" b="1" dirty="0">
                <a:solidFill>
                  <a:srgbClr val="FF0000"/>
                </a:solidFill>
              </a:rPr>
              <a:t>AL </a:t>
            </a:r>
            <a:r>
              <a:rPr lang="pt-BR" dirty="0"/>
              <a:t>and </a:t>
            </a:r>
            <a:r>
              <a:rPr lang="pt-BR" b="1" dirty="0">
                <a:solidFill>
                  <a:srgbClr val="00B050"/>
                </a:solidFill>
              </a:rPr>
              <a:t>ASAQ</a:t>
            </a:r>
            <a:r>
              <a:rPr lang="pt-BR" dirty="0"/>
              <a:t>, if the child has a negative slide, it is a final </a:t>
            </a:r>
            <a:r>
              <a:rPr lang="pt-BR" dirty="0" err="1"/>
              <a:t>classification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Adequate</a:t>
            </a:r>
            <a:r>
              <a:rPr lang="pt-BR" dirty="0"/>
              <a:t> </a:t>
            </a:r>
            <a:r>
              <a:rPr lang="pt-BR" dirty="0" err="1"/>
              <a:t>Clinical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Parasitological</a:t>
            </a:r>
            <a:r>
              <a:rPr lang="pt-BR" dirty="0"/>
              <a:t> Response (ACPR)</a:t>
            </a:r>
          </a:p>
          <a:p>
            <a:pPr lvl="1"/>
            <a:r>
              <a:rPr lang="pt-BR" dirty="0"/>
              <a:t>Complete the Final Classification 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65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In the case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b="1" dirty="0">
                <a:solidFill>
                  <a:srgbClr val="0070C0"/>
                </a:solidFill>
              </a:rPr>
              <a:t>DP</a:t>
            </a:r>
            <a:r>
              <a:rPr lang="pt-BR" dirty="0"/>
              <a:t>,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child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a negative slide, it is a case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Adequate</a:t>
            </a:r>
            <a:r>
              <a:rPr lang="pt-BR" dirty="0"/>
              <a:t> </a:t>
            </a:r>
            <a:r>
              <a:rPr lang="pt-BR" dirty="0" err="1"/>
              <a:t>Clinical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Parasitological</a:t>
            </a:r>
            <a:r>
              <a:rPr lang="pt-BR" dirty="0"/>
              <a:t> Response (ACPR)</a:t>
            </a:r>
          </a:p>
          <a:p>
            <a:pPr lvl="1"/>
            <a:r>
              <a:rPr lang="pt-BR" dirty="0"/>
              <a:t>Complete the Final Classification 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1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67915"/>
              </p:ext>
            </p:extLst>
          </p:nvPr>
        </p:nvGraphicFramePr>
        <p:xfrm>
          <a:off x="166223" y="1022866"/>
          <a:ext cx="8811554" cy="515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0674">
                  <a:extLst>
                    <a:ext uri="{9D8B030D-6E8A-4147-A177-3AD203B41FA5}">
                      <a16:colId xmlns:a16="http://schemas.microsoft.com/office/drawing/2014/main" val="11902494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4321476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1864439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17909223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486646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6503025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0561701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715491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3354036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444815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12942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809096473"/>
                    </a:ext>
                  </a:extLst>
                </a:gridCol>
              </a:tblGrid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53906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50020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  <a:endParaRPr lang="pt-BR" sz="2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575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2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Clinical Examination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5607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425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Parasitemia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9266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Filter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73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Haemoglobin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8941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71363" y="942265"/>
            <a:ext cx="72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+mj-lt"/>
              </a:rPr>
              <a:t>AL</a:t>
            </a:r>
            <a:endParaRPr lang="pt-BR" sz="3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450097"/>
            <a:ext cx="1291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ASAQ</a:t>
            </a:r>
            <a:endParaRPr lang="pt-BR" sz="36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8901" y="2002812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+mj-lt"/>
              </a:rPr>
              <a:t>DP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281616"/>
            <a:ext cx="333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>
              <a:defRPr/>
            </a:pPr>
            <a:r>
              <a:rPr lang="en-US" b="1" dirty="0"/>
              <a:t>? = </a:t>
            </a:r>
            <a:r>
              <a:rPr lang="pt-BR" b="1" dirty="0"/>
              <a:t>only for danger signals 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170511"/>
            <a:ext cx="8229600" cy="438077"/>
          </a:xfrm>
        </p:spPr>
        <p:txBody>
          <a:bodyPr>
            <a:normAutofit fontScale="90000"/>
          </a:bodyPr>
          <a:lstStyle/>
          <a:p>
            <a:r>
              <a:rPr lang="pt-BR" dirty="0"/>
              <a:t>Follow-up of participants</a:t>
            </a:r>
          </a:p>
        </p:txBody>
      </p:sp>
    </p:spTree>
    <p:extLst>
      <p:ext uri="{BB962C8B-B14F-4D97-AF65-F5344CB8AC3E}">
        <p14:creationId xmlns:p14="http://schemas.microsoft.com/office/powerpoint/2010/main" val="297090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271481"/>
              </p:ext>
            </p:extLst>
          </p:nvPr>
        </p:nvGraphicFramePr>
        <p:xfrm>
          <a:off x="166223" y="1022866"/>
          <a:ext cx="8811554" cy="515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0674">
                  <a:extLst>
                    <a:ext uri="{9D8B030D-6E8A-4147-A177-3AD203B41FA5}">
                      <a16:colId xmlns:a16="http://schemas.microsoft.com/office/drawing/2014/main" val="11902494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4321476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1864439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17909223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486646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6503025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0561701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715491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3354036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444815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12942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809096473"/>
                    </a:ext>
                  </a:extLst>
                </a:gridCol>
              </a:tblGrid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53906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50020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  <a:endParaRPr lang="pt-BR" sz="2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575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2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Clinical Examination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5607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425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Parasitemia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pt-BR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9266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Filter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73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Haemoglobin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8941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71363" y="942265"/>
            <a:ext cx="72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+mj-lt"/>
              </a:rPr>
              <a:t>AL</a:t>
            </a:r>
            <a:endParaRPr lang="pt-BR" sz="3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450097"/>
            <a:ext cx="1291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ASAQ</a:t>
            </a:r>
            <a:endParaRPr lang="pt-BR" sz="36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8901" y="2002812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+mj-lt"/>
              </a:rPr>
              <a:t>DP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281616"/>
            <a:ext cx="333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>
              <a:defRPr/>
            </a:pPr>
            <a:r>
              <a:rPr lang="en-US" b="1" dirty="0"/>
              <a:t>? = </a:t>
            </a:r>
            <a:r>
              <a:rPr lang="pt-BR" b="1" dirty="0"/>
              <a:t>only for danger signals 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170511"/>
            <a:ext cx="8229600" cy="438077"/>
          </a:xfrm>
        </p:spPr>
        <p:txBody>
          <a:bodyPr>
            <a:normAutofit fontScale="90000"/>
          </a:bodyPr>
          <a:lstStyle/>
          <a:p>
            <a:r>
              <a:rPr lang="pt-BR" dirty="0"/>
              <a:t>Follow-up of participants</a:t>
            </a:r>
          </a:p>
        </p:txBody>
      </p:sp>
    </p:spTree>
    <p:extLst>
      <p:ext uri="{BB962C8B-B14F-4D97-AF65-F5344CB8AC3E}">
        <p14:creationId xmlns:p14="http://schemas.microsoft.com/office/powerpoint/2010/main" val="169239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Procedures - </a:t>
            </a:r>
            <a:r>
              <a:rPr lang="pt-BR" sz="4000" b="1" dirty="0">
                <a:solidFill>
                  <a:srgbClr val="FF0000"/>
                </a:solidFill>
              </a:rPr>
              <a:t>AL </a:t>
            </a:r>
            <a:r>
              <a:rPr lang="en-US" sz="4000" b="1" dirty="0">
                <a:solidFill>
                  <a:srgbClr val="000000"/>
                </a:solidFill>
              </a:rPr>
              <a:t>and </a:t>
            </a:r>
            <a:r>
              <a:rPr lang="pt-BR" sz="4000" b="1" dirty="0">
                <a:solidFill>
                  <a:schemeClr val="accent3">
                    <a:lumMod val="75000"/>
                  </a:schemeClr>
                </a:solidFill>
              </a:rPr>
              <a:t>ASAQ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001000" cy="3992563"/>
          </a:xfrm>
        </p:spPr>
        <p:txBody>
          <a:bodyPr/>
          <a:lstStyle/>
          <a:p>
            <a:r>
              <a:rPr lang="en-US" sz="3000" b="1" dirty="0">
                <a:solidFill>
                  <a:srgbClr val="000000"/>
                </a:solidFill>
              </a:rPr>
              <a:t>28 </a:t>
            </a:r>
            <a:r>
              <a:rPr lang="en-US" sz="3000" dirty="0">
                <a:solidFill>
                  <a:srgbClr val="000000"/>
                </a:solidFill>
              </a:rPr>
              <a:t>days with </a:t>
            </a:r>
            <a:r>
              <a:rPr lang="en-US" sz="3000" b="1" dirty="0">
                <a:solidFill>
                  <a:srgbClr val="000000"/>
                </a:solidFill>
              </a:rPr>
              <a:t>8 </a:t>
            </a:r>
            <a:r>
              <a:rPr lang="en-US" sz="3000" dirty="0">
                <a:solidFill>
                  <a:srgbClr val="000000"/>
                </a:solidFill>
              </a:rPr>
              <a:t>visits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319E-CE9F-4C00-A015-B17044314D11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09600" y="4277198"/>
            <a:ext cx="8153400" cy="0"/>
          </a:xfrm>
          <a:prstGeom prst="straightConnector1">
            <a:avLst/>
          </a:prstGeom>
          <a:ln w="571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38200" y="4267206"/>
            <a:ext cx="0" cy="457199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" y="4724405"/>
            <a:ext cx="914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000000"/>
                </a:solidFill>
              </a:rPr>
              <a:t>Day 0</a:t>
            </a:r>
          </a:p>
          <a:p>
            <a:pPr algn="ctr"/>
            <a:r>
              <a:rPr lang="fr-FR" b="1" dirty="0" err="1">
                <a:solidFill>
                  <a:srgbClr val="000000"/>
                </a:solidFill>
              </a:rPr>
              <a:t>Tx</a:t>
            </a:r>
            <a:endParaRPr lang="fr-FR" b="1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600200" y="4267206"/>
            <a:ext cx="0" cy="457199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3000" y="4724405"/>
            <a:ext cx="914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000000"/>
                </a:solidFill>
              </a:rPr>
              <a:t>Day 1</a:t>
            </a:r>
          </a:p>
          <a:p>
            <a:pPr algn="ctr"/>
            <a:r>
              <a:rPr lang="fr-FR" b="1" dirty="0" err="1">
                <a:solidFill>
                  <a:srgbClr val="000000"/>
                </a:solidFill>
              </a:rPr>
              <a:t>Tx</a:t>
            </a:r>
            <a:endParaRPr lang="fr-FR" b="1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38400" y="4267205"/>
            <a:ext cx="0" cy="457199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81200" y="4724404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000000"/>
                </a:solidFill>
              </a:rPr>
              <a:t>Day 2</a:t>
            </a:r>
          </a:p>
          <a:p>
            <a:pPr algn="ctr"/>
            <a:r>
              <a:rPr lang="fr-FR" b="1" dirty="0" err="1">
                <a:solidFill>
                  <a:srgbClr val="000000"/>
                </a:solidFill>
              </a:rPr>
              <a:t>Tx</a:t>
            </a:r>
            <a:endParaRPr lang="fr-FR" b="1" dirty="0">
              <a:solidFill>
                <a:srgbClr val="000000"/>
              </a:solidFill>
            </a:endParaRPr>
          </a:p>
          <a:p>
            <a:pPr algn="ctr"/>
            <a:endParaRPr lang="fr-FR" b="1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251200" y="4267202"/>
            <a:ext cx="0" cy="457199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4000" y="472440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000000"/>
                </a:solidFill>
              </a:rPr>
              <a:t>Day 3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318000" y="4267201"/>
            <a:ext cx="0" cy="457199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60800" y="472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000000"/>
                </a:solidFill>
              </a:rPr>
              <a:t>Day 7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562600" y="4267206"/>
            <a:ext cx="0" cy="457199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05400" y="472440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000000"/>
                </a:solidFill>
              </a:rPr>
              <a:t>Day 14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807200" y="4267211"/>
            <a:ext cx="0" cy="457199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50000" y="472441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000000"/>
                </a:solidFill>
              </a:rPr>
              <a:t>Day 21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8051800" y="4267200"/>
            <a:ext cx="0" cy="457199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94600" y="472439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000000"/>
                </a:solidFill>
              </a:rPr>
              <a:t>Day 28</a:t>
            </a:r>
          </a:p>
        </p:txBody>
      </p:sp>
    </p:spTree>
    <p:extLst>
      <p:ext uri="{BB962C8B-B14F-4D97-AF65-F5344CB8AC3E}">
        <p14:creationId xmlns:p14="http://schemas.microsoft.com/office/powerpoint/2010/main" val="80881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solidFill>
                  <a:srgbClr val="000000"/>
                </a:solidFill>
              </a:rPr>
              <a:t>Procedures </a:t>
            </a:r>
            <a:r>
              <a:rPr lang="en-US" sz="4000" b="1" dirty="0">
                <a:solidFill>
                  <a:srgbClr val="000000"/>
                </a:solidFill>
              </a:rPr>
              <a:t>- </a:t>
            </a:r>
            <a:r>
              <a:rPr lang="en-US" sz="4000" b="1" dirty="0">
                <a:solidFill>
                  <a:schemeClr val="accent1"/>
                </a:solidFill>
              </a:rPr>
              <a:t>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001000" cy="4251325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</a:rPr>
              <a:t>42 </a:t>
            </a:r>
            <a:r>
              <a:rPr lang="en-US" sz="3000" dirty="0" err="1">
                <a:solidFill>
                  <a:srgbClr val="000000"/>
                </a:solidFill>
              </a:rPr>
              <a:t>days </a:t>
            </a:r>
            <a:r>
              <a:rPr lang="en-US" sz="3000" dirty="0">
                <a:solidFill>
                  <a:srgbClr val="000000"/>
                </a:solidFill>
              </a:rPr>
              <a:t>with </a:t>
            </a:r>
            <a:r>
              <a:rPr lang="en-US" sz="3000" b="1" dirty="0">
                <a:solidFill>
                  <a:schemeClr val="accent1"/>
                </a:solidFill>
              </a:rPr>
              <a:t>10 </a:t>
            </a:r>
            <a:r>
              <a:rPr lang="en-US" sz="3000" dirty="0" err="1">
                <a:solidFill>
                  <a:srgbClr val="000000"/>
                </a:solidFill>
              </a:rPr>
              <a:t>visits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319E-CE9F-4C00-A015-B17044314D11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6200" y="4267200"/>
            <a:ext cx="9067800" cy="9998"/>
          </a:xfrm>
          <a:prstGeom prst="straightConnector1">
            <a:avLst/>
          </a:prstGeom>
          <a:ln w="571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4800" y="4267206"/>
            <a:ext cx="0" cy="457199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-152400" y="4724405"/>
            <a:ext cx="914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000000"/>
                </a:solidFill>
              </a:rPr>
              <a:t>Day 0</a:t>
            </a:r>
          </a:p>
          <a:p>
            <a:pPr algn="ctr"/>
            <a:r>
              <a:rPr lang="fr-FR" b="1" dirty="0" err="1">
                <a:solidFill>
                  <a:srgbClr val="000000"/>
                </a:solidFill>
              </a:rPr>
              <a:t>Tx</a:t>
            </a:r>
            <a:endParaRPr lang="fr-FR" b="1" dirty="0">
              <a:solidFill>
                <a:srgbClr val="0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66800" y="4267206"/>
            <a:ext cx="0" cy="457199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9600" y="4724405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000000"/>
                </a:solidFill>
              </a:rPr>
              <a:t>Day 1</a:t>
            </a:r>
          </a:p>
          <a:p>
            <a:pPr algn="ctr"/>
            <a:r>
              <a:rPr lang="fr-FR" b="1" dirty="0" err="1">
                <a:solidFill>
                  <a:srgbClr val="000000"/>
                </a:solidFill>
              </a:rPr>
              <a:t>Tx</a:t>
            </a:r>
            <a:endParaRPr lang="fr-FR" b="1" dirty="0">
              <a:solidFill>
                <a:srgbClr val="000000"/>
              </a:solidFill>
            </a:endParaRPr>
          </a:p>
          <a:p>
            <a:pPr algn="ctr"/>
            <a:endParaRPr lang="fr-FR" b="1" dirty="0">
              <a:solidFill>
                <a:srgbClr val="0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905000" y="4267205"/>
            <a:ext cx="0" cy="457199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7800" y="4724404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000000"/>
                </a:solidFill>
              </a:rPr>
              <a:t>Day 2</a:t>
            </a:r>
          </a:p>
          <a:p>
            <a:pPr algn="ctr"/>
            <a:r>
              <a:rPr lang="fr-FR" b="1" dirty="0" err="1">
                <a:solidFill>
                  <a:srgbClr val="000000"/>
                </a:solidFill>
              </a:rPr>
              <a:t>Tx</a:t>
            </a:r>
            <a:endParaRPr lang="fr-FR" b="1" dirty="0">
              <a:solidFill>
                <a:srgbClr val="000000"/>
              </a:solidFill>
            </a:endParaRPr>
          </a:p>
          <a:p>
            <a:pPr algn="ctr"/>
            <a:endParaRPr lang="fr-FR" b="1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717800" y="4267202"/>
            <a:ext cx="0" cy="457199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60600" y="4724401"/>
            <a:ext cx="914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000000"/>
                </a:solidFill>
              </a:rPr>
              <a:t>Day 3</a:t>
            </a:r>
          </a:p>
          <a:p>
            <a:pPr algn="ctr"/>
            <a:endParaRPr lang="fr-FR" b="1" dirty="0">
              <a:solidFill>
                <a:srgbClr val="00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352800" y="4267201"/>
            <a:ext cx="0" cy="457199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95600" y="4724400"/>
            <a:ext cx="914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000000"/>
                </a:solidFill>
              </a:rPr>
              <a:t>Day 7</a:t>
            </a:r>
          </a:p>
          <a:p>
            <a:pPr algn="ctr"/>
            <a:endParaRPr lang="fr-FR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597400" y="4267206"/>
            <a:ext cx="0" cy="457199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40200" y="4724405"/>
            <a:ext cx="914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000000"/>
                </a:solidFill>
              </a:rPr>
              <a:t>Day 14</a:t>
            </a:r>
          </a:p>
          <a:p>
            <a:pPr algn="ctr"/>
            <a:endParaRPr lang="fr-FR" b="1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842000" y="4267211"/>
            <a:ext cx="0" cy="457199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84800" y="4724410"/>
            <a:ext cx="914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000000"/>
                </a:solidFill>
              </a:rPr>
              <a:t>Day 21</a:t>
            </a:r>
          </a:p>
          <a:p>
            <a:pPr algn="ctr"/>
            <a:endParaRPr lang="fr-FR" b="1" dirty="0">
              <a:solidFill>
                <a:srgbClr val="0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086600" y="4267200"/>
            <a:ext cx="0" cy="457199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4724399"/>
            <a:ext cx="914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000000"/>
                </a:solidFill>
              </a:rPr>
              <a:t>Day 28</a:t>
            </a:r>
          </a:p>
          <a:p>
            <a:pPr algn="ctr"/>
            <a:endParaRPr lang="fr-FR" b="1" dirty="0">
              <a:solidFill>
                <a:srgbClr val="00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924800" y="4267211"/>
            <a:ext cx="0" cy="457199"/>
          </a:xfrm>
          <a:prstGeom prst="straightConnector1">
            <a:avLst/>
          </a:prstGeom>
          <a:ln w="444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67600" y="4724410"/>
            <a:ext cx="914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chemeClr val="accent1"/>
                </a:solidFill>
              </a:rPr>
              <a:t>Day 35</a:t>
            </a:r>
          </a:p>
          <a:p>
            <a:pPr algn="ctr"/>
            <a:endParaRPr lang="fr-FR" b="1" dirty="0">
              <a:solidFill>
                <a:schemeClr val="accent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8763000" y="4267200"/>
            <a:ext cx="0" cy="457199"/>
          </a:xfrm>
          <a:prstGeom prst="straightConnector1">
            <a:avLst/>
          </a:prstGeom>
          <a:ln w="444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305800" y="4724399"/>
            <a:ext cx="914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chemeClr val="accent1"/>
                </a:solidFill>
              </a:rPr>
              <a:t>Day 42</a:t>
            </a:r>
          </a:p>
          <a:p>
            <a:pPr algn="ctr"/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9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000000"/>
                </a:solidFill>
              </a:rPr>
              <a:t>Administration </a:t>
            </a:r>
            <a:r>
              <a:rPr lang="en-US" sz="3600" b="1" dirty="0">
                <a:solidFill>
                  <a:srgbClr val="000000"/>
                </a:solidFill>
              </a:rPr>
              <a:t>of </a:t>
            </a:r>
            <a:r>
              <a:rPr lang="en-US" sz="3600" b="1" dirty="0" err="1">
                <a:solidFill>
                  <a:srgbClr val="000000"/>
                </a:solidFill>
              </a:rPr>
              <a:t>Medicines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AL </a:t>
            </a:r>
            <a:r>
              <a:rPr lang="en-US" sz="3000" dirty="0">
                <a:solidFill>
                  <a:srgbClr val="000000"/>
                </a:solidFill>
              </a:rPr>
              <a:t>- </a:t>
            </a:r>
            <a:r>
              <a:rPr lang="en-US" sz="3000" b="1" dirty="0">
                <a:solidFill>
                  <a:srgbClr val="000000"/>
                </a:solidFill>
              </a:rPr>
              <a:t>6 doses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Three in the morning: observed directly at the clinics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Administered with food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Three in the evening: administered by the mother </a:t>
            </a:r>
            <a:r>
              <a:rPr lang="en-US" dirty="0"/>
              <a:t>or guardian at home</a:t>
            </a:r>
          </a:p>
          <a:p>
            <a:pPr lvl="2"/>
            <a:r>
              <a:rPr lang="en-US" sz="2600" dirty="0">
                <a:solidFill>
                  <a:srgbClr val="000000"/>
                </a:solidFill>
              </a:rPr>
              <a:t>Administered with food</a:t>
            </a:r>
          </a:p>
          <a:p>
            <a:pPr lvl="2"/>
            <a:r>
              <a:rPr lang="en-US" sz="2600" dirty="0">
                <a:solidFill>
                  <a:srgbClr val="000000"/>
                </a:solidFill>
              </a:rPr>
              <a:t>Mothers phoned twice to remind them</a:t>
            </a:r>
            <a:endParaRPr lang="en-US" sz="2600" dirty="0">
              <a:solidFill>
                <a:srgbClr val="000000"/>
              </a:solidFill>
              <a:cs typeface="Calibri"/>
            </a:endParaRPr>
          </a:p>
          <a:p>
            <a:pPr lvl="2"/>
            <a:r>
              <a:rPr lang="en-US" sz="2600" dirty="0">
                <a:solidFill>
                  <a:srgbClr val="000000"/>
                </a:solidFill>
              </a:rPr>
              <a:t>Mothers asked to bring their empty containers</a:t>
            </a:r>
          </a:p>
          <a:p>
            <a:r>
              <a:rPr lang="en-US" b="1" dirty="0">
                <a:solidFill>
                  <a:schemeClr val="accent1"/>
                </a:solidFill>
              </a:rPr>
              <a:t>DP </a:t>
            </a:r>
            <a:r>
              <a:rPr lang="en-US" sz="3000" dirty="0">
                <a:solidFill>
                  <a:srgbClr val="000000"/>
                </a:solidFill>
              </a:rPr>
              <a:t>and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ASAQ </a:t>
            </a:r>
            <a:r>
              <a:rPr lang="en-US" sz="3000" dirty="0">
                <a:solidFill>
                  <a:srgbClr val="000000"/>
                </a:solidFill>
              </a:rPr>
              <a:t>- </a:t>
            </a:r>
            <a:r>
              <a:rPr lang="en-US" sz="3000" b="1" dirty="0">
                <a:solidFill>
                  <a:srgbClr val="000000"/>
                </a:solidFill>
              </a:rPr>
              <a:t>3 doses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Observed directly in the clinics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319E-CE9F-4C00-A015-B17044314D1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6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Patient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: Follow-up Days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The nurse takes the weight and temperature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nurse documents the clinical history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doctor conducts a clinical examination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nurse gives the medicine (D1 and D2)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Technicians carry out laboratory tests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doctor reviews the laboratory results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The nurse or designee gives the reimbursement and asks the caregiver or guardian to return for the next visit</a:t>
            </a:r>
            <a:endParaRPr lang="pt-BR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35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500"/>
              </a:lnSpc>
              <a:spcBef>
                <a:spcPts val="0"/>
              </a:spcBef>
              <a:defRPr/>
            </a:pPr>
            <a:r>
              <a:rPr lang="en-US" dirty="0">
                <a:ea typeface="Times New Roman"/>
                <a:cs typeface="Times New Roman"/>
              </a:rPr>
              <a:t>Weight and </a:t>
            </a:r>
            <a:r>
              <a:rPr lang="en-US" dirty="0" err="1">
                <a:ea typeface="Times New Roman"/>
                <a:cs typeface="Times New Roman"/>
              </a:rPr>
              <a:t>Temperature</a:t>
            </a:r>
            <a:endParaRPr lang="en-US" dirty="0">
              <a:ea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Nurse</a:t>
            </a:r>
          </a:p>
          <a:p>
            <a:r>
              <a:rPr lang="pt-BR" sz="2800" dirty="0" err="1"/>
              <a:t>Weighs</a:t>
            </a:r>
            <a:r>
              <a:rPr lang="pt-BR" sz="2800" dirty="0"/>
              <a:t> the child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writes</a:t>
            </a:r>
            <a:r>
              <a:rPr lang="pt-BR" sz="2800" dirty="0"/>
              <a:t> </a:t>
            </a:r>
            <a:r>
              <a:rPr lang="pt-BR" sz="2800" dirty="0" err="1"/>
              <a:t>weight</a:t>
            </a:r>
            <a:r>
              <a:rPr lang="pt-BR" sz="2800" dirty="0"/>
              <a:t> on the card</a:t>
            </a:r>
          </a:p>
          <a:p>
            <a:r>
              <a:rPr lang="pt-BR" sz="2800" dirty="0"/>
              <a:t>Measures axillary temperature </a:t>
            </a:r>
          </a:p>
          <a:p>
            <a:r>
              <a:rPr lang="pt-BR" sz="2800" dirty="0"/>
              <a:t>Asks if the child has had fever in the last 24 hours </a:t>
            </a:r>
            <a:endParaRPr lang="en-US" sz="28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928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eab35a-5131-497c-951c-5e307e1a4d16">
      <Terms xmlns="http://schemas.microsoft.com/office/infopath/2007/PartnerControls"/>
    </lcf76f155ced4ddcb4097134ff3c332f>
    <TaxCatchAll xmlns="95fd7547-aedc-4bed-86ba-343b1a9afdb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AEF5C07ADB73498301CC970D1D48E6" ma:contentTypeVersion="16" ma:contentTypeDescription="Create a new document." ma:contentTypeScope="" ma:versionID="c9ca2e33be9d421ca64ab9a4f8f9c473">
  <xsd:schema xmlns:xsd="http://www.w3.org/2001/XMLSchema" xmlns:xs="http://www.w3.org/2001/XMLSchema" xmlns:p="http://schemas.microsoft.com/office/2006/metadata/properties" xmlns:ns2="49eab35a-5131-497c-951c-5e307e1a4d16" xmlns:ns3="95fd7547-aedc-4bed-86ba-343b1a9afdb9" targetNamespace="http://schemas.microsoft.com/office/2006/metadata/properties" ma:root="true" ma:fieldsID="1ea9cdc2a42fd5d9fbdc46a63e817292" ns2:_="" ns3:_="">
    <xsd:import namespace="49eab35a-5131-497c-951c-5e307e1a4d16"/>
    <xsd:import namespace="95fd7547-aedc-4bed-86ba-343b1a9afd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b35a-5131-497c-951c-5e307e1a4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353dbe8-8260-4ccf-8219-3d2995e6fa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fd7547-aedc-4bed-86ba-343b1a9afdb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7b4381db-fc5c-4b49-ba1c-fd58123054b4}" ma:internalName="TaxCatchAll" ma:showField="CatchAllData" ma:web="95fd7547-aedc-4bed-86ba-343b1a9af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ED564D-B6F9-46CC-8024-C2CEAEE3E9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09CDC8-657E-4292-AA5A-13E3B54EA6CB}">
  <ds:schemaRefs>
    <ds:schemaRef ds:uri="http://schemas.microsoft.com/office/2006/metadata/properties"/>
    <ds:schemaRef ds:uri="http://schemas.microsoft.com/office/infopath/2007/PartnerControls"/>
    <ds:schemaRef ds:uri="49eab35a-5131-497c-951c-5e307e1a4d16"/>
    <ds:schemaRef ds:uri="95fd7547-aedc-4bed-86ba-343b1a9afdb9"/>
  </ds:schemaRefs>
</ds:datastoreItem>
</file>

<file path=customXml/itemProps3.xml><?xml version="1.0" encoding="utf-8"?>
<ds:datastoreItem xmlns:ds="http://schemas.openxmlformats.org/officeDocument/2006/customXml" ds:itemID="{B116CA14-7998-4C17-A34D-FB144947718B}"/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1533</Words>
  <Application>Microsoft Office PowerPoint</Application>
  <PresentationFormat>On-screen Show (4:3)</PresentationFormat>
  <Paragraphs>335</Paragraphs>
  <Slides>29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Franklin Gothic Medium</vt:lpstr>
      <vt:lpstr>Times New Roman</vt:lpstr>
      <vt:lpstr>Office Theme</vt:lpstr>
      <vt:lpstr>Instructions for Presentation on Study Participant Follow up Procedures</vt:lpstr>
      <vt:lpstr>Procedures  Follow-up days </vt:lpstr>
      <vt:lpstr>Follow-up of participants</vt:lpstr>
      <vt:lpstr>Follow-up of participants</vt:lpstr>
      <vt:lpstr>Procedures - AL and ASAQ</vt:lpstr>
      <vt:lpstr>Procedures - DP</vt:lpstr>
      <vt:lpstr>Administration of Medicines</vt:lpstr>
      <vt:lpstr>Patient Flow : Follow-up Days </vt:lpstr>
      <vt:lpstr>Weight and Temperature</vt:lpstr>
      <vt:lpstr>Clinical history </vt:lpstr>
      <vt:lpstr>Clinical history </vt:lpstr>
      <vt:lpstr>Clinical Examination </vt:lpstr>
      <vt:lpstr>Administration of the Medicine </vt:lpstr>
      <vt:lpstr>Laboratory tests </vt:lpstr>
      <vt:lpstr>Laboratory Outcome Verification </vt:lpstr>
      <vt:lpstr>Reimbursement </vt:lpstr>
      <vt:lpstr>Day 1 </vt:lpstr>
      <vt:lpstr>Day 1 </vt:lpstr>
      <vt:lpstr>PowerPoint Presentation</vt:lpstr>
      <vt:lpstr>Day 2 </vt:lpstr>
      <vt:lpstr>Day 2 </vt:lpstr>
      <vt:lpstr>Day 2 </vt:lpstr>
      <vt:lpstr>Day 3 </vt:lpstr>
      <vt:lpstr>Day 3 </vt:lpstr>
      <vt:lpstr>Day 3 </vt:lpstr>
      <vt:lpstr>Days 7, 14, 21, 28, 35, 42</vt:lpstr>
      <vt:lpstr>Days 7, 14, 21, 28, 35, 42</vt:lpstr>
      <vt:lpstr>Day 28 </vt:lpstr>
      <vt:lpstr>Day 42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Triagem</dc:title>
  <dc:creator>Mathew</dc:creator>
  <cp:lastModifiedBy>Laird, Veronika (CDC/DDPHSIS/CGH/DPDM)</cp:lastModifiedBy>
  <cp:revision>585</cp:revision>
  <dcterms:created xsi:type="dcterms:W3CDTF">2006-08-16T00:00:00Z</dcterms:created>
  <dcterms:modified xsi:type="dcterms:W3CDTF">2023-05-24T14:33:41Z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f03ff0-41c5-4c41-b55e-fabb8fae94be_Enabled">
    <vt:lpwstr>true</vt:lpwstr>
  </property>
  <property fmtid="{D5CDD505-2E9C-101B-9397-08002B2CF9AE}" pid="3" name="MSIP_Label_8af03ff0-41c5-4c41-b55e-fabb8fae94be_SetDate">
    <vt:lpwstr>2021-09-22T22:26:51Z</vt:lpwstr>
  </property>
  <property fmtid="{D5CDD505-2E9C-101B-9397-08002B2CF9AE}" pid="4" name="MSIP_Label_8af03ff0-41c5-4c41-b55e-fabb8fae94be_Method">
    <vt:lpwstr>Privileged</vt:lpwstr>
  </property>
  <property fmtid="{D5CDD505-2E9C-101B-9397-08002B2CF9AE}" pid="5" name="MSIP_Label_8af03ff0-41c5-4c41-b55e-fabb8fae94be_Name">
    <vt:lpwstr>8af03ff0-41c5-4c41-b55e-fabb8fae94be</vt:lpwstr>
  </property>
  <property fmtid="{D5CDD505-2E9C-101B-9397-08002B2CF9AE}" pid="6" name="MSIP_Label_8af03ff0-41c5-4c41-b55e-fabb8fae94be_SiteId">
    <vt:lpwstr>9ce70869-60db-44fd-abe8-d2767077fc8f</vt:lpwstr>
  </property>
  <property fmtid="{D5CDD505-2E9C-101B-9397-08002B2CF9AE}" pid="7" name="MSIP_Label_8af03ff0-41c5-4c41-b55e-fabb8fae94be_ActionId">
    <vt:lpwstr>857e3fc9-1e65-4482-902c-23f92e97b31d</vt:lpwstr>
  </property>
  <property fmtid="{D5CDD505-2E9C-101B-9397-08002B2CF9AE}" pid="8" name="MSIP_Label_8af03ff0-41c5-4c41-b55e-fabb8fae94be_ContentBits">
    <vt:lpwstr>0</vt:lpwstr>
  </property>
  <property fmtid="{D5CDD505-2E9C-101B-9397-08002B2CF9AE}" pid="9" name="ContentTypeId">
    <vt:lpwstr>0x010100F9AEF5C07ADB73498301CC970D1D48E6</vt:lpwstr>
  </property>
  <property fmtid="{D5CDD505-2E9C-101B-9397-08002B2CF9AE}" pid="10" name="MediaServiceImageTags">
    <vt:lpwstr/>
  </property>
</Properties>
</file>