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358" r:id="rId6"/>
    <p:sldId id="363" r:id="rId7"/>
    <p:sldId id="359" r:id="rId8"/>
    <p:sldId id="360" r:id="rId9"/>
    <p:sldId id="361" r:id="rId10"/>
    <p:sldId id="302" r:id="rId11"/>
    <p:sldId id="352" r:id="rId12"/>
    <p:sldId id="353" r:id="rId13"/>
    <p:sldId id="355" r:id="rId14"/>
    <p:sldId id="356" r:id="rId15"/>
    <p:sldId id="357" r:id="rId16"/>
    <p:sldId id="334" r:id="rId17"/>
    <p:sldId id="335" r:id="rId18"/>
    <p:sldId id="362" r:id="rId19"/>
    <p:sldId id="258" r:id="rId20"/>
    <p:sldId id="33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EEDA23-6D75-C3C8-F60F-F2A78449B573}" name="Diallo, Mamadou Otto (CDC/DDPHSIS/CGH/DPDM)" initials="D(" userId="S::mod7@cdc.gov::6c6dc15e-bae4-40f3-ba79-df9982c3f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 autoAdjust="0"/>
    <p:restoredTop sz="94632"/>
  </p:normalViewPr>
  <p:slideViewPr>
    <p:cSldViewPr>
      <p:cViewPr varScale="1">
        <p:scale>
          <a:sx n="58" d="100"/>
          <a:sy n="58" d="100"/>
        </p:scale>
        <p:origin x="5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rd, Veronika (CDC/DDPHSIS/CGH/DPDM)" userId="bee3ec87-22be-4a16-91ac-71903f6a87e4" providerId="ADAL" clId="{A1CB6325-2B91-4C3A-B9EF-FBD79A8C883D}"/>
    <pc:docChg chg="modSld">
      <pc:chgData name="Laird, Veronika (CDC/DDPHSIS/CGH/DPDM)" userId="bee3ec87-22be-4a16-91ac-71903f6a87e4" providerId="ADAL" clId="{A1CB6325-2B91-4C3A-B9EF-FBD79A8C883D}" dt="2023-05-24T14:42:51.122" v="74" actId="20577"/>
      <pc:docMkLst>
        <pc:docMk/>
      </pc:docMkLst>
      <pc:sldChg chg="modSp mod delCm">
        <pc:chgData name="Laird, Veronika (CDC/DDPHSIS/CGH/DPDM)" userId="bee3ec87-22be-4a16-91ac-71903f6a87e4" providerId="ADAL" clId="{A1CB6325-2B91-4C3A-B9EF-FBD79A8C883D}" dt="2023-05-24T14:42:51.122" v="74" actId="20577"/>
        <pc:sldMkLst>
          <pc:docMk/>
          <pc:sldMk cId="3854484971" sldId="335"/>
        </pc:sldMkLst>
        <pc:spChg chg="mod">
          <ac:chgData name="Laird, Veronika (CDC/DDPHSIS/CGH/DPDM)" userId="bee3ec87-22be-4a16-91ac-71903f6a87e4" providerId="ADAL" clId="{A1CB6325-2B91-4C3A-B9EF-FBD79A8C883D}" dt="2023-05-24T14:42:51.122" v="74" actId="20577"/>
          <ac:spMkLst>
            <pc:docMk/>
            <pc:sldMk cId="3854484971" sldId="335"/>
            <ac:spMk id="3" creationId="{00000000-0000-0000-0000-000000000000}"/>
          </ac:spMkLst>
        </pc:spChg>
      </pc:sldChg>
      <pc:sldChg chg="modSp mod delCm">
        <pc:chgData name="Laird, Veronika (CDC/DDPHSIS/CGH/DPDM)" userId="bee3ec87-22be-4a16-91ac-71903f6a87e4" providerId="ADAL" clId="{A1CB6325-2B91-4C3A-B9EF-FBD79A8C883D}" dt="2023-05-24T14:37:13.783" v="25" actId="20577"/>
        <pc:sldMkLst>
          <pc:docMk/>
          <pc:sldMk cId="554258907" sldId="356"/>
        </pc:sldMkLst>
        <pc:spChg chg="mod">
          <ac:chgData name="Laird, Veronika (CDC/DDPHSIS/CGH/DPDM)" userId="bee3ec87-22be-4a16-91ac-71903f6a87e4" providerId="ADAL" clId="{A1CB6325-2B91-4C3A-B9EF-FBD79A8C883D}" dt="2023-05-24T14:37:13.783" v="25" actId="20577"/>
          <ac:spMkLst>
            <pc:docMk/>
            <pc:sldMk cId="554258907" sldId="356"/>
            <ac:spMk id="2" creationId="{00000000-0000-0000-0000-000000000000}"/>
          </ac:spMkLst>
        </pc:spChg>
        <pc:spChg chg="mod">
          <ac:chgData name="Laird, Veronika (CDC/DDPHSIS/CGH/DPDM)" userId="bee3ec87-22be-4a16-91ac-71903f6a87e4" providerId="ADAL" clId="{A1CB6325-2B91-4C3A-B9EF-FBD79A8C883D}" dt="2023-05-24T14:37:08.896" v="24" actId="20577"/>
          <ac:spMkLst>
            <pc:docMk/>
            <pc:sldMk cId="554258907" sldId="356"/>
            <ac:spMk id="3" creationId="{00000000-0000-0000-0000-000000000000}"/>
          </ac:spMkLst>
        </pc:spChg>
      </pc:sldChg>
      <pc:sldChg chg="modSp mod">
        <pc:chgData name="Laird, Veronika (CDC/DDPHSIS/CGH/DPDM)" userId="bee3ec87-22be-4a16-91ac-71903f6a87e4" providerId="ADAL" clId="{A1CB6325-2B91-4C3A-B9EF-FBD79A8C883D}" dt="2023-05-24T14:37:19.469" v="41" actId="20577"/>
        <pc:sldMkLst>
          <pc:docMk/>
          <pc:sldMk cId="2860875294" sldId="357"/>
        </pc:sldMkLst>
        <pc:spChg chg="mod">
          <ac:chgData name="Laird, Veronika (CDC/DDPHSIS/CGH/DPDM)" userId="bee3ec87-22be-4a16-91ac-71903f6a87e4" providerId="ADAL" clId="{A1CB6325-2B91-4C3A-B9EF-FBD79A8C883D}" dt="2023-05-24T14:37:19.469" v="41" actId="20577"/>
          <ac:spMkLst>
            <pc:docMk/>
            <pc:sldMk cId="2860875294" sldId="357"/>
            <ac:spMk id="2" creationId="{00000000-0000-0000-0000-000000000000}"/>
          </ac:spMkLst>
        </pc:spChg>
      </pc:sldChg>
    </pc:docChg>
  </pc:docChgLst>
  <pc:docChgLst>
    <pc:chgData name="Diallo, Mamadou Otto (CDC/DDPHSIS/CGH/DPDM)" userId="S::mod7@cdc.gov::6c6dc15e-bae4-40f3-ba79-df9982c3fc9b" providerId="AD" clId="Web-{5168E488-2F0E-2855-0B46-9B42F98A21DD}"/>
    <pc:docChg chg="modSld">
      <pc:chgData name="Diallo, Mamadou Otto (CDC/DDPHSIS/CGH/DPDM)" userId="S::mod7@cdc.gov::6c6dc15e-bae4-40f3-ba79-df9982c3fc9b" providerId="AD" clId="Web-{5168E488-2F0E-2855-0B46-9B42F98A21DD}" dt="2023-05-08T20:06:18.982" v="1" actId="20577"/>
      <pc:docMkLst>
        <pc:docMk/>
      </pc:docMkLst>
      <pc:sldChg chg="modSp">
        <pc:chgData name="Diallo, Mamadou Otto (CDC/DDPHSIS/CGH/DPDM)" userId="S::mod7@cdc.gov::6c6dc15e-bae4-40f3-ba79-df9982c3fc9b" providerId="AD" clId="Web-{5168E488-2F0E-2855-0B46-9B42F98A21DD}" dt="2023-05-08T20:06:18.982" v="1" actId="20577"/>
        <pc:sldMkLst>
          <pc:docMk/>
          <pc:sldMk cId="3854484971" sldId="335"/>
        </pc:sldMkLst>
        <pc:spChg chg="mod">
          <ac:chgData name="Diallo, Mamadou Otto (CDC/DDPHSIS/CGH/DPDM)" userId="S::mod7@cdc.gov::6c6dc15e-bae4-40f3-ba79-df9982c3fc9b" providerId="AD" clId="Web-{5168E488-2F0E-2855-0B46-9B42F98A21DD}" dt="2023-05-08T20:06:18.982" v="1" actId="20577"/>
          <ac:spMkLst>
            <pc:docMk/>
            <pc:sldMk cId="3854484971" sldId="335"/>
            <ac:spMk id="3" creationId="{00000000-0000-0000-0000-000000000000}"/>
          </ac:spMkLst>
        </pc:spChg>
      </pc:sldChg>
    </pc:docChg>
  </pc:docChgLst>
  <pc:docChgLst>
    <pc:chgData name="Diallo, Mamadou Otto (CDC/DDPHSIS/CGH/DPDM)" userId="S::mod7@cdc.gov::6c6dc15e-bae4-40f3-ba79-df9982c3fc9b" providerId="AD" clId="Web-{BB7D9BC7-8E9A-CD31-22CB-CE2DF9FBD1AE}"/>
    <pc:docChg chg="mod modSld">
      <pc:chgData name="Diallo, Mamadou Otto (CDC/DDPHSIS/CGH/DPDM)" userId="S::mod7@cdc.gov::6c6dc15e-bae4-40f3-ba79-df9982c3fc9b" providerId="AD" clId="Web-{BB7D9BC7-8E9A-CD31-22CB-CE2DF9FBD1AE}" dt="2023-05-04T20:41:50.729" v="10"/>
      <pc:docMkLst>
        <pc:docMk/>
      </pc:docMkLst>
      <pc:sldChg chg="modSp addCm">
        <pc:chgData name="Diallo, Mamadou Otto (CDC/DDPHSIS/CGH/DPDM)" userId="S::mod7@cdc.gov::6c6dc15e-bae4-40f3-ba79-df9982c3fc9b" providerId="AD" clId="Web-{BB7D9BC7-8E9A-CD31-22CB-CE2DF9FBD1AE}" dt="2023-05-04T20:41:50.729" v="10"/>
        <pc:sldMkLst>
          <pc:docMk/>
          <pc:sldMk cId="3854484971" sldId="335"/>
        </pc:sldMkLst>
        <pc:spChg chg="mod">
          <ac:chgData name="Diallo, Mamadou Otto (CDC/DDPHSIS/CGH/DPDM)" userId="S::mod7@cdc.gov::6c6dc15e-bae4-40f3-ba79-df9982c3fc9b" providerId="AD" clId="Web-{BB7D9BC7-8E9A-CD31-22CB-CE2DF9FBD1AE}" dt="2023-05-04T20:37:56.117" v="9" actId="20577"/>
          <ac:spMkLst>
            <pc:docMk/>
            <pc:sldMk cId="3854484971" sldId="335"/>
            <ac:spMk id="3" creationId="{00000000-0000-0000-0000-000000000000}"/>
          </ac:spMkLst>
        </pc:spChg>
      </pc:sldChg>
      <pc:sldChg chg="modSp addCm">
        <pc:chgData name="Diallo, Mamadou Otto (CDC/DDPHSIS/CGH/DPDM)" userId="S::mod7@cdc.gov::6c6dc15e-bae4-40f3-ba79-df9982c3fc9b" providerId="AD" clId="Web-{BB7D9BC7-8E9A-CD31-22CB-CE2DF9FBD1AE}" dt="2023-05-04T20:37:28.679" v="8"/>
        <pc:sldMkLst>
          <pc:docMk/>
          <pc:sldMk cId="554258907" sldId="356"/>
        </pc:sldMkLst>
        <pc:spChg chg="mod">
          <ac:chgData name="Diallo, Mamadou Otto (CDC/DDPHSIS/CGH/DPDM)" userId="S::mod7@cdc.gov::6c6dc15e-bae4-40f3-ba79-df9982c3fc9b" providerId="AD" clId="Web-{BB7D9BC7-8E9A-CD31-22CB-CE2DF9FBD1AE}" dt="2023-05-04T20:35:02.895" v="2" actId="20577"/>
          <ac:spMkLst>
            <pc:docMk/>
            <pc:sldMk cId="554258907" sldId="356"/>
            <ac:spMk id="2" creationId="{00000000-0000-0000-0000-000000000000}"/>
          </ac:spMkLst>
        </pc:spChg>
        <pc:spChg chg="mod">
          <ac:chgData name="Diallo, Mamadou Otto (CDC/DDPHSIS/CGH/DPDM)" userId="S::mod7@cdc.gov::6c6dc15e-bae4-40f3-ba79-df9982c3fc9b" providerId="AD" clId="Web-{BB7D9BC7-8E9A-CD31-22CB-CE2DF9FBD1AE}" dt="2023-05-04T20:35:36.240" v="4" actId="20577"/>
          <ac:spMkLst>
            <pc:docMk/>
            <pc:sldMk cId="554258907" sldId="356"/>
            <ac:spMk id="3" creationId="{00000000-0000-0000-0000-000000000000}"/>
          </ac:spMkLst>
        </pc:spChg>
      </pc:sldChg>
      <pc:sldChg chg="modSp">
        <pc:chgData name="Diallo, Mamadou Otto (CDC/DDPHSIS/CGH/DPDM)" userId="S::mod7@cdc.gov::6c6dc15e-bae4-40f3-ba79-df9982c3fc9b" providerId="AD" clId="Web-{BB7D9BC7-8E9A-CD31-22CB-CE2DF9FBD1AE}" dt="2023-05-04T20:35:42.411" v="5" actId="20577"/>
        <pc:sldMkLst>
          <pc:docMk/>
          <pc:sldMk cId="2860875294" sldId="357"/>
        </pc:sldMkLst>
        <pc:spChg chg="mod">
          <ac:chgData name="Diallo, Mamadou Otto (CDC/DDPHSIS/CGH/DPDM)" userId="S::mod7@cdc.gov::6c6dc15e-bae4-40f3-ba79-df9982c3fc9b" providerId="AD" clId="Web-{BB7D9BC7-8E9A-CD31-22CB-CE2DF9FBD1AE}" dt="2023-05-04T20:35:42.411" v="5" actId="20577"/>
          <ac:spMkLst>
            <pc:docMk/>
            <pc:sldMk cId="2860875294" sldId="357"/>
            <ac:spMk id="2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4445B8CD-4242-498A-BBC0-08D8E1F1C4F2}"/>
    <pc:docChg chg="modSld sldOrd">
      <pc:chgData name="Cavros, Irene (CDC/DDPHSIS/CGH/DPDM) (CTR)" userId="S::otc9@cdc.gov::8025cfc3-7854-4e57-954f-560443e17214" providerId="AD" clId="Web-{4445B8CD-4242-498A-BBC0-08D8E1F1C4F2}" dt="2021-10-04T16:12:20.005" v="36" actId="20577"/>
      <pc:docMkLst>
        <pc:docMk/>
      </pc:docMkLst>
      <pc:sldChg chg="modSp">
        <pc:chgData name="Cavros, Irene (CDC/DDPHSIS/CGH/DPDM) (CTR)" userId="S::otc9@cdc.gov::8025cfc3-7854-4e57-954f-560443e17214" providerId="AD" clId="Web-{4445B8CD-4242-498A-BBC0-08D8E1F1C4F2}" dt="2021-10-04T16:06:42.842" v="2" actId="20577"/>
        <pc:sldMkLst>
          <pc:docMk/>
          <pc:sldMk cId="347752959" sldId="355"/>
        </pc:sldMkLst>
        <pc:spChg chg="mod">
          <ac:chgData name="Cavros, Irene (CDC/DDPHSIS/CGH/DPDM) (CTR)" userId="S::otc9@cdc.gov::8025cfc3-7854-4e57-954f-560443e17214" providerId="AD" clId="Web-{4445B8CD-4242-498A-BBC0-08D8E1F1C4F2}" dt="2021-10-04T16:06:42.842" v="2" actId="20577"/>
          <ac:spMkLst>
            <pc:docMk/>
            <pc:sldMk cId="347752959" sldId="355"/>
            <ac:spMk id="2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4445B8CD-4242-498A-BBC0-08D8E1F1C4F2}" dt="2021-10-04T16:09:02.501" v="19"/>
        <pc:sldMkLst>
          <pc:docMk/>
          <pc:sldMk cId="554258907" sldId="356"/>
        </pc:sldMkLst>
      </pc:sldChg>
      <pc:sldChg chg="modSp ord">
        <pc:chgData name="Cavros, Irene (CDC/DDPHSIS/CGH/DPDM) (CTR)" userId="S::otc9@cdc.gov::8025cfc3-7854-4e57-954f-560443e17214" providerId="AD" clId="Web-{4445B8CD-4242-498A-BBC0-08D8E1F1C4F2}" dt="2021-10-04T16:12:20.005" v="36" actId="20577"/>
        <pc:sldMkLst>
          <pc:docMk/>
          <pc:sldMk cId="376929638" sldId="362"/>
        </pc:sldMkLst>
        <pc:spChg chg="mod">
          <ac:chgData name="Cavros, Irene (CDC/DDPHSIS/CGH/DPDM) (CTR)" userId="S::otc9@cdc.gov::8025cfc3-7854-4e57-954f-560443e17214" providerId="AD" clId="Web-{4445B8CD-4242-498A-BBC0-08D8E1F1C4F2}" dt="2021-10-04T16:12:20.005" v="36" actId="20577"/>
          <ac:spMkLst>
            <pc:docMk/>
            <pc:sldMk cId="376929638" sldId="362"/>
            <ac:spMk id="9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58024144-3F5E-41BF-81B7-683E9AE89E83}"/>
    <pc:docChg chg="modSld">
      <pc:chgData name="Cavros, Irene (CDC/DDPHSIS/CGH/DPDM) (CTR)" userId="S::otc9@cdc.gov::8025cfc3-7854-4e57-954f-560443e17214" providerId="AD" clId="Web-{58024144-3F5E-41BF-81B7-683E9AE89E83}" dt="2021-10-06T19:06:47.197" v="7"/>
      <pc:docMkLst>
        <pc:docMk/>
      </pc:docMkLst>
      <pc:sldChg chg="modSp modNotes">
        <pc:chgData name="Cavros, Irene (CDC/DDPHSIS/CGH/DPDM) (CTR)" userId="S::otc9@cdc.gov::8025cfc3-7854-4e57-954f-560443e17214" providerId="AD" clId="Web-{58024144-3F5E-41BF-81B7-683E9AE89E83}" dt="2021-10-06T19:06:47.197" v="7"/>
        <pc:sldMkLst>
          <pc:docMk/>
          <pc:sldMk cId="3496346265" sldId="358"/>
        </pc:sldMkLst>
        <pc:spChg chg="mod">
          <ac:chgData name="Cavros, Irene (CDC/DDPHSIS/CGH/DPDM) (CTR)" userId="S::otc9@cdc.gov::8025cfc3-7854-4e57-954f-560443e17214" providerId="AD" clId="Web-{58024144-3F5E-41BF-81B7-683E9AE89E83}" dt="2021-10-06T19:06:37.259" v="1" actId="20577"/>
          <ac:spMkLst>
            <pc:docMk/>
            <pc:sldMk cId="3496346265" sldId="3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1B81-8527-4E69-A44D-D27461AD17E1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1584-3AF0-404C-8E33-4B82EC2AA3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9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Fix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C1584-3AF0-404C-8E33-4B82EC2AA3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2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Change name of activist to community tracer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C1584-3AF0-404C-8E33-4B82EC2AA3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8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1584-3AF0-404C-8E33-4B82EC2AA3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Procedures </a:t>
            </a:r>
            <a:br>
              <a:rPr lang="en-US" dirty="0"/>
            </a:br>
            <a:r>
              <a:rPr lang="en-US" dirty="0"/>
              <a:t>Patient Registration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Laboratory</a:t>
            </a:r>
            <a:r>
              <a:rPr lang="pt-BR" dirty="0"/>
              <a:t> Register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704474"/>
              </p:ext>
            </p:extLst>
          </p:nvPr>
        </p:nvGraphicFramePr>
        <p:xfrm>
          <a:off x="228599" y="2057400"/>
          <a:ext cx="8686801" cy="305546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3886211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340355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665375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9252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7771496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03216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0599769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01698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30751098"/>
                    </a:ext>
                  </a:extLst>
                </a:gridCol>
              </a:tblGrid>
              <a:tr h="8653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Patient Name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Patient Code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Visit Day 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Parasitemia </a:t>
                      </a:r>
                    </a:p>
                    <a:p>
                      <a:pPr algn="ctr" fontAlgn="b"/>
                      <a:r>
                        <a:rPr lang="pt-BR" sz="1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L1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Parasitemia </a:t>
                      </a:r>
                    </a:p>
                    <a:p>
                      <a:pPr algn="ctr" fontAlgn="b"/>
                      <a:r>
                        <a:rPr lang="pt-BR" sz="1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L2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Parasitemia</a:t>
                      </a:r>
                    </a:p>
                    <a:p>
                      <a:pPr algn="ctr" fontAlgn="b"/>
                      <a:r>
                        <a:rPr lang="pt-B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Hbg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Filter paper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630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44379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7285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809203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89669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1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Field worker </a:t>
            </a:r>
            <a:r>
              <a:rPr lang="pt-BR" dirty="0"/>
              <a:t>Register 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On each line, the </a:t>
            </a:r>
            <a:r>
              <a:rPr lang="pt-PT" dirty="0">
                <a:solidFill>
                  <a:srgbClr val="0070C0"/>
                </a:solidFill>
              </a:rPr>
              <a:t>field worker</a:t>
            </a:r>
            <a:r>
              <a:rPr lang="pt-PT" dirty="0"/>
              <a:t> will write:</a:t>
            </a:r>
          </a:p>
          <a:p>
            <a:pPr lvl="1"/>
            <a:r>
              <a:rPr lang="pt-PT" dirty="0"/>
              <a:t>The date of the visit</a:t>
            </a:r>
          </a:p>
          <a:p>
            <a:pPr lvl="1"/>
            <a:r>
              <a:rPr lang="pt-PT" dirty="0"/>
              <a:t>The name of the patient</a:t>
            </a:r>
          </a:p>
          <a:p>
            <a:pPr lvl="1"/>
            <a:r>
              <a:rPr lang="pt-PT" dirty="0"/>
              <a:t>Patient code (for patients who have already entered the study)</a:t>
            </a:r>
          </a:p>
          <a:p>
            <a:pPr lvl="1"/>
            <a:r>
              <a:rPr lang="pt-PT" dirty="0"/>
              <a:t>Mother's </a:t>
            </a:r>
            <a:r>
              <a:rPr lang="en-US" dirty="0"/>
              <a:t>and/or father's </a:t>
            </a:r>
            <a:r>
              <a:rPr lang="pt-PT" dirty="0"/>
              <a:t>telephone numbers </a:t>
            </a:r>
            <a:endParaRPr lang="en-US" dirty="0"/>
          </a:p>
          <a:p>
            <a:pPr lvl="1"/>
            <a:r>
              <a:rPr lang="en-US" dirty="0"/>
              <a:t>Telephone numbers of a </a:t>
            </a:r>
            <a:r>
              <a:rPr lang="en-US" dirty="0" err="1"/>
              <a:t>neighbour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</a:t>
            </a:r>
            <a:r>
              <a:rPr lang="pt-BR" dirty="0"/>
              <a:t>patient's home address with information on how to find the home </a:t>
            </a:r>
            <a:endParaRPr lang="pt-PT" dirty="0"/>
          </a:p>
          <a:p>
            <a:pPr lvl="1"/>
            <a:endParaRPr lang="pt-P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25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Field worker</a:t>
            </a:r>
            <a:r>
              <a:rPr lang="pt-BR" dirty="0"/>
              <a:t> Register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78489"/>
              </p:ext>
            </p:extLst>
          </p:nvPr>
        </p:nvGraphicFramePr>
        <p:xfrm>
          <a:off x="228598" y="2057400"/>
          <a:ext cx="8763002" cy="329500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32383">
                  <a:extLst>
                    <a:ext uri="{9D8B030D-6E8A-4147-A177-3AD203B41FA5}">
                      <a16:colId xmlns:a16="http://schemas.microsoft.com/office/drawing/2014/main" val="388621172"/>
                    </a:ext>
                  </a:extLst>
                </a:gridCol>
                <a:gridCol w="1445443">
                  <a:extLst>
                    <a:ext uri="{9D8B030D-6E8A-4147-A177-3AD203B41FA5}">
                      <a16:colId xmlns:a16="http://schemas.microsoft.com/office/drawing/2014/main" val="3283403556"/>
                    </a:ext>
                  </a:extLst>
                </a:gridCol>
                <a:gridCol w="993743">
                  <a:extLst>
                    <a:ext uri="{9D8B030D-6E8A-4147-A177-3AD203B41FA5}">
                      <a16:colId xmlns:a16="http://schemas.microsoft.com/office/drawing/2014/main" val="3566537542"/>
                    </a:ext>
                  </a:extLst>
                </a:gridCol>
                <a:gridCol w="1626124">
                  <a:extLst>
                    <a:ext uri="{9D8B030D-6E8A-4147-A177-3AD203B41FA5}">
                      <a16:colId xmlns:a16="http://schemas.microsoft.com/office/drawing/2014/main" val="4177714967"/>
                    </a:ext>
                  </a:extLst>
                </a:gridCol>
                <a:gridCol w="1398309">
                  <a:extLst>
                    <a:ext uri="{9D8B030D-6E8A-4147-A177-3AD203B41FA5}">
                      <a16:colId xmlns:a16="http://schemas.microsoft.com/office/drawing/2014/main" val="17703216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0599769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30751098"/>
                    </a:ext>
                  </a:extLst>
                </a:gridCol>
              </a:tblGrid>
              <a:tr h="8653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Patient Name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Patient Code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Telephone numbers of </a:t>
                      </a:r>
                      <a:r>
                        <a:rPr lang="pt-BR" sz="1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parents and neighbours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</a:p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Neighbourhood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 of how to find the house</a:t>
                      </a:r>
                      <a:endParaRPr lang="pt-BR" sz="1800" u="none" strike="noStrike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Dates you had to </a:t>
                      </a:r>
                      <a:r>
                        <a:rPr lang="pt-BR" sz="1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visit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630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44379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7285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809203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89669"/>
                  </a:ext>
                </a:extLst>
              </a:tr>
              <a:tr h="43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1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7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</a:t>
            </a:r>
            <a:r>
              <a:rPr lang="pt-BR" dirty="0" err="1"/>
              <a:t>Loss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Follow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 study calendar will have the labels of all patients with scheduled visits for each day </a:t>
            </a:r>
          </a:p>
          <a:p>
            <a:r>
              <a:rPr lang="pt-BR" dirty="0"/>
              <a:t>Once a patient comes to the clinic, the nurse crosses out the calendar label</a:t>
            </a:r>
          </a:p>
          <a:p>
            <a:endParaRPr lang="pt-B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76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Avoid Loss to Follow Up II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10 am, the supervisor makes a list of the participants who did not come to the clinic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field worker</a:t>
            </a:r>
            <a:r>
              <a:rPr lang="en-US" dirty="0"/>
              <a:t> starts calling the phone numbers of participants from their activist registry </a:t>
            </a:r>
          </a:p>
          <a:p>
            <a:r>
              <a:rPr lang="en-US" dirty="0"/>
              <a:t>At 11 am, </a:t>
            </a:r>
            <a:r>
              <a:rPr lang="en-US"/>
              <a:t>the </a:t>
            </a:r>
            <a:r>
              <a:rPr lang="en-US" b="1">
                <a:solidFill>
                  <a:srgbClr val="0070C0"/>
                </a:solidFill>
              </a:rPr>
              <a:t>field worker </a:t>
            </a:r>
            <a:r>
              <a:rPr lang="en-US" dirty="0"/>
              <a:t>will go to the homes of the children who have not come, using the addresses in the activist register </a:t>
            </a:r>
          </a:p>
        </p:txBody>
      </p:sp>
    </p:spTree>
    <p:extLst>
      <p:ext uri="{BB962C8B-B14F-4D97-AF65-F5344CB8AC3E}">
        <p14:creationId xmlns:p14="http://schemas.microsoft.com/office/powerpoint/2010/main" val="385448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538"/>
              </p:ext>
            </p:extLst>
          </p:nvPr>
        </p:nvGraphicFramePr>
        <p:xfrm>
          <a:off x="471983" y="4090661"/>
          <a:ext cx="8081468" cy="60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30">
                  <a:extLst>
                    <a:ext uri="{9D8B030D-6E8A-4147-A177-3AD203B41FA5}">
                      <a16:colId xmlns:a16="http://schemas.microsoft.com/office/drawing/2014/main" val="2655033092"/>
                    </a:ext>
                  </a:extLst>
                </a:gridCol>
                <a:gridCol w="578633">
                  <a:extLst>
                    <a:ext uri="{9D8B030D-6E8A-4147-A177-3AD203B41FA5}">
                      <a16:colId xmlns:a16="http://schemas.microsoft.com/office/drawing/2014/main" val="2798338981"/>
                    </a:ext>
                  </a:extLst>
                </a:gridCol>
                <a:gridCol w="594796">
                  <a:extLst>
                    <a:ext uri="{9D8B030D-6E8A-4147-A177-3AD203B41FA5}">
                      <a16:colId xmlns:a16="http://schemas.microsoft.com/office/drawing/2014/main" val="3387626123"/>
                    </a:ext>
                  </a:extLst>
                </a:gridCol>
                <a:gridCol w="557621">
                  <a:extLst>
                    <a:ext uri="{9D8B030D-6E8A-4147-A177-3AD203B41FA5}">
                      <a16:colId xmlns:a16="http://schemas.microsoft.com/office/drawing/2014/main" val="1366501870"/>
                    </a:ext>
                  </a:extLst>
                </a:gridCol>
                <a:gridCol w="522062">
                  <a:extLst>
                    <a:ext uri="{9D8B030D-6E8A-4147-A177-3AD203B41FA5}">
                      <a16:colId xmlns:a16="http://schemas.microsoft.com/office/drawing/2014/main" val="2053613785"/>
                    </a:ext>
                  </a:extLst>
                </a:gridCol>
                <a:gridCol w="460644">
                  <a:extLst>
                    <a:ext uri="{9D8B030D-6E8A-4147-A177-3AD203B41FA5}">
                      <a16:colId xmlns:a16="http://schemas.microsoft.com/office/drawing/2014/main" val="506116040"/>
                    </a:ext>
                  </a:extLst>
                </a:gridCol>
                <a:gridCol w="554389">
                  <a:extLst>
                    <a:ext uri="{9D8B030D-6E8A-4147-A177-3AD203B41FA5}">
                      <a16:colId xmlns:a16="http://schemas.microsoft.com/office/drawing/2014/main" val="1035307727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1430639582"/>
                    </a:ext>
                  </a:extLst>
                </a:gridCol>
                <a:gridCol w="525296">
                  <a:extLst>
                    <a:ext uri="{9D8B030D-6E8A-4147-A177-3AD203B41FA5}">
                      <a16:colId xmlns:a16="http://schemas.microsoft.com/office/drawing/2014/main" val="2344541557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2954378870"/>
                    </a:ext>
                  </a:extLst>
                </a:gridCol>
                <a:gridCol w="523679">
                  <a:extLst>
                    <a:ext uri="{9D8B030D-6E8A-4147-A177-3AD203B41FA5}">
                      <a16:colId xmlns:a16="http://schemas.microsoft.com/office/drawing/2014/main" val="381674875"/>
                    </a:ext>
                  </a:extLst>
                </a:gridCol>
                <a:gridCol w="680460">
                  <a:extLst>
                    <a:ext uri="{9D8B030D-6E8A-4147-A177-3AD203B41FA5}">
                      <a16:colId xmlns:a16="http://schemas.microsoft.com/office/drawing/2014/main" val="18525849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Extra Day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4724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3433763" y="2771448"/>
            <a:ext cx="990600" cy="164782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Brace 5"/>
          <p:cNvSpPr/>
          <p:nvPr/>
        </p:nvSpPr>
        <p:spPr>
          <a:xfrm rot="16200000">
            <a:off x="6157915" y="1695123"/>
            <a:ext cx="990600" cy="38004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21277" y="1902609"/>
            <a:ext cx="1415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Cannot</a:t>
            </a:r>
            <a:r>
              <a:rPr lang="pt-BR" sz="2800" b="1" dirty="0"/>
              <a:t> miss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6415" y="1931185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 1 </a:t>
            </a:r>
            <a:r>
              <a:rPr lang="pt-BR" sz="2800" b="1" dirty="0" err="1"/>
              <a:t>day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flexibility</a:t>
            </a:r>
            <a:r>
              <a:rPr lang="pt-BR" sz="2800" b="1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err="1"/>
              <a:t>Flexibility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Visit</a:t>
            </a:r>
            <a:r>
              <a:rPr lang="pt-BR" dirty="0"/>
              <a:t> Timing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2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Unplanned</a:t>
            </a:r>
            <a:r>
              <a:rPr lang="pt-BR" dirty="0"/>
              <a:t> visits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unplanned</a:t>
            </a:r>
            <a:r>
              <a:rPr lang="pt-BR" dirty="0"/>
              <a:t> visit is not necessarily a reason to exclude the child</a:t>
            </a:r>
          </a:p>
          <a:p>
            <a:r>
              <a:rPr lang="pt-BR" dirty="0"/>
              <a:t>If the child comes on a day outside the follow-up days, the </a:t>
            </a:r>
            <a:r>
              <a:rPr lang="pt-BR" b="1" dirty="0"/>
              <a:t>nurse </a:t>
            </a:r>
            <a:r>
              <a:rPr lang="pt-BR" dirty="0"/>
              <a:t>uses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unplanned</a:t>
            </a:r>
            <a:r>
              <a:rPr lang="pt-BR" dirty="0"/>
              <a:t> </a:t>
            </a:r>
            <a:r>
              <a:rPr lang="pt-BR" dirty="0" err="1"/>
              <a:t>visit</a:t>
            </a:r>
            <a:r>
              <a:rPr lang="pt-BR" dirty="0"/>
              <a:t>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and follows the instructions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Unplanned</a:t>
            </a:r>
            <a:r>
              <a:rPr lang="pt-BR" dirty="0"/>
              <a:t> visits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You must use the </a:t>
            </a:r>
            <a:r>
              <a:rPr lang="fr-FR" dirty="0" err="1"/>
              <a:t>unplanned</a:t>
            </a:r>
            <a:r>
              <a:rPr lang="fr-FR" dirty="0"/>
              <a:t> visit form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fr-FR" sz="6600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14F84F0-8381-0944-ABDB-754CAF1E0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2533650"/>
            <a:ext cx="8318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Visitors Calendar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The nurse </a:t>
            </a:r>
            <a:r>
              <a:rPr lang="pt-BR" dirty="0" err="1"/>
              <a:t>places</a:t>
            </a:r>
            <a:r>
              <a:rPr lang="pt-BR" dirty="0"/>
              <a:t> 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patient</a:t>
            </a:r>
            <a:r>
              <a:rPr lang="pt-BR" dirty="0"/>
              <a:t> code labels ending with D1, D2, D3, D7, D14, D21, D28, D35, D42 on the calendar on the wall.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01"/>
          <a:stretch/>
        </p:blipFill>
        <p:spPr bwMode="auto">
          <a:xfrm>
            <a:off x="40392" y="4002088"/>
            <a:ext cx="906321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3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6AD96-7E88-7341-AF32-A40922112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3"/>
          <a:stretch/>
        </p:blipFill>
        <p:spPr>
          <a:xfrm>
            <a:off x="110168" y="0"/>
            <a:ext cx="892366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B7D250-381F-BD46-B9C7-8CA120D43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3"/>
          <a:stretch/>
        </p:blipFill>
        <p:spPr>
          <a:xfrm>
            <a:off x="110168" y="0"/>
            <a:ext cx="8923663" cy="6629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00800" y="1905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/>
              <a:t>ZZ19-201-D1 </a:t>
            </a:r>
            <a:endParaRPr lang="pt-BR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597700" y="1905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667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81601" y="2667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81600" y="35052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ZZ19-201-D14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81600" y="43434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ZZ19-201-D28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4953000" y="1676400"/>
            <a:ext cx="3429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5448300" y="1707862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D0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6C49DD3-40D6-CA47-8023-DB9B1B0D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3"/>
          <a:stretch/>
        </p:blipFill>
        <p:spPr>
          <a:xfrm>
            <a:off x="110168" y="0"/>
            <a:ext cx="8923663" cy="6629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00800" y="1905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97700" y="1905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667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1" y="2667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1" y="35052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ZZ19-201-D14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1" y="43434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ZZ19-201-D21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2946" y="2171700"/>
            <a:ext cx="342900" cy="6477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724917" y="2209800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6"/>
                </a:solidFill>
              </a:rPr>
              <a:t>D0</a:t>
            </a:r>
            <a:endParaRPr lang="pt-BR" b="1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54100" y="26670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9575" y="26670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8600" y="26670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7603" y="35052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7603" y="43434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ZZ19-202-D14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1" y="52197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ZZ19-202-D21</a:t>
            </a:r>
          </a:p>
        </p:txBody>
      </p:sp>
    </p:spTree>
    <p:extLst>
      <p:ext uri="{BB962C8B-B14F-4D97-AF65-F5344CB8AC3E}">
        <p14:creationId xmlns:p14="http://schemas.microsoft.com/office/powerpoint/2010/main" val="253476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99978AD-4996-6246-852E-6678FC4AA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3"/>
          <a:stretch/>
        </p:blipFill>
        <p:spPr>
          <a:xfrm>
            <a:off x="110168" y="0"/>
            <a:ext cx="8923663" cy="6629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00800" y="1905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97700" y="1905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667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10174" y="2667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05300" y="3429000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ZZ19-201-D14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05299" y="4225346"/>
            <a:ext cx="1066799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ZZ19-201-D21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4800600" y="2171700"/>
            <a:ext cx="342900" cy="6477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5486400" y="2210814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3"/>
                </a:solidFill>
              </a:rPr>
              <a:t>D0</a:t>
            </a:r>
            <a:endParaRPr lang="pt-BR" b="1" dirty="0">
              <a:solidFill>
                <a:schemeClr val="accent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54100" y="26670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79575" y="26670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8600" y="26670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33528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" y="42672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ZZ19-202-D14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72998" y="5143500"/>
            <a:ext cx="106679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ZZ19-202-D21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00799" y="2667000"/>
            <a:ext cx="106679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ZZ19-222-D1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591424" y="2667000"/>
            <a:ext cx="106679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ZZ19-222-D2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68350" y="3657600"/>
            <a:ext cx="106679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ZZ19-222-D3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10173" y="3676649"/>
            <a:ext cx="106679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ZZ19-222-D7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15046" y="4488297"/>
            <a:ext cx="106679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pt-BR" sz="1400" b="1" dirty="0"/>
              <a:t>ZZ19-222-D14</a:t>
            </a:r>
          </a:p>
        </p:txBody>
      </p:sp>
    </p:spTree>
    <p:extLst>
      <p:ext uri="{BB962C8B-B14F-4D97-AF65-F5344CB8AC3E}">
        <p14:creationId xmlns:p14="http://schemas.microsoft.com/office/powerpoint/2010/main" val="174796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Clinical Evaluation Forms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Each child who comes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 room will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recorded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 </a:t>
            </a:r>
            <a:r>
              <a:rPr lang="pt-PT" dirty="0" err="1"/>
              <a:t>clinical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form</a:t>
            </a:r>
            <a:endParaRPr lang="pt-PT" dirty="0"/>
          </a:p>
          <a:p>
            <a:pPr lvl="1"/>
            <a:r>
              <a:rPr lang="pt-PT" dirty="0"/>
              <a:t>Including screening, follow-up or unscheduled visits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Clinical Evaluation Forms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pt-PT" dirty="0"/>
              <a:t>On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, the nurse will write:</a:t>
            </a:r>
          </a:p>
          <a:p>
            <a:pPr lvl="1"/>
            <a:r>
              <a:rPr lang="pt-PT" dirty="0"/>
              <a:t>The date of the visit</a:t>
            </a:r>
          </a:p>
          <a:p>
            <a:pPr lvl="1"/>
            <a:r>
              <a:rPr lang="pt-PT" dirty="0"/>
              <a:t>The name of the patient </a:t>
            </a:r>
          </a:p>
          <a:p>
            <a:pPr lvl="1"/>
            <a:r>
              <a:rPr lang="pt-PT" dirty="0"/>
              <a:t>Patient code (for patients who have already entered the study)</a:t>
            </a:r>
          </a:p>
          <a:p>
            <a:pPr lvl="1"/>
            <a:r>
              <a:rPr lang="pt-PT" dirty="0"/>
              <a:t>The day of the </a:t>
            </a:r>
            <a:r>
              <a:rPr lang="pt-BR" dirty="0"/>
              <a:t>visit  </a:t>
            </a:r>
          </a:p>
          <a:p>
            <a:pPr lvl="2"/>
            <a:r>
              <a:rPr lang="pt-BR" dirty="0"/>
              <a:t>0, 0 evening, 1 morning, 1 evening, 2 morning, 2 evening </a:t>
            </a:r>
          </a:p>
          <a:p>
            <a:pPr lvl="2"/>
            <a:r>
              <a:rPr lang="pt-BR" dirty="0"/>
              <a:t>3, 7, 14, 21, 28, 35, 42, unscheduled</a:t>
            </a:r>
          </a:p>
          <a:p>
            <a:pPr lvl="1"/>
            <a:r>
              <a:rPr lang="pt-PT" dirty="0"/>
              <a:t>If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caregiver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reimbursed</a:t>
            </a:r>
            <a:r>
              <a:rPr lang="pt-PT" dirty="0"/>
              <a:t> for </a:t>
            </a:r>
            <a:r>
              <a:rPr lang="pt-PT" dirty="0" err="1"/>
              <a:t>travel</a:t>
            </a:r>
            <a:endParaRPr lang="pt-PT" dirty="0"/>
          </a:p>
          <a:p>
            <a:pPr lvl="1"/>
            <a:r>
              <a:rPr lang="pt-PT" dirty="0"/>
              <a:t>If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caregiver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asked to return for the next visit 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5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Laboratory</a:t>
            </a:r>
            <a:r>
              <a:rPr lang="pt-BR" dirty="0"/>
              <a:t> </a:t>
            </a:r>
            <a:r>
              <a:rPr lang="pt-BR" dirty="0" err="1"/>
              <a:t>Register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pt-PT" sz="3600" dirty="0"/>
              <a:t>In </a:t>
            </a:r>
            <a:r>
              <a:rPr lang="pt-PT" sz="3600" dirty="0" err="1"/>
              <a:t>addition</a:t>
            </a:r>
            <a:r>
              <a:rPr lang="pt-PT" sz="3600" dirty="0"/>
              <a:t> to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laboratory</a:t>
            </a:r>
            <a:r>
              <a:rPr lang="pt-PT" sz="3600" dirty="0"/>
              <a:t> </a:t>
            </a:r>
            <a:r>
              <a:rPr lang="pt-PT" sz="3600" dirty="0" err="1"/>
              <a:t>section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clinical</a:t>
            </a:r>
            <a:r>
              <a:rPr lang="pt-PT" sz="3600" dirty="0"/>
              <a:t> </a:t>
            </a:r>
            <a:r>
              <a:rPr lang="pt-PT" sz="3600" dirty="0" err="1"/>
              <a:t>evaluation</a:t>
            </a:r>
            <a:r>
              <a:rPr lang="pt-PT" sz="3600" dirty="0"/>
              <a:t> </a:t>
            </a:r>
            <a:r>
              <a:rPr lang="pt-PT" sz="3600" dirty="0" err="1"/>
              <a:t>form</a:t>
            </a:r>
            <a:r>
              <a:rPr lang="pt-PT" sz="3600" dirty="0"/>
              <a:t>,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technician</a:t>
            </a:r>
            <a:r>
              <a:rPr lang="pt-PT" sz="3600" dirty="0"/>
              <a:t> </a:t>
            </a:r>
            <a:r>
              <a:rPr lang="pt-PT" sz="3600" dirty="0" err="1"/>
              <a:t>will</a:t>
            </a:r>
            <a:r>
              <a:rPr lang="pt-PT" sz="3600" dirty="0"/>
              <a:t> </a:t>
            </a:r>
            <a:r>
              <a:rPr lang="pt-PT" sz="3600" dirty="0" err="1"/>
              <a:t>write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following</a:t>
            </a:r>
            <a:r>
              <a:rPr lang="pt-PT" sz="3600" dirty="0"/>
              <a:t> </a:t>
            </a:r>
            <a:r>
              <a:rPr lang="pt-PT" sz="3600" dirty="0" err="1"/>
              <a:t>information</a:t>
            </a:r>
            <a:r>
              <a:rPr lang="pt-PT" sz="3600" dirty="0"/>
              <a:t> </a:t>
            </a:r>
            <a:r>
              <a:rPr lang="pt-PT" sz="3600" dirty="0" err="1"/>
              <a:t>on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laboratory</a:t>
            </a:r>
            <a:r>
              <a:rPr lang="pt-PT" sz="3600" dirty="0"/>
              <a:t> </a:t>
            </a:r>
            <a:r>
              <a:rPr lang="pt-PT" sz="3600" dirty="0" err="1"/>
              <a:t>register</a:t>
            </a:r>
            <a:r>
              <a:rPr lang="pt-PT" sz="3600" dirty="0"/>
              <a:t>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 err="1"/>
              <a:t>The</a:t>
            </a:r>
            <a:r>
              <a:rPr lang="pt-PT" dirty="0"/>
              <a:t> date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visit</a:t>
            </a:r>
            <a:endParaRPr lang="pt-PT" dirty="0"/>
          </a:p>
          <a:p>
            <a:pPr lvl="1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name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patient</a:t>
            </a:r>
            <a:endParaRPr lang="pt-PT" dirty="0"/>
          </a:p>
          <a:p>
            <a:pPr lvl="1"/>
            <a:r>
              <a:rPr lang="pt-PT" dirty="0" err="1"/>
              <a:t>Patient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(for </a:t>
            </a:r>
            <a:r>
              <a:rPr lang="pt-PT" dirty="0" err="1"/>
              <a:t>patients</a:t>
            </a:r>
            <a:r>
              <a:rPr lang="pt-PT" dirty="0"/>
              <a:t> </a:t>
            </a:r>
            <a:r>
              <a:rPr lang="pt-PT" dirty="0" err="1"/>
              <a:t>who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entered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study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BR" dirty="0" err="1"/>
              <a:t>Visit</a:t>
            </a:r>
            <a:r>
              <a:rPr lang="pt-BR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BR" dirty="0"/>
              <a:t>- 0, 1, 2, 3, 7, 14, 21, 28, 35, 42,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scheduled</a:t>
            </a:r>
            <a:endParaRPr lang="pt-BR" dirty="0"/>
          </a:p>
          <a:p>
            <a:pPr lvl="1"/>
            <a:r>
              <a:rPr lang="pt-PT" dirty="0" err="1"/>
              <a:t>The</a:t>
            </a:r>
            <a:r>
              <a:rPr lang="pt-PT" dirty="0"/>
              <a:t> parasite density measured at first reading</a:t>
            </a:r>
          </a:p>
          <a:p>
            <a:pPr lvl="1"/>
            <a:r>
              <a:rPr lang="pt-PT" dirty="0"/>
              <a:t>The parasite density measured at the second reading</a:t>
            </a:r>
          </a:p>
          <a:p>
            <a:pPr lvl="1"/>
            <a:r>
              <a:rPr lang="pt-PT" dirty="0"/>
              <a:t>The final parasite density</a:t>
            </a:r>
          </a:p>
          <a:p>
            <a:pPr lvl="1"/>
            <a:r>
              <a:rPr lang="pt-PT" dirty="0" err="1"/>
              <a:t>Hemoglobin</a:t>
            </a:r>
            <a:r>
              <a:rPr lang="pt-PT" dirty="0"/>
              <a:t> (if measured)</a:t>
            </a:r>
          </a:p>
          <a:p>
            <a:pPr lvl="1"/>
            <a:r>
              <a:rPr lang="pt-PT" dirty="0"/>
              <a:t>If the sample was taken on filter paper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74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27BBB7-FD94-4133-BCEF-BA8418C4F480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2.xml><?xml version="1.0" encoding="utf-8"?>
<ds:datastoreItem xmlns:ds="http://schemas.openxmlformats.org/officeDocument/2006/customXml" ds:itemID="{CBF08A57-C878-4DD6-880C-0C95A9762011}"/>
</file>

<file path=customXml/itemProps3.xml><?xml version="1.0" encoding="utf-8"?>
<ds:datastoreItem xmlns:ds="http://schemas.openxmlformats.org/officeDocument/2006/customXml" ds:itemID="{6EE76747-C73C-45A4-9656-B9DC0924B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648</Words>
  <Application>Microsoft Office PowerPoint</Application>
  <PresentationFormat>On-screen Show (4:3)</PresentationFormat>
  <Paragraphs>185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Procedures  Patient Registration </vt:lpstr>
      <vt:lpstr>Visitors Calendar </vt:lpstr>
      <vt:lpstr>PowerPoint Presentation</vt:lpstr>
      <vt:lpstr>PowerPoint Presentation</vt:lpstr>
      <vt:lpstr>PowerPoint Presentation</vt:lpstr>
      <vt:lpstr>PowerPoint Presentation</vt:lpstr>
      <vt:lpstr>Clinical Evaluation Forms </vt:lpstr>
      <vt:lpstr>Clinical Evaluation Forms</vt:lpstr>
      <vt:lpstr>Laboratory Register</vt:lpstr>
      <vt:lpstr>Laboratory Register</vt:lpstr>
      <vt:lpstr>Field worker Register </vt:lpstr>
      <vt:lpstr>Field worker Register </vt:lpstr>
      <vt:lpstr>How to Avoid Loss to Follow Up</vt:lpstr>
      <vt:lpstr>How to Avoid Loss to Follow Up II </vt:lpstr>
      <vt:lpstr>Flexibility of Visit Timing</vt:lpstr>
      <vt:lpstr>Unplanned visits </vt:lpstr>
      <vt:lpstr>Unplanned visits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Triagem</dc:title>
  <dc:creator>Mathew</dc:creator>
  <cp:lastModifiedBy>Laird, Veronika (CDC/DDPHSIS/CGH/DPDM)</cp:lastModifiedBy>
  <cp:revision>225</cp:revision>
  <dcterms:created xsi:type="dcterms:W3CDTF">2006-08-16T00:00:00Z</dcterms:created>
  <dcterms:modified xsi:type="dcterms:W3CDTF">2023-05-24T14:42:53Z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2021-09-27T20:57:28Z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5e57fabd-99d6-4d57-af35-54d4bf0608bf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