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8"/>
  </p:notesMasterIdLst>
  <p:sldIdLst>
    <p:sldId id="256" r:id="rId5"/>
    <p:sldId id="339" r:id="rId6"/>
    <p:sldId id="302" r:id="rId7"/>
    <p:sldId id="338" r:id="rId8"/>
    <p:sldId id="460" r:id="rId9"/>
    <p:sldId id="477" r:id="rId10"/>
    <p:sldId id="480" r:id="rId11"/>
    <p:sldId id="481" r:id="rId12"/>
    <p:sldId id="504" r:id="rId13"/>
    <p:sldId id="485" r:id="rId14"/>
    <p:sldId id="484" r:id="rId15"/>
    <p:sldId id="482" r:id="rId16"/>
    <p:sldId id="483" r:id="rId17"/>
    <p:sldId id="502" r:id="rId18"/>
    <p:sldId id="337" r:id="rId19"/>
    <p:sldId id="489" r:id="rId20"/>
    <p:sldId id="490" r:id="rId21"/>
    <p:sldId id="488" r:id="rId22"/>
    <p:sldId id="492" r:id="rId23"/>
    <p:sldId id="493" r:id="rId24"/>
    <p:sldId id="494" r:id="rId25"/>
    <p:sldId id="495" r:id="rId26"/>
    <p:sldId id="465" r:id="rId27"/>
    <p:sldId id="479" r:id="rId28"/>
    <p:sldId id="467" r:id="rId29"/>
    <p:sldId id="496" r:id="rId30"/>
    <p:sldId id="468" r:id="rId31"/>
    <p:sldId id="497" r:id="rId32"/>
    <p:sldId id="469" r:id="rId33"/>
    <p:sldId id="498" r:id="rId34"/>
    <p:sldId id="505" r:id="rId35"/>
    <p:sldId id="503" r:id="rId36"/>
    <p:sldId id="470" r:id="rId37"/>
    <p:sldId id="471" r:id="rId38"/>
    <p:sldId id="499" r:id="rId39"/>
    <p:sldId id="500" r:id="rId40"/>
    <p:sldId id="472" r:id="rId41"/>
    <p:sldId id="473" r:id="rId42"/>
    <p:sldId id="501" r:id="rId43"/>
    <p:sldId id="474" r:id="rId44"/>
    <p:sldId id="475" r:id="rId45"/>
    <p:sldId id="506" r:id="rId46"/>
    <p:sldId id="476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AEEDA23-6D75-C3C8-F60F-F2A78449B573}" name="Diallo, Mamadou Otto (CDC/DDPHSIS/CGH/DPDM)" initials="D(" userId="S::mod7@cdc.gov::6c6dc15e-bae4-40f3-ba79-df9982c3fc9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094" autoAdjust="0"/>
    <p:restoredTop sz="94640"/>
  </p:normalViewPr>
  <p:slideViewPr>
    <p:cSldViewPr>
      <p:cViewPr varScale="1">
        <p:scale>
          <a:sx n="58" d="100"/>
          <a:sy n="58" d="100"/>
        </p:scale>
        <p:origin x="964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96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vros, Irene (CDC/DDPHSIS/CGH/DPDM) (CTR)" userId="S::otc9@cdc.gov::8025cfc3-7854-4e57-954f-560443e17214" providerId="AD" clId="Web-{86234EB4-109A-4B57-823C-6778A8F662D4}"/>
    <pc:docChg chg="modSld">
      <pc:chgData name="Cavros, Irene (CDC/DDPHSIS/CGH/DPDM) (CTR)" userId="S::otc9@cdc.gov::8025cfc3-7854-4e57-954f-560443e17214" providerId="AD" clId="Web-{86234EB4-109A-4B57-823C-6778A8F662D4}" dt="2021-10-06T19:07:58.224" v="4"/>
      <pc:docMkLst>
        <pc:docMk/>
      </pc:docMkLst>
      <pc:sldChg chg="modSp">
        <pc:chgData name="Cavros, Irene (CDC/DDPHSIS/CGH/DPDM) (CTR)" userId="S::otc9@cdc.gov::8025cfc3-7854-4e57-954f-560443e17214" providerId="AD" clId="Web-{86234EB4-109A-4B57-823C-6778A8F662D4}" dt="2021-10-06T19:07:44.224" v="1" actId="20577"/>
        <pc:sldMkLst>
          <pc:docMk/>
          <pc:sldMk cId="2116180252" sldId="302"/>
        </pc:sldMkLst>
        <pc:spChg chg="mod">
          <ac:chgData name="Cavros, Irene (CDC/DDPHSIS/CGH/DPDM) (CTR)" userId="S::otc9@cdc.gov::8025cfc3-7854-4e57-954f-560443e17214" providerId="AD" clId="Web-{86234EB4-109A-4B57-823C-6778A8F662D4}" dt="2021-10-06T19:07:44.224" v="1" actId="20577"/>
          <ac:spMkLst>
            <pc:docMk/>
            <pc:sldMk cId="2116180252" sldId="302"/>
            <ac:spMk id="2" creationId="{00000000-0000-0000-0000-000000000000}"/>
          </ac:spMkLst>
        </pc:spChg>
      </pc:sldChg>
      <pc:sldChg chg="modNotes">
        <pc:chgData name="Cavros, Irene (CDC/DDPHSIS/CGH/DPDM) (CTR)" userId="S::otc9@cdc.gov::8025cfc3-7854-4e57-954f-560443e17214" providerId="AD" clId="Web-{86234EB4-109A-4B57-823C-6778A8F662D4}" dt="2021-10-06T19:07:58.224" v="4"/>
        <pc:sldMkLst>
          <pc:docMk/>
          <pc:sldMk cId="1137979154" sldId="460"/>
        </pc:sldMkLst>
      </pc:sldChg>
    </pc:docChg>
  </pc:docChgLst>
  <pc:docChgLst>
    <pc:chgData name="Cavros, Irene (CDC/DDPHSIS/CGH/DPDM) (CTR)" userId="S::otc9@cdc.gov::8025cfc3-7854-4e57-954f-560443e17214" providerId="AD" clId="Web-{FAC471BB-BE05-4A1B-9443-8F48EF518B6D}"/>
    <pc:docChg chg="modSld">
      <pc:chgData name="Cavros, Irene (CDC/DDPHSIS/CGH/DPDM) (CTR)" userId="S::otc9@cdc.gov::8025cfc3-7854-4e57-954f-560443e17214" providerId="AD" clId="Web-{FAC471BB-BE05-4A1B-9443-8F48EF518B6D}" dt="2021-10-04T16:17:36.780" v="42"/>
      <pc:docMkLst>
        <pc:docMk/>
      </pc:docMkLst>
      <pc:sldChg chg="modNotes">
        <pc:chgData name="Cavros, Irene (CDC/DDPHSIS/CGH/DPDM) (CTR)" userId="S::otc9@cdc.gov::8025cfc3-7854-4e57-954f-560443e17214" providerId="AD" clId="Web-{FAC471BB-BE05-4A1B-9443-8F48EF518B6D}" dt="2021-10-04T16:14:30.872" v="18"/>
        <pc:sldMkLst>
          <pc:docMk/>
          <pc:sldMk cId="1137979154" sldId="460"/>
        </pc:sldMkLst>
      </pc:sldChg>
      <pc:sldChg chg="modSp">
        <pc:chgData name="Cavros, Irene (CDC/DDPHSIS/CGH/DPDM) (CTR)" userId="S::otc9@cdc.gov::8025cfc3-7854-4e57-954f-560443e17214" providerId="AD" clId="Web-{FAC471BB-BE05-4A1B-9443-8F48EF518B6D}" dt="2021-10-04T16:17:01.936" v="29" actId="20577"/>
        <pc:sldMkLst>
          <pc:docMk/>
          <pc:sldMk cId="3261971405" sldId="479"/>
        </pc:sldMkLst>
        <pc:spChg chg="mod">
          <ac:chgData name="Cavros, Irene (CDC/DDPHSIS/CGH/DPDM) (CTR)" userId="S::otc9@cdc.gov::8025cfc3-7854-4e57-954f-560443e17214" providerId="AD" clId="Web-{FAC471BB-BE05-4A1B-9443-8F48EF518B6D}" dt="2021-10-04T16:17:01.936" v="29" actId="20577"/>
          <ac:spMkLst>
            <pc:docMk/>
            <pc:sldMk cId="3261971405" sldId="479"/>
            <ac:spMk id="2" creationId="{00000000-0000-0000-0000-000000000000}"/>
          </ac:spMkLst>
        </pc:spChg>
      </pc:sldChg>
      <pc:sldChg chg="modNotes">
        <pc:chgData name="Cavros, Irene (CDC/DDPHSIS/CGH/DPDM) (CTR)" userId="S::otc9@cdc.gov::8025cfc3-7854-4e57-954f-560443e17214" providerId="AD" clId="Web-{FAC471BB-BE05-4A1B-9443-8F48EF518B6D}" dt="2021-10-04T16:17:36.780" v="42"/>
        <pc:sldMkLst>
          <pc:docMk/>
          <pc:sldMk cId="275286547" sldId="496"/>
        </pc:sldMkLst>
      </pc:sldChg>
    </pc:docChg>
  </pc:docChgLst>
  <pc:docChgLst>
    <pc:chgData name="Laird, Veronika (CDC/DDPHSIS/CGH/DPDM)" userId="bee3ec87-22be-4a16-91ac-71903f6a87e4" providerId="ADAL" clId="{9EACE63A-6C26-4034-A7D1-99FEDE64A687}"/>
    <pc:docChg chg="">
      <pc:chgData name="Laird, Veronika (CDC/DDPHSIS/CGH/DPDM)" userId="bee3ec87-22be-4a16-91ac-71903f6a87e4" providerId="ADAL" clId="{9EACE63A-6C26-4034-A7D1-99FEDE64A687}" dt="2023-05-24T14:43:41.349" v="0"/>
      <pc:docMkLst>
        <pc:docMk/>
      </pc:docMkLst>
      <pc:sldChg chg="delCm">
        <pc:chgData name="Laird, Veronika (CDC/DDPHSIS/CGH/DPDM)" userId="bee3ec87-22be-4a16-91ac-71903f6a87e4" providerId="ADAL" clId="{9EACE63A-6C26-4034-A7D1-99FEDE64A687}" dt="2023-05-24T14:43:41.349" v="0"/>
        <pc:sldMkLst>
          <pc:docMk/>
          <pc:sldMk cId="2925486175" sldId="506"/>
        </pc:sldMkLst>
      </pc:sldChg>
    </pc:docChg>
  </pc:docChgLst>
  <pc:docChgLst>
    <pc:chgData name="Diallo, Mamadou Otto (CDC/DDPHSIS/CGH/DPDM)" userId="S::mod7@cdc.gov::6c6dc15e-bae4-40f3-ba79-df9982c3fc9b" providerId="AD" clId="Web-{665C1A78-E018-FF9C-F097-2B5AF7310752}"/>
    <pc:docChg chg="mod addSld delSld modSld">
      <pc:chgData name="Diallo, Mamadou Otto (CDC/DDPHSIS/CGH/DPDM)" userId="S::mod7@cdc.gov::6c6dc15e-bae4-40f3-ba79-df9982c3fc9b" providerId="AD" clId="Web-{665C1A78-E018-FF9C-F097-2B5AF7310752}" dt="2023-05-04T20:54:18.656" v="5"/>
      <pc:docMkLst>
        <pc:docMk/>
      </pc:docMkLst>
      <pc:sldChg chg="addCm">
        <pc:chgData name="Diallo, Mamadou Otto (CDC/DDPHSIS/CGH/DPDM)" userId="S::mod7@cdc.gov::6c6dc15e-bae4-40f3-ba79-df9982c3fc9b" providerId="AD" clId="Web-{665C1A78-E018-FF9C-F097-2B5AF7310752}" dt="2023-05-04T20:54:18.656" v="5"/>
        <pc:sldMkLst>
          <pc:docMk/>
          <pc:sldMk cId="2925486175" sldId="506"/>
        </pc:sldMkLst>
      </pc:sldChg>
      <pc:sldChg chg="addSp delSp add del replId">
        <pc:chgData name="Diallo, Mamadou Otto (CDC/DDPHSIS/CGH/DPDM)" userId="S::mod7@cdc.gov::6c6dc15e-bae4-40f3-ba79-df9982c3fc9b" providerId="AD" clId="Web-{665C1A78-E018-FF9C-F097-2B5AF7310752}" dt="2023-05-04T20:52:16.075" v="3"/>
        <pc:sldMkLst>
          <pc:docMk/>
          <pc:sldMk cId="2390367844" sldId="507"/>
        </pc:sldMkLst>
        <pc:graphicFrameChg chg="add del">
          <ac:chgData name="Diallo, Mamadou Otto (CDC/DDPHSIS/CGH/DPDM)" userId="S::mod7@cdc.gov::6c6dc15e-bae4-40f3-ba79-df9982c3fc9b" providerId="AD" clId="Web-{665C1A78-E018-FF9C-F097-2B5AF7310752}" dt="2023-05-04T20:52:12.981" v="2"/>
          <ac:graphicFrameMkLst>
            <pc:docMk/>
            <pc:sldMk cId="2390367844" sldId="507"/>
            <ac:graphicFrameMk id="7" creationId="{00000000-0000-0000-0000-000000000000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xw5\Desktop\UDOH%20Docs\Malaria\Angola\Training%20material\2019\Resultados%20TES%20Figuras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679749911173766"/>
          <c:y val="4.2063540809348911E-2"/>
          <c:w val="0.89964631470246548"/>
          <c:h val="0.85754193947285451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ASAQ!$A$2</c:f>
              <c:strCache>
                <c:ptCount val="1"/>
                <c:pt idx="0">
                  <c:v>Adequate Clinical and Parasitological Response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bg1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6.7321688500727797E-2"/>
                  <c:y val="-5.200208008320342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C7C-4F5D-BB02-9EB4F20389F3}"/>
                </c:ext>
              </c:extLst>
            </c:dLbl>
            <c:dLbl>
              <c:idx val="1"/>
              <c:layout>
                <c:manualLayout>
                  <c:x val="6.9141193595342071E-2"/>
                  <c:y val="1.300052002080083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C7C-4F5D-BB02-9EB4F20389F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ASAQ!$B$1:$C$1</c:f>
              <c:strCache>
                <c:ptCount val="2"/>
                <c:pt idx="0">
                  <c:v>Bengeula (n = 91)</c:v>
                </c:pt>
                <c:pt idx="1">
                  <c:v>Zaire (n = 90)</c:v>
                </c:pt>
              </c:strCache>
            </c:strRef>
          </c:cat>
          <c:val>
            <c:numRef>
              <c:f>ASAQ!$B$2:$C$2</c:f>
              <c:numCache>
                <c:formatCode>General</c:formatCode>
                <c:ptCount val="2"/>
                <c:pt idx="0">
                  <c:v>90</c:v>
                </c:pt>
                <c:pt idx="1">
                  <c:v>74</c:v>
                </c:pt>
              </c:numCache>
            </c:numRef>
          </c:val>
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2-4C7C-4F5D-BB02-9EB4F20389F3}"/>
            </c:ext>
          </c:extLst>
        </c:ser>
        <c:ser>
          <c:idx val="1"/>
          <c:order val="1"/>
          <c:tx>
            <c:strRef>
              <c:f>ASAQ!$A$4</c:f>
              <c:strCache>
                <c:ptCount val="1"/>
                <c:pt idx="0">
                  <c:v>Early therapeutic failure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chemeClr val="bg1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7.6707417386780136E-2"/>
                  <c:y val="-1.151583941979397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C7C-4F5D-BB02-9EB4F20389F3}"/>
                </c:ext>
              </c:extLst>
            </c:dLbl>
            <c:dLbl>
              <c:idx val="1"/>
              <c:layout>
                <c:manualLayout>
                  <c:x val="4.2666759678296029E-2"/>
                  <c:y val="2.40491961485315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    <c:ext xmlns:c15="http://schemas.microsoft.com/office/drawing/2012/chart" uri="{CE6537A1-D6FC-4f65-9D91-7224C49458BB}">
                  <c15:layout>
                    <c:manualLayout>
                      <c:w val="2.6070433056333074E-2"/>
                      <c:h val="5.797362899275473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4C7C-4F5D-BB02-9EB4F20389F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ASAQ!$B$1:$C$1</c:f>
              <c:strCache>
                <c:ptCount val="2"/>
                <c:pt idx="0">
                  <c:v>Bengeula (n = 91)</c:v>
                </c:pt>
                <c:pt idx="1">
                  <c:v>Zaire (n = 90)</c:v>
                </c:pt>
              </c:strCache>
            </c:strRef>
          </c:cat>
          <c:val>
            <c:numRef>
              <c:f>ASAQ!$B$4:$C$4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5-4C7C-4F5D-BB02-9EB4F20389F3}"/>
            </c:ext>
          </c:extLst>
        </c:ser>
        <c:ser>
          <c:idx val="2"/>
          <c:order val="2"/>
          <c:tx>
            <c:strRef>
              <c:f>ASAQ!$A$6</c:f>
              <c:strCache>
                <c:ptCount val="1"/>
                <c:pt idx="0">
                  <c:v>Reinfection</c:v>
                </c:pt>
              </c:strCache>
            </c:strRef>
          </c:tx>
          <c:spPr>
            <a:solidFill>
              <a:schemeClr val="accent3"/>
            </a:solidFill>
            <a:ln w="19050">
              <a:solidFill>
                <a:schemeClr val="bg1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5.6352258293294773E-2"/>
                  <c:y val="-1.680649076247085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    <c:ext xmlns:c15="http://schemas.microsoft.com/office/drawing/2012/chart" uri="{CE6537A1-D6FC-4f65-9D91-7224C49458BB}">
                  <c15:layout>
                    <c:manualLayout>
                      <c:w val="3.1607531616687445E-2"/>
                      <c:h val="5.797362899275473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6-4C7C-4F5D-BB02-9EB4F20389F3}"/>
                </c:ext>
              </c:extLst>
            </c:dLbl>
            <c:dLbl>
              <c:idx val="1"/>
              <c:layout>
                <c:manualLayout>
                  <c:x val="5.8328900747871497E-2"/>
                  <c:y val="2.600179852170289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C7C-4F5D-BB02-9EB4F20389F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ASAQ!$B$1:$C$1</c:f>
              <c:strCache>
                <c:ptCount val="2"/>
                <c:pt idx="0">
                  <c:v>Bengeula (n = 91)</c:v>
                </c:pt>
                <c:pt idx="1">
                  <c:v>Zaire (n = 90)</c:v>
                </c:pt>
              </c:strCache>
            </c:strRef>
          </c:cat>
          <c:val>
            <c:numRef>
              <c:f>ASAQ!$B$6:$C$6</c:f>
              <c:numCache>
                <c:formatCode>General</c:formatCode>
                <c:ptCount val="2"/>
                <c:pt idx="0">
                  <c:v>1</c:v>
                </c:pt>
                <c:pt idx="1">
                  <c:v>11</c:v>
                </c:pt>
              </c:numCache>
            </c:numRef>
          </c:val>
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8-4C7C-4F5D-BB02-9EB4F20389F3}"/>
            </c:ext>
          </c:extLst>
        </c:ser>
        <c:ser>
          <c:idx val="3"/>
          <c:order val="3"/>
          <c:tx>
            <c:strRef>
              <c:f>ASAQ!$A$7</c:f>
              <c:strCache>
                <c:ptCount val="1"/>
                <c:pt idx="0">
                  <c:v>Recrudescence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 w="19050">
              <a:solidFill>
                <a:schemeClr val="bg1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4.9048084105765846E-2"/>
                  <c:y val="-1.188523091995116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C7C-4F5D-BB02-9EB4F20389F3}"/>
                </c:ext>
              </c:extLst>
            </c:dLbl>
            <c:dLbl>
              <c:idx val="1"/>
              <c:layout>
                <c:manualLayout>
                  <c:x val="5.4637501707635247E-2"/>
                  <c:y val="-4.36360844866536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    <c:ext xmlns:c15="http://schemas.microsoft.com/office/drawing/2012/chart" uri="{CE6537A1-D6FC-4f65-9D91-7224C49458BB}">
                  <c15:layout>
                    <c:manualLayout>
                      <c:w val="2.0533334495978699E-2"/>
                      <c:h val="5.797362899275473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A-4C7C-4F5D-BB02-9EB4F20389F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accent3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ASAQ!$B$1:$C$1</c:f>
              <c:strCache>
                <c:ptCount val="2"/>
                <c:pt idx="0">
                  <c:v>Bengeula (n = 91)</c:v>
                </c:pt>
                <c:pt idx="1">
                  <c:v>Zaire (n = 90)</c:v>
                </c:pt>
              </c:strCache>
            </c:strRef>
          </c:cat>
          <c:val>
            <c:numRef>
              <c:f>ASAQ!$B$7:$C$7</c:f>
              <c:numCache>
                <c:formatCode>General</c:formatCode>
                <c:ptCount val="2"/>
                <c:pt idx="0">
                  <c:v>0</c:v>
                </c:pt>
                <c:pt idx="1">
                  <c:v>5</c:v>
                </c:pt>
              </c:numCache>
            </c:numRef>
          </c:val>
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B-4C7C-4F5D-BB02-9EB4F20389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79"/>
        <c:overlap val="66"/>
        <c:axId val="350781656"/>
        <c:axId val="350781984"/>
      </c:barChart>
      <c:catAx>
        <c:axId val="350781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0781984"/>
        <c:crosses val="autoZero"/>
        <c:auto val="1"/>
        <c:lblAlgn val="ctr"/>
        <c:lblOffset val="100"/>
        <c:noMultiLvlLbl val="0"/>
      </c:catAx>
      <c:valAx>
        <c:axId val="350781984"/>
        <c:scaling>
          <c:orientation val="minMax"/>
          <c:max val="1"/>
          <c:min val="0"/>
        </c:scaling>
        <c:delete val="1"/>
        <c:axPos val="l"/>
        <c:numFmt formatCode="0%" sourceLinked="1"/>
        <c:majorTickMark val="none"/>
        <c:minorTickMark val="cross"/>
        <c:tickLblPos val="nextTo"/>
        <c:crossAx val="350781656"/>
        <c:crosses val="autoZero"/>
        <c:crossBetween val="between"/>
        <c:majorUnit val="0.2"/>
      </c:valAx>
      <c:spPr>
        <a:noFill/>
        <a:ln>
          <a:solidFill>
            <a:schemeClr val="bg1">
              <a:alpha val="99000"/>
            </a:schemeClr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0.33188</cdr:x>
      <cdr:y>0.45082</cdr:y>
    </cdr:from>
    <cdr:to>
      <cdr:x>0.6976</cdr:x>
      <cdr:y>0.67637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316480" y="2202011"/>
          <a:ext cx="2552700" cy="110166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pt-BR" sz="1600" b="1" dirty="0" err="1">
              <a:solidFill>
                <a:schemeClr val="accent1"/>
              </a:solidFill>
            </a:rPr>
            <a:t>Adequate</a:t>
          </a:r>
          <a:r>
            <a:rPr lang="pt-BR" sz="1600" b="1" dirty="0">
              <a:solidFill>
                <a:schemeClr val="accent1"/>
              </a:solidFill>
            </a:rPr>
            <a:t> Clinical </a:t>
          </a:r>
          <a:r>
            <a:rPr lang="pt-BR" sz="1600" b="1" dirty="0" err="1">
              <a:solidFill>
                <a:schemeClr val="accent1"/>
              </a:solidFill>
            </a:rPr>
            <a:t>and</a:t>
          </a:r>
          <a:r>
            <a:rPr lang="pt-BR" sz="1600" b="1" dirty="0">
              <a:solidFill>
                <a:schemeClr val="accent1"/>
              </a:solidFill>
            </a:rPr>
            <a:t> </a:t>
          </a:r>
        </a:p>
        <a:p xmlns:a="http://schemas.openxmlformats.org/drawingml/2006/main">
          <a:pPr algn="ctr"/>
          <a:r>
            <a:rPr lang="pt-BR" sz="1600" b="1" dirty="0" err="1">
              <a:solidFill>
                <a:schemeClr val="accent1"/>
              </a:solidFill>
            </a:rPr>
            <a:t>Parasitological</a:t>
          </a:r>
          <a:r>
            <a:rPr lang="pt-BR" sz="1600" b="1" dirty="0">
              <a:solidFill>
                <a:schemeClr val="accent1"/>
              </a:solidFill>
            </a:rPr>
            <a:t> Response</a:t>
          </a:r>
        </a:p>
      </cdr:txBody>
    </cdr:sp>
  </cdr:relSizeAnchor>
  <cdr:relSizeAnchor xmlns:cdr="http://schemas.openxmlformats.org/drawingml/2006/chartDrawing">
    <cdr:from>
      <cdr:x>0.41874</cdr:x>
      <cdr:y>0.16163</cdr:y>
    </cdr:from>
    <cdr:to>
      <cdr:x>0.54029</cdr:x>
      <cdr:y>0.25932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2922785" y="789447"/>
          <a:ext cx="848362" cy="47717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pt-BR" sz="1800" b="1" dirty="0" err="1">
              <a:solidFill>
                <a:srgbClr val="C00000"/>
              </a:solidFill>
            </a:rPr>
            <a:t>Early</a:t>
          </a:r>
          <a:endParaRPr lang="pt-BR" sz="1800" b="1" dirty="0">
            <a:solidFill>
              <a:srgbClr val="C00000"/>
            </a:solidFill>
          </a:endParaRPr>
        </a:p>
      </cdr:txBody>
    </cdr:sp>
  </cdr:relSizeAnchor>
  <cdr:relSizeAnchor xmlns:cdr="http://schemas.openxmlformats.org/drawingml/2006/chartDrawing">
    <cdr:from>
      <cdr:x>0.41645</cdr:x>
      <cdr:y>0.11151</cdr:y>
    </cdr:from>
    <cdr:to>
      <cdr:x>0.55194</cdr:x>
      <cdr:y>0.17161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2906783" y="544668"/>
          <a:ext cx="945680" cy="2935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pt-BR" sz="1800" b="1" dirty="0" err="1">
              <a:solidFill>
                <a:schemeClr val="accent3"/>
              </a:solidFill>
            </a:rPr>
            <a:t>Reinfection</a:t>
          </a:r>
          <a:endParaRPr lang="pt-BR" sz="1800" b="1" dirty="0">
            <a:solidFill>
              <a:schemeClr val="accent3"/>
            </a:solidFill>
          </a:endParaRPr>
        </a:p>
      </cdr:txBody>
    </cdr:sp>
  </cdr:relSizeAnchor>
  <cdr:relSizeAnchor xmlns:cdr="http://schemas.openxmlformats.org/drawingml/2006/chartDrawing">
    <cdr:from>
      <cdr:x>0.41533</cdr:x>
      <cdr:y>0.05741</cdr:y>
    </cdr:from>
    <cdr:to>
      <cdr:x>0.60311</cdr:x>
      <cdr:y>0.12012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2898980" y="280433"/>
          <a:ext cx="1310690" cy="30630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pt-BR" sz="1800" b="1" dirty="0" err="1">
              <a:solidFill>
                <a:schemeClr val="accent3">
                  <a:lumMod val="75000"/>
                </a:schemeClr>
              </a:solidFill>
            </a:rPr>
            <a:t>Recrudescence</a:t>
          </a:r>
          <a:endParaRPr lang="pt-BR" sz="1800" b="1" dirty="0">
            <a:solidFill>
              <a:schemeClr val="accent3">
                <a:lumMod val="7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0.41749</cdr:x>
      <cdr:y>0.00468</cdr:y>
    </cdr:from>
    <cdr:to>
      <cdr:x>0.73799</cdr:x>
      <cdr:y>0.08745</cdr:y>
    </cdr:to>
    <cdr:sp macro="" textlink="">
      <cdr:nvSpPr>
        <cdr:cNvPr id="6" name="TextBox 5"/>
        <cdr:cNvSpPr txBox="1"/>
      </cdr:nvSpPr>
      <cdr:spPr>
        <a:xfrm xmlns:a="http://schemas.openxmlformats.org/drawingml/2006/main">
          <a:off x="2914038" y="22860"/>
          <a:ext cx="2237082" cy="4042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pt-BR" sz="2000" b="1" dirty="0" err="1">
              <a:solidFill>
                <a:schemeClr val="bg2">
                  <a:lumMod val="50000"/>
                </a:schemeClr>
              </a:solidFill>
            </a:rPr>
            <a:t>Treatment</a:t>
          </a:r>
          <a:r>
            <a:rPr lang="pt-BR" sz="2000" b="1" dirty="0">
              <a:solidFill>
                <a:schemeClr val="bg2">
                  <a:lumMod val="50000"/>
                </a:schemeClr>
              </a:solidFill>
            </a:rPr>
            <a:t> </a:t>
          </a:r>
          <a:r>
            <a:rPr lang="pt-BR" sz="2000" b="1" dirty="0" err="1">
              <a:solidFill>
                <a:schemeClr val="bg2">
                  <a:lumMod val="50000"/>
                </a:schemeClr>
              </a:solidFill>
            </a:rPr>
            <a:t>Failure</a:t>
          </a:r>
          <a:endParaRPr lang="pt-BR" sz="2000" b="1" dirty="0">
            <a:solidFill>
              <a:schemeClr val="bg2">
                <a:lumMod val="50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0.16494</cdr:x>
      <cdr:y>0</cdr:y>
    </cdr:from>
    <cdr:to>
      <cdr:x>0.21152</cdr:x>
      <cdr:y>0.0685</cdr:y>
    </cdr:to>
    <cdr:sp macro="" textlink="">
      <cdr:nvSpPr>
        <cdr:cNvPr id="7" name="TextBox 6"/>
        <cdr:cNvSpPr txBox="1"/>
      </cdr:nvSpPr>
      <cdr:spPr>
        <a:xfrm xmlns:a="http://schemas.openxmlformats.org/drawingml/2006/main">
          <a:off x="1134914" y="0"/>
          <a:ext cx="320510" cy="3747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pt-BR" sz="2400" b="1">
              <a:solidFill>
                <a:schemeClr val="bg2">
                  <a:lumMod val="50000"/>
                </a:schemeClr>
              </a:solidFill>
            </a:rPr>
            <a:t>1</a:t>
          </a:r>
          <a:endParaRPr lang="pt-BR" sz="1400" b="1">
            <a:solidFill>
              <a:schemeClr val="bg2">
                <a:lumMod val="50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0.89306</cdr:x>
      <cdr:y>0.09238</cdr:y>
    </cdr:from>
    <cdr:to>
      <cdr:x>0.94546</cdr:x>
      <cdr:y>0.1969</cdr:y>
    </cdr:to>
    <cdr:sp macro="" textlink="">
      <cdr:nvSpPr>
        <cdr:cNvPr id="8" name="TextBox 7"/>
        <cdr:cNvSpPr txBox="1"/>
      </cdr:nvSpPr>
      <cdr:spPr>
        <a:xfrm xmlns:a="http://schemas.openxmlformats.org/drawingml/2006/main">
          <a:off x="6145036" y="505399"/>
          <a:ext cx="360557" cy="57184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pt-BR" sz="2400" b="1" dirty="0">
              <a:solidFill>
                <a:schemeClr val="bg2">
                  <a:lumMod val="50000"/>
                </a:schemeClr>
              </a:solidFill>
            </a:rPr>
            <a:t>16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6E6B4-3E3D-49CF-934F-DB27570F9D3B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6594D-4D8F-4DA7-812E-A2826C924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75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1a not first*** fix on 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6594D-4D8F-4DA7-812E-A2826C924A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21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*fix the screenshot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6594D-4D8F-4DA7-812E-A2826C924A7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93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28775" y="523875"/>
            <a:ext cx="3635375" cy="27273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04433">
              <a:defRPr/>
            </a:pPr>
            <a:r>
              <a:rPr lang="en-US" dirty="0"/>
              <a:t>There are two possible explanations for the presence of parasites during follow-up.</a:t>
            </a:r>
          </a:p>
          <a:p>
            <a:endParaRPr lang="en-US" dirty="0"/>
          </a:p>
          <a:p>
            <a:r>
              <a:rPr lang="en-US" dirty="0"/>
              <a:t>Firstly the participants could have experienced a true treatment failure, called a recrudescence, in </a:t>
            </a:r>
            <a:r>
              <a:rPr lang="en-US" baseline="0" dirty="0"/>
              <a:t>which </a:t>
            </a:r>
            <a:r>
              <a:rPr lang="en-US" dirty="0"/>
              <a:t>the parasite causing the original infection is not adequately cleared during the three-day treatment.</a:t>
            </a:r>
          </a:p>
          <a:p>
            <a:endParaRPr lang="en-US" dirty="0"/>
          </a:p>
          <a:p>
            <a:r>
              <a:rPr lang="en-US" dirty="0"/>
              <a:t>In this case, the parasites on day 0 and day of failure are genetically </a:t>
            </a:r>
            <a:r>
              <a:rPr lang="en-US" dirty="0">
                <a:solidFill>
                  <a:schemeClr val="bg1"/>
                </a:solidFill>
              </a:rPr>
              <a:t>indistinguishable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Alternately, the patient could have acquired a second infection, referred to as a reinfection, during the follow-up phase. In this case the parasites on day 0 and day of treatment failure would be genetically different.</a:t>
            </a:r>
          </a:p>
          <a:p>
            <a:endParaRPr lang="en-US" dirty="0"/>
          </a:p>
          <a:p>
            <a:r>
              <a:rPr lang="en-US" dirty="0"/>
              <a:t>In this last case, one cannot assess the response to treatment.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8A992-AF74-4396-BD12-BC96EF9D226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41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73313" y="381000"/>
            <a:ext cx="1982787" cy="1485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45306" y="2057400"/>
            <a:ext cx="5867400" cy="6248400"/>
          </a:xfrm>
        </p:spPr>
        <p:txBody>
          <a:bodyPr/>
          <a:lstStyle/>
          <a:p>
            <a:endParaRPr lang="en-US" sz="11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8A992-AF74-4396-BD12-BC96EF9D226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81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err="1"/>
              <a:t>Procedures </a:t>
            </a:r>
            <a:br>
              <a:rPr lang="en-US" dirty="0"/>
            </a:br>
            <a:r>
              <a:rPr lang="pt-BR" dirty="0"/>
              <a:t>Final Classification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295400"/>
            <a:ext cx="82296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Patient </a:t>
            </a:r>
            <a:r>
              <a:rPr lang="en-US" dirty="0"/>
              <a:t>with: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Parasitemia D0 of 20,000 </a:t>
            </a:r>
          </a:p>
          <a:p>
            <a:pPr marL="0" indent="0">
              <a:buNone/>
            </a:pPr>
            <a:r>
              <a:rPr lang="en-US" dirty="0"/>
              <a:t>Parasitemia D3 of 100,000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 they have </a:t>
            </a:r>
            <a:r>
              <a:rPr lang="pt-BR" dirty="0" err="1"/>
              <a:t>Early</a:t>
            </a:r>
            <a:r>
              <a:rPr lang="pt-BR" dirty="0"/>
              <a:t> </a:t>
            </a:r>
            <a:r>
              <a:rPr lang="pt-BR" dirty="0" err="1"/>
              <a:t>Treatment</a:t>
            </a:r>
            <a:r>
              <a:rPr lang="pt-BR" dirty="0"/>
              <a:t> Failure?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8726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66700" y="2057400"/>
            <a:ext cx="8610600" cy="396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76200" y="2133600"/>
            <a:ext cx="899160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pt-BR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pt-BR" sz="20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Calculation of Percentage of Parasitemia Reduction</a:t>
            </a:r>
            <a:endParaRPr lang="pt-BR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pt-BR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pt-BR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pt-BR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endParaRPr lang="pt-BR" sz="14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endParaRPr lang="pt-BR" sz="14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endParaRPr lang="pt-BR" sz="14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endParaRPr lang="pt-BR" sz="14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pt-BR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pt-BR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es-419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Is </a:t>
            </a:r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this value </a:t>
            </a:r>
            <a:r>
              <a:rPr lang="es-419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greater than or </a:t>
            </a:r>
            <a:r>
              <a:rPr lang="es-419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equal to 25%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?</a:t>
            </a:r>
          </a:p>
          <a:p>
            <a:pPr algn="ctr"/>
            <a:endParaRPr lang="en-US" sz="16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20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No, </a:t>
            </a:r>
            <a:r>
              <a:rPr lang="pt-BR" sz="2000" b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not</a:t>
            </a:r>
            <a:r>
              <a:rPr lang="pt-BR" sz="20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sz="2000" b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Early</a:t>
            </a:r>
            <a:r>
              <a:rPr lang="pt-BR" sz="20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sz="2000" b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Treatment</a:t>
            </a:r>
            <a:r>
              <a:rPr lang="pt-BR" sz="20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Failure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304800"/>
            <a:ext cx="8229600" cy="1600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Example: </a:t>
            </a:r>
          </a:p>
          <a:p>
            <a:pPr marL="0" indent="0">
              <a:buNone/>
            </a:pPr>
            <a:r>
              <a:rPr lang="en-US" dirty="0" err="1"/>
              <a:t>Parasitaemia </a:t>
            </a:r>
            <a:r>
              <a:rPr lang="en-US" dirty="0"/>
              <a:t>D0 of 100,000 </a:t>
            </a:r>
          </a:p>
          <a:p>
            <a:pPr marL="0" indent="0">
              <a:buNone/>
            </a:pPr>
            <a:r>
              <a:rPr lang="en-US" dirty="0" err="1"/>
              <a:t>Parasitaemia </a:t>
            </a:r>
            <a:r>
              <a:rPr lang="en-US" dirty="0"/>
              <a:t>D3 of 20,000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pt-BR" dirty="0"/>
          </a:p>
        </p:txBody>
      </p:sp>
      <p:grpSp>
        <p:nvGrpSpPr>
          <p:cNvPr id="5" name="Group 4"/>
          <p:cNvGrpSpPr/>
          <p:nvPr/>
        </p:nvGrpSpPr>
        <p:grpSpPr>
          <a:xfrm>
            <a:off x="266700" y="3276600"/>
            <a:ext cx="7181850" cy="1015663"/>
            <a:chOff x="152400" y="3124200"/>
            <a:chExt cx="7181850" cy="1015663"/>
          </a:xfrm>
        </p:grpSpPr>
        <p:sp>
          <p:nvSpPr>
            <p:cNvPr id="7" name="TextBox 6"/>
            <p:cNvSpPr txBox="1"/>
            <p:nvPr/>
          </p:nvSpPr>
          <p:spPr>
            <a:xfrm>
              <a:off x="152400" y="3124200"/>
              <a:ext cx="718185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600200"/>
              <a:r>
                <a:rPr lang="pt-BR" sz="2000" b="1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Parasitemia D3</a:t>
              </a:r>
              <a:r>
                <a:rPr lang="en-US" sz="2000" b="1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:  </a:t>
              </a:r>
            </a:p>
            <a:p>
              <a:pPr marL="1600200"/>
              <a:r>
                <a:rPr lang="pt-BR" sz="2000" b="1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				 x   100  =                 %</a:t>
              </a:r>
              <a:endParaRPr lang="pt-BR" sz="2000" b="1" u="sng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pPr marL="1600200"/>
              <a:r>
                <a:rPr lang="pt-BR" sz="2000" b="1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Parasitemia D0: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606800" y="3168650"/>
              <a:ext cx="10668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1"/>
                  </a:solidFill>
                </a:rPr>
                <a:t>20.000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06800" y="3816352"/>
              <a:ext cx="10668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1"/>
                  </a:solidFill>
                </a:rPr>
                <a:t>100.000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19800" y="3479631"/>
              <a:ext cx="6858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1"/>
                  </a:solidFill>
                </a:rPr>
                <a:t>20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3540125" y="3657600"/>
              <a:ext cx="1219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5653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0AB485-09A6-CA49-AE7F-715B4E637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30" y="2971800"/>
            <a:ext cx="8755539" cy="9516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1b. Late </a:t>
            </a:r>
            <a:r>
              <a:rPr lang="pt-BR" dirty="0" err="1"/>
              <a:t>Therapeutic</a:t>
            </a:r>
            <a:r>
              <a:rPr lang="pt-BR" dirty="0"/>
              <a:t> Failure 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810000" y="2971800"/>
            <a:ext cx="2133600" cy="304800"/>
          </a:xfrm>
          <a:prstGeom prst="rect">
            <a:avLst/>
          </a:prstGeom>
          <a:solidFill>
            <a:srgbClr val="FF0000">
              <a:alpha val="1294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8972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647661E-345B-1348-920B-1DC0749ED0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r="11110" b="12419"/>
          <a:stretch/>
        </p:blipFill>
        <p:spPr>
          <a:xfrm>
            <a:off x="1181100" y="2762097"/>
            <a:ext cx="7962900" cy="2667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1b. Late Therapeutic Failure </a:t>
            </a:r>
            <a:endParaRPr lang="fr-FR" dirty="0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685800" y="4038600"/>
            <a:ext cx="8229600" cy="762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sz="3100" dirty="0" err="1">
                <a:solidFill>
                  <a:srgbClr val="FF0000"/>
                </a:solidFill>
              </a:rPr>
              <a:t>Attn</a:t>
            </a:r>
            <a:r>
              <a:rPr lang="fr-FR" sz="3100" dirty="0">
                <a:solidFill>
                  <a:srgbClr val="FF0000"/>
                </a:solidFill>
              </a:rPr>
              <a:t>: If the </a:t>
            </a:r>
            <a:r>
              <a:rPr lang="pt-BR" sz="3100" dirty="0">
                <a:solidFill>
                  <a:srgbClr val="FF0000"/>
                </a:solidFill>
              </a:rPr>
              <a:t>child is on days 4, 5 or 6 and has parasitaemia with no danger signs or fever it is NOT Late Therapeutic Failure</a:t>
            </a:r>
            <a:r>
              <a:rPr lang="fr-FR" sz="3100" dirty="0">
                <a:solidFill>
                  <a:srgbClr val="FF0000"/>
                </a:solidFill>
              </a:rPr>
              <a:t>!</a:t>
            </a: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53201" y="2762096"/>
            <a:ext cx="2514600" cy="354579"/>
          </a:xfrm>
          <a:prstGeom prst="rect">
            <a:avLst/>
          </a:prstGeom>
          <a:solidFill>
            <a:srgbClr val="FF0000">
              <a:alpha val="1294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001000" y="1981200"/>
            <a:ext cx="0" cy="6858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207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1b. Late Therapeutic Failure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944697"/>
              </p:ext>
            </p:extLst>
          </p:nvPr>
        </p:nvGraphicFramePr>
        <p:xfrm>
          <a:off x="443406" y="3675202"/>
          <a:ext cx="8081468" cy="601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530">
                  <a:extLst>
                    <a:ext uri="{9D8B030D-6E8A-4147-A177-3AD203B41FA5}">
                      <a16:colId xmlns:a16="http://schemas.microsoft.com/office/drawing/2014/main" val="2655033092"/>
                    </a:ext>
                  </a:extLst>
                </a:gridCol>
                <a:gridCol w="578633">
                  <a:extLst>
                    <a:ext uri="{9D8B030D-6E8A-4147-A177-3AD203B41FA5}">
                      <a16:colId xmlns:a16="http://schemas.microsoft.com/office/drawing/2014/main" val="2798338981"/>
                    </a:ext>
                  </a:extLst>
                </a:gridCol>
                <a:gridCol w="594796">
                  <a:extLst>
                    <a:ext uri="{9D8B030D-6E8A-4147-A177-3AD203B41FA5}">
                      <a16:colId xmlns:a16="http://schemas.microsoft.com/office/drawing/2014/main" val="3387626123"/>
                    </a:ext>
                  </a:extLst>
                </a:gridCol>
                <a:gridCol w="557621">
                  <a:extLst>
                    <a:ext uri="{9D8B030D-6E8A-4147-A177-3AD203B41FA5}">
                      <a16:colId xmlns:a16="http://schemas.microsoft.com/office/drawing/2014/main" val="1366501870"/>
                    </a:ext>
                  </a:extLst>
                </a:gridCol>
                <a:gridCol w="522062">
                  <a:extLst>
                    <a:ext uri="{9D8B030D-6E8A-4147-A177-3AD203B41FA5}">
                      <a16:colId xmlns:a16="http://schemas.microsoft.com/office/drawing/2014/main" val="2053613785"/>
                    </a:ext>
                  </a:extLst>
                </a:gridCol>
                <a:gridCol w="460644">
                  <a:extLst>
                    <a:ext uri="{9D8B030D-6E8A-4147-A177-3AD203B41FA5}">
                      <a16:colId xmlns:a16="http://schemas.microsoft.com/office/drawing/2014/main" val="506116040"/>
                    </a:ext>
                  </a:extLst>
                </a:gridCol>
                <a:gridCol w="554389">
                  <a:extLst>
                    <a:ext uri="{9D8B030D-6E8A-4147-A177-3AD203B41FA5}">
                      <a16:colId xmlns:a16="http://schemas.microsoft.com/office/drawing/2014/main" val="1035307727"/>
                    </a:ext>
                  </a:extLst>
                </a:gridCol>
                <a:gridCol w="523679">
                  <a:extLst>
                    <a:ext uri="{9D8B030D-6E8A-4147-A177-3AD203B41FA5}">
                      <a16:colId xmlns:a16="http://schemas.microsoft.com/office/drawing/2014/main" val="1430639582"/>
                    </a:ext>
                  </a:extLst>
                </a:gridCol>
                <a:gridCol w="525296">
                  <a:extLst>
                    <a:ext uri="{9D8B030D-6E8A-4147-A177-3AD203B41FA5}">
                      <a16:colId xmlns:a16="http://schemas.microsoft.com/office/drawing/2014/main" val="2344541557"/>
                    </a:ext>
                  </a:extLst>
                </a:gridCol>
                <a:gridCol w="523679">
                  <a:extLst>
                    <a:ext uri="{9D8B030D-6E8A-4147-A177-3AD203B41FA5}">
                      <a16:colId xmlns:a16="http://schemas.microsoft.com/office/drawing/2014/main" val="2954378870"/>
                    </a:ext>
                  </a:extLst>
                </a:gridCol>
                <a:gridCol w="523679">
                  <a:extLst>
                    <a:ext uri="{9D8B030D-6E8A-4147-A177-3AD203B41FA5}">
                      <a16:colId xmlns:a16="http://schemas.microsoft.com/office/drawing/2014/main" val="381674875"/>
                    </a:ext>
                  </a:extLst>
                </a:gridCol>
                <a:gridCol w="680460">
                  <a:extLst>
                    <a:ext uri="{9D8B030D-6E8A-4147-A177-3AD203B41FA5}">
                      <a16:colId xmlns:a16="http://schemas.microsoft.com/office/drawing/2014/main" val="185258493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  <a:effectLst/>
                        </a:rPr>
                        <a:t>DAYS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  <a:effectLst/>
                        </a:rPr>
                        <a:t>28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  <a:effectLst/>
                        </a:rPr>
                        <a:t>42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Extra Day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114724"/>
                  </a:ext>
                </a:extLst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 rot="16200000">
            <a:off x="3405186" y="2355989"/>
            <a:ext cx="990600" cy="1647825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ight Brace 5"/>
          <p:cNvSpPr/>
          <p:nvPr/>
        </p:nvSpPr>
        <p:spPr>
          <a:xfrm rot="16200000">
            <a:off x="6129338" y="1279664"/>
            <a:ext cx="990600" cy="3800476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7"/>
          <p:cNvSpPr txBox="1"/>
          <p:nvPr/>
        </p:nvSpPr>
        <p:spPr>
          <a:xfrm>
            <a:off x="5181600" y="1288842"/>
            <a:ext cx="31908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FF0000"/>
                </a:solidFill>
              </a:rPr>
              <a:t>Any parasitemia</a:t>
            </a:r>
          </a:p>
          <a:p>
            <a:pPr algn="ctr"/>
            <a:r>
              <a:rPr lang="pt-BR" sz="2800" b="1" dirty="0">
                <a:solidFill>
                  <a:srgbClr val="FF0000"/>
                </a:solidFill>
              </a:rPr>
              <a:t>with or without fever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7999" y="4942165"/>
            <a:ext cx="33527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FF0000"/>
                </a:solidFill>
              </a:rPr>
              <a:t>D4, D5, D6</a:t>
            </a:r>
          </a:p>
          <a:p>
            <a:pPr algn="ctr"/>
            <a:r>
              <a:rPr lang="pt-BR" sz="2800" b="1" dirty="0">
                <a:solidFill>
                  <a:srgbClr val="FF0000"/>
                </a:solidFill>
              </a:rPr>
              <a:t>Only parasitaemia with fever (≥37.5)  </a:t>
            </a:r>
          </a:p>
        </p:txBody>
      </p:sp>
      <p:sp>
        <p:nvSpPr>
          <p:cNvPr id="10" name="Right Brace 9"/>
          <p:cNvSpPr/>
          <p:nvPr/>
        </p:nvSpPr>
        <p:spPr>
          <a:xfrm rot="16200000">
            <a:off x="4229099" y="3825775"/>
            <a:ext cx="990600" cy="1909764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3218103" y="2161381"/>
            <a:ext cx="1353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Early </a:t>
            </a:r>
          </a:p>
        </p:txBody>
      </p:sp>
    </p:spTree>
    <p:extLst>
      <p:ext uri="{BB962C8B-B14F-4D97-AF65-F5344CB8AC3E}">
        <p14:creationId xmlns:p14="http://schemas.microsoft.com/office/powerpoint/2010/main" val="1308226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2. </a:t>
            </a:r>
            <a:r>
              <a:rPr lang="pt-BR" dirty="0" err="1"/>
              <a:t>Other</a:t>
            </a:r>
            <a:r>
              <a:rPr lang="pt-BR" dirty="0"/>
              <a:t> </a:t>
            </a:r>
            <a:r>
              <a:rPr lang="pt-BR" dirty="0" err="1"/>
              <a:t>reasons</a:t>
            </a:r>
            <a:r>
              <a:rPr lang="pt-BR" dirty="0"/>
              <a:t> for exclusion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dirty="0"/>
          </a:p>
          <a:p>
            <a:endParaRPr lang="pt-BR" dirty="0"/>
          </a:p>
          <a:p>
            <a:endParaRPr lang="pt-BR" b="1" dirty="0"/>
          </a:p>
          <a:p>
            <a:endParaRPr lang="fr-FR" b="1" dirty="0"/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49FD9285-F98C-334A-A5FB-6B0AAA60E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53" y="1911350"/>
            <a:ext cx="8678694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37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8AD6C7BE-5A64-084B-A80B-4896CB8E63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755"/>
          <a:stretch/>
        </p:blipFill>
        <p:spPr>
          <a:xfrm>
            <a:off x="232653" y="2936875"/>
            <a:ext cx="8678694" cy="98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778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E23EE0-63A7-4E4B-84BF-485DAEDD7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31" y="3276600"/>
            <a:ext cx="8492938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502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7BBB7F-07C4-9C44-BC9C-C5DBA80E6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53" y="3111487"/>
            <a:ext cx="8678694" cy="63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721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171CE1-5EBA-E64A-89FC-3CADF6069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90850"/>
            <a:ext cx="74676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118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Final Classification Form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Each time a child leaves the study, the </a:t>
            </a:r>
            <a:r>
              <a:rPr lang="pt-BR" b="1" dirty="0"/>
              <a:t>supervisor </a:t>
            </a:r>
            <a:r>
              <a:rPr lang="pt-BR" dirty="0"/>
              <a:t>completes the Final Classification Form </a:t>
            </a:r>
          </a:p>
        </p:txBody>
      </p:sp>
      <p:pic>
        <p:nvPicPr>
          <p:cNvPr id="6" name="Picture 5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A450EC61-B706-E845-ABAB-82240B4A7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3409"/>
            <a:ext cx="9144000" cy="192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356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6AE6FC-33AA-844D-9243-13A4CFC5C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17" y="3048000"/>
            <a:ext cx="8995833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919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1FE295-63F4-6443-B30E-CA8D929D5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2678124"/>
            <a:ext cx="8572500" cy="75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213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EB29E8-F3D2-6C45-BF03-9D013F76A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94" y="3000375"/>
            <a:ext cx="8902212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474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Referral</a:t>
            </a:r>
            <a:r>
              <a:rPr lang="pt-BR" dirty="0"/>
              <a:t>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85999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In the </a:t>
            </a:r>
            <a:r>
              <a:rPr lang="pt-BR" dirty="0" err="1"/>
              <a:t>following</a:t>
            </a:r>
            <a:r>
              <a:rPr lang="pt-BR" dirty="0"/>
              <a:t> cases, the child should be referred</a:t>
            </a:r>
            <a:r>
              <a:rPr lang="en-US" dirty="0"/>
              <a:t>:</a:t>
            </a:r>
          </a:p>
          <a:p>
            <a:pPr lvl="1"/>
            <a:r>
              <a:rPr lang="pt-BR" dirty="0" err="1"/>
              <a:t>therapeutic</a:t>
            </a:r>
            <a:r>
              <a:rPr lang="pt-BR" dirty="0"/>
              <a:t> failure</a:t>
            </a:r>
          </a:p>
          <a:p>
            <a:pPr lvl="1"/>
            <a:r>
              <a:rPr lang="pt-BR" dirty="0"/>
              <a:t>any sign of danger or serious malfunction</a:t>
            </a:r>
          </a:p>
          <a:p>
            <a:pPr lvl="1"/>
            <a:r>
              <a:rPr lang="pt-BR" dirty="0"/>
              <a:t>adverse effects of treatment</a:t>
            </a:r>
          </a:p>
          <a:p>
            <a:pPr lvl="1"/>
            <a:r>
              <a:rPr lang="pt-BR" dirty="0"/>
              <a:t>presence of another Plasmodium species.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637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Referral</a:t>
            </a:r>
            <a:r>
              <a:rPr lang="pt-BR" dirty="0"/>
              <a:t> 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D16790-C87B-3F4E-8B7F-FF59A1FD7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3010404"/>
            <a:ext cx="9029700" cy="83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9714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Examples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Day </a:t>
            </a:r>
            <a:r>
              <a:rPr lang="en-US" dirty="0"/>
              <a:t>14</a:t>
            </a:r>
          </a:p>
          <a:p>
            <a:r>
              <a:rPr lang="en-US" dirty="0" err="1"/>
              <a:t>Parasitemia </a:t>
            </a:r>
            <a:r>
              <a:rPr lang="en-US" dirty="0"/>
              <a:t>0</a:t>
            </a:r>
          </a:p>
          <a:p>
            <a:r>
              <a:rPr lang="en-US" dirty="0" err="1"/>
              <a:t>Haemoglobin </a:t>
            </a:r>
            <a:r>
              <a:rPr lang="en-US" dirty="0"/>
              <a:t>4.5 </a:t>
            </a:r>
          </a:p>
        </p:txBody>
      </p:sp>
    </p:spTree>
    <p:extLst>
      <p:ext uri="{BB962C8B-B14F-4D97-AF65-F5344CB8AC3E}">
        <p14:creationId xmlns:p14="http://schemas.microsoft.com/office/powerpoint/2010/main" val="28230223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Examples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dirty="0" err="1"/>
              <a:t>Day </a:t>
            </a:r>
            <a:r>
              <a:rPr lang="en-US" dirty="0"/>
              <a:t>14</a:t>
            </a:r>
          </a:p>
          <a:p>
            <a:r>
              <a:rPr lang="en-US" dirty="0" err="1"/>
              <a:t>Parasitemia </a:t>
            </a:r>
            <a:r>
              <a:rPr lang="en-US" dirty="0"/>
              <a:t>0</a:t>
            </a:r>
          </a:p>
          <a:p>
            <a:r>
              <a:rPr lang="en-US" dirty="0" err="1">
                <a:solidFill>
                  <a:srgbClr val="FF0000"/>
                </a:solidFill>
              </a:rPr>
              <a:t>Haemoglobin </a:t>
            </a:r>
            <a:r>
              <a:rPr lang="en-US" dirty="0">
                <a:solidFill>
                  <a:srgbClr val="FF0000"/>
                </a:solidFill>
              </a:rPr>
              <a:t>4.5 (</a:t>
            </a:r>
            <a:r>
              <a:rPr lang="en-US" dirty="0" err="1">
                <a:solidFill>
                  <a:srgbClr val="FF0000"/>
                </a:solidFill>
              </a:rPr>
              <a:t>Anaemia=Danger</a:t>
            </a:r>
            <a:r>
              <a:rPr lang="en-US" dirty="0">
                <a:solidFill>
                  <a:srgbClr val="FF0000"/>
                </a:solidFill>
              </a:rPr>
              <a:t> sign)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3733800"/>
            <a:ext cx="37473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</a:rPr>
              <a:t>Excluded</a:t>
            </a:r>
            <a:r>
              <a:rPr lang="en-US" sz="3200" dirty="0">
                <a:solidFill>
                  <a:srgbClr val="FF0000"/>
                </a:solidFill>
              </a:rPr>
              <a:t>, </a:t>
            </a:r>
            <a:r>
              <a:rPr lang="en-US" sz="3200" dirty="0" err="1">
                <a:solidFill>
                  <a:srgbClr val="FF0000"/>
                </a:solidFill>
              </a:rPr>
              <a:t>another </a:t>
            </a:r>
            <a:r>
              <a:rPr lang="pt-BR" sz="3200" dirty="0">
                <a:solidFill>
                  <a:srgbClr val="FF0000"/>
                </a:solidFill>
              </a:rPr>
              <a:t>reason</a:t>
            </a:r>
            <a:r>
              <a:rPr lang="en-US" sz="3200" dirty="0">
                <a:solidFill>
                  <a:srgbClr val="FF0000"/>
                </a:solidFill>
              </a:rPr>
              <a:t>: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1" t="9945" b="83299"/>
          <a:stretch/>
        </p:blipFill>
        <p:spPr>
          <a:xfrm>
            <a:off x="457200" y="4623374"/>
            <a:ext cx="8661433" cy="26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65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Examples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Day </a:t>
            </a:r>
            <a:r>
              <a:rPr lang="en-US" dirty="0"/>
              <a:t>7</a:t>
            </a:r>
          </a:p>
          <a:p>
            <a:r>
              <a:rPr lang="en-US" dirty="0" err="1"/>
              <a:t>Parasitemia </a:t>
            </a:r>
            <a:r>
              <a:rPr lang="en-US" i="1" dirty="0" err="1"/>
              <a:t>faliciparum </a:t>
            </a:r>
            <a:r>
              <a:rPr lang="en-US" dirty="0"/>
              <a:t>200 </a:t>
            </a:r>
          </a:p>
          <a:p>
            <a:r>
              <a:rPr lang="en-US" dirty="0" err="1"/>
              <a:t>Haemoglobin </a:t>
            </a:r>
            <a:r>
              <a:rPr lang="en-US" dirty="0"/>
              <a:t>11</a:t>
            </a:r>
          </a:p>
          <a:p>
            <a:r>
              <a:rPr lang="en-US" dirty="0" err="1"/>
              <a:t>Temperature </a:t>
            </a:r>
            <a:r>
              <a:rPr lang="en-US" dirty="0"/>
              <a:t>36.9 </a:t>
            </a:r>
          </a:p>
        </p:txBody>
      </p:sp>
    </p:spTree>
    <p:extLst>
      <p:ext uri="{BB962C8B-B14F-4D97-AF65-F5344CB8AC3E}">
        <p14:creationId xmlns:p14="http://schemas.microsoft.com/office/powerpoint/2010/main" val="37609747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Examples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Day </a:t>
            </a:r>
            <a:r>
              <a:rPr lang="en-US" dirty="0"/>
              <a:t>7</a:t>
            </a:r>
          </a:p>
          <a:p>
            <a:r>
              <a:rPr lang="en-US" dirty="0" err="1">
                <a:solidFill>
                  <a:srgbClr val="FF0000"/>
                </a:solidFill>
              </a:rPr>
              <a:t>Parasitemia </a:t>
            </a:r>
            <a:r>
              <a:rPr lang="en-US" i="1" dirty="0">
                <a:solidFill>
                  <a:srgbClr val="FF0000"/>
                </a:solidFill>
              </a:rPr>
              <a:t>falciparum </a:t>
            </a:r>
            <a:r>
              <a:rPr lang="en-US" dirty="0">
                <a:solidFill>
                  <a:srgbClr val="FF0000"/>
                </a:solidFill>
              </a:rPr>
              <a:t>200 </a:t>
            </a:r>
            <a:r>
              <a:rPr lang="en-US" sz="2800" dirty="0">
                <a:solidFill>
                  <a:srgbClr val="FF0000"/>
                </a:solidFill>
              </a:rPr>
              <a:t>(</a:t>
            </a:r>
            <a:r>
              <a:rPr lang="en-US" sz="2800" dirty="0" err="1">
                <a:solidFill>
                  <a:srgbClr val="FF0000"/>
                </a:solidFill>
              </a:rPr>
              <a:t>Parasitemia </a:t>
            </a:r>
            <a:r>
              <a:rPr lang="en-US" sz="2800" dirty="0">
                <a:solidFill>
                  <a:srgbClr val="FF0000"/>
                </a:solidFill>
              </a:rPr>
              <a:t>on </a:t>
            </a:r>
            <a:r>
              <a:rPr lang="en-US" sz="2800" dirty="0" err="1">
                <a:solidFill>
                  <a:srgbClr val="FF0000"/>
                </a:solidFill>
              </a:rPr>
              <a:t>or after day </a:t>
            </a:r>
            <a:r>
              <a:rPr lang="en-US" sz="2800" dirty="0">
                <a:solidFill>
                  <a:srgbClr val="FF0000"/>
                </a:solidFill>
              </a:rPr>
              <a:t>7)</a:t>
            </a:r>
          </a:p>
          <a:p>
            <a:r>
              <a:rPr lang="en-US" dirty="0" err="1"/>
              <a:t>Haemoglobin </a:t>
            </a:r>
            <a:r>
              <a:rPr lang="en-US" dirty="0"/>
              <a:t>11</a:t>
            </a:r>
          </a:p>
          <a:p>
            <a:r>
              <a:rPr lang="en-US" dirty="0" err="1"/>
              <a:t>Temperature </a:t>
            </a:r>
            <a:r>
              <a:rPr lang="en-US" dirty="0"/>
              <a:t>36.9 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4318127"/>
            <a:ext cx="63381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</a:rPr>
              <a:t>Excluded</a:t>
            </a:r>
            <a:r>
              <a:rPr lang="en-US" sz="3200" dirty="0">
                <a:solidFill>
                  <a:srgbClr val="FF0000"/>
                </a:solidFill>
              </a:rPr>
              <a:t>, </a:t>
            </a:r>
            <a:r>
              <a:rPr lang="pt-BR" sz="3200" dirty="0">
                <a:solidFill>
                  <a:srgbClr val="FF0000"/>
                </a:solidFill>
              </a:rPr>
              <a:t>Late Therapeutic Failure</a:t>
            </a:r>
            <a:r>
              <a:rPr lang="en-US" sz="3200" dirty="0">
                <a:solidFill>
                  <a:srgbClr val="FF0000"/>
                </a:solidFill>
              </a:rPr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B768C0-8501-DC43-B3CF-40B477F656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29" y="5044632"/>
            <a:ext cx="8795941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940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76399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Day </a:t>
            </a:r>
            <a:r>
              <a:rPr lang="en-US" dirty="0"/>
              <a:t>3</a:t>
            </a:r>
          </a:p>
          <a:p>
            <a:r>
              <a:rPr lang="en-US" dirty="0" err="1"/>
              <a:t>Parasitemia </a:t>
            </a:r>
            <a:r>
              <a:rPr lang="en-US" i="1" dirty="0"/>
              <a:t>falciparum </a:t>
            </a:r>
            <a:r>
              <a:rPr lang="en-US" dirty="0"/>
              <a:t>10,000</a:t>
            </a:r>
          </a:p>
          <a:p>
            <a:r>
              <a:rPr lang="en-US" dirty="0" err="1"/>
              <a:t>Temperature </a:t>
            </a:r>
            <a:r>
              <a:rPr lang="en-US" dirty="0"/>
              <a:t>36.9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3276599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Parasitemia Day </a:t>
            </a:r>
            <a:r>
              <a:rPr lang="en-US" sz="3200" dirty="0"/>
              <a:t>0: 20.000 </a:t>
            </a:r>
          </a:p>
        </p:txBody>
      </p:sp>
    </p:spTree>
    <p:extLst>
      <p:ext uri="{BB962C8B-B14F-4D97-AF65-F5344CB8AC3E}">
        <p14:creationId xmlns:p14="http://schemas.microsoft.com/office/powerpoint/2010/main" val="296308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3 </a:t>
            </a:r>
            <a:r>
              <a:rPr lang="pt-BR" dirty="0" err="1"/>
              <a:t>Classifications</a:t>
            </a:r>
            <a:r>
              <a:rPr lang="pt-BR" dirty="0"/>
              <a:t> </a:t>
            </a:r>
            <a:endParaRPr lang="fr-FR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pt-BR"/>
              <a:t>Complete the study without exclusion</a:t>
            </a:r>
          </a:p>
          <a:p>
            <a:pPr marL="514350" indent="-514350">
              <a:buAutoNum type="arabicPeriod"/>
            </a:pPr>
            <a:r>
              <a:rPr lang="pt-BR"/>
              <a:t>Exclusion due to therapeutic failure</a:t>
            </a:r>
          </a:p>
          <a:p>
            <a:pPr marL="514350" indent="-514350">
              <a:buAutoNum type="arabicPeriod"/>
            </a:pPr>
            <a:r>
              <a:rPr lang="pt-BR"/>
              <a:t>Exclusion for another reason</a:t>
            </a:r>
            <a:endParaRPr lang="pt-B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B1B0D9-BAC4-E148-A445-90B93E258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02" y="3863181"/>
            <a:ext cx="75946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802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Day </a:t>
            </a:r>
            <a:r>
              <a:rPr lang="en-US" dirty="0"/>
              <a:t>3</a:t>
            </a:r>
          </a:p>
          <a:p>
            <a:r>
              <a:rPr lang="en-US" dirty="0" err="1"/>
              <a:t>Parasitemia </a:t>
            </a:r>
            <a:r>
              <a:rPr lang="en-US" dirty="0"/>
              <a:t>10,000</a:t>
            </a:r>
          </a:p>
          <a:p>
            <a:r>
              <a:rPr lang="en-US" dirty="0" err="1"/>
              <a:t>Temperature </a:t>
            </a:r>
            <a:r>
              <a:rPr lang="en-US" dirty="0"/>
              <a:t>36.9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3505200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Parasitemia Day </a:t>
            </a:r>
            <a:r>
              <a:rPr lang="en-US" sz="3200" dirty="0"/>
              <a:t>0: 20.000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799" y="4572000"/>
            <a:ext cx="7391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Parasitemia </a:t>
            </a:r>
            <a:r>
              <a:rPr lang="en-US" sz="3200" dirty="0"/>
              <a:t>D3/Parasitemia D0 * 100 </a:t>
            </a:r>
          </a:p>
          <a:p>
            <a:r>
              <a:rPr lang="en-US" sz="3200" dirty="0">
                <a:solidFill>
                  <a:schemeClr val="accent1"/>
                </a:solidFill>
              </a:rPr>
              <a:t>10.000/50.000 </a:t>
            </a:r>
            <a:r>
              <a:rPr lang="en-US" sz="3200" dirty="0"/>
              <a:t>* 100 = </a:t>
            </a:r>
            <a:r>
              <a:rPr lang="en-US" sz="3200" dirty="0">
                <a:solidFill>
                  <a:schemeClr val="accent1"/>
                </a:solidFill>
              </a:rPr>
              <a:t>50%</a:t>
            </a:r>
          </a:p>
        </p:txBody>
      </p:sp>
    </p:spTree>
    <p:extLst>
      <p:ext uri="{BB962C8B-B14F-4D97-AF65-F5344CB8AC3E}">
        <p14:creationId xmlns:p14="http://schemas.microsoft.com/office/powerpoint/2010/main" val="352445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Day </a:t>
            </a:r>
            <a:r>
              <a:rPr lang="en-US" dirty="0"/>
              <a:t>3</a:t>
            </a:r>
          </a:p>
          <a:p>
            <a:r>
              <a:rPr lang="en-US" dirty="0" err="1"/>
              <a:t>Parasitemia </a:t>
            </a:r>
            <a:r>
              <a:rPr lang="en-US" dirty="0"/>
              <a:t>10,000</a:t>
            </a:r>
          </a:p>
          <a:p>
            <a:r>
              <a:rPr lang="en-US" dirty="0" err="1"/>
              <a:t>Temperature </a:t>
            </a:r>
            <a:r>
              <a:rPr lang="en-US" dirty="0"/>
              <a:t>36.9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799" y="3208349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Parasitemia Day </a:t>
            </a:r>
            <a:r>
              <a:rPr lang="en-US" sz="3200" dirty="0"/>
              <a:t>0: 20.000 </a:t>
            </a:r>
          </a:p>
        </p:txBody>
      </p:sp>
      <p:sp>
        <p:nvSpPr>
          <p:cNvPr id="6" name="Rectangle 5"/>
          <p:cNvSpPr/>
          <p:nvPr/>
        </p:nvSpPr>
        <p:spPr>
          <a:xfrm>
            <a:off x="1869594" y="4125817"/>
            <a:ext cx="50238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Excluded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pt-BR" sz="2400" dirty="0">
                <a:solidFill>
                  <a:srgbClr val="FF0000"/>
                </a:solidFill>
              </a:rPr>
              <a:t>Early Therapeutic Failure</a:t>
            </a:r>
            <a:r>
              <a:rPr lang="en-US" sz="2400" dirty="0">
                <a:solidFill>
                  <a:srgbClr val="FF0000"/>
                </a:solidFill>
              </a:rPr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AB748F-3ADA-3449-B718-84399B922E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9" y="4689343"/>
            <a:ext cx="8723020" cy="46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7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4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Day </a:t>
            </a:r>
            <a:r>
              <a:rPr lang="en-US" dirty="0"/>
              <a:t>1: </a:t>
            </a:r>
            <a:r>
              <a:rPr lang="pt-BR" dirty="0"/>
              <a:t>Child returns, cannot sit or stand</a:t>
            </a:r>
          </a:p>
          <a:p>
            <a:r>
              <a:rPr lang="pt-BR" dirty="0"/>
              <a:t>Parasitaemia: 0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8737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4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Day </a:t>
            </a:r>
            <a:r>
              <a:rPr lang="en-US" dirty="0"/>
              <a:t>1: </a:t>
            </a:r>
            <a:r>
              <a:rPr lang="pt-BR" dirty="0"/>
              <a:t>Child returns, cannot sit or stand</a:t>
            </a:r>
          </a:p>
          <a:p>
            <a:r>
              <a:rPr lang="pt-BR" dirty="0"/>
              <a:t>Parasitaemia: 0 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8175" y="3835399"/>
            <a:ext cx="37473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</a:rPr>
              <a:t>Excluded</a:t>
            </a:r>
            <a:r>
              <a:rPr lang="en-US" sz="3200" dirty="0">
                <a:solidFill>
                  <a:srgbClr val="FF0000"/>
                </a:solidFill>
              </a:rPr>
              <a:t>, </a:t>
            </a:r>
            <a:r>
              <a:rPr lang="en-US" sz="3200" dirty="0" err="1">
                <a:solidFill>
                  <a:srgbClr val="FF0000"/>
                </a:solidFill>
              </a:rPr>
              <a:t>another </a:t>
            </a:r>
            <a:r>
              <a:rPr lang="pt-BR" sz="3200" dirty="0">
                <a:solidFill>
                  <a:srgbClr val="FF0000"/>
                </a:solidFill>
              </a:rPr>
              <a:t>reason</a:t>
            </a:r>
            <a:r>
              <a:rPr lang="en-US" sz="3200" dirty="0">
                <a:solidFill>
                  <a:srgbClr val="FF0000"/>
                </a:solidFill>
              </a:rPr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D89186-EC42-F241-BBDD-98F6ECE22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4491220"/>
            <a:ext cx="8712200" cy="28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5272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38,1C</a:t>
            </a:r>
          </a:p>
          <a:p>
            <a:r>
              <a:rPr lang="en-US" dirty="0" err="1"/>
              <a:t>Parasitemia </a:t>
            </a:r>
            <a:r>
              <a:rPr lang="en-US" dirty="0"/>
              <a:t>0</a:t>
            </a:r>
          </a:p>
          <a:p>
            <a:r>
              <a:rPr lang="en-US" dirty="0" err="1"/>
              <a:t>Day </a:t>
            </a:r>
            <a:r>
              <a:rPr lang="en-US" dirty="0"/>
              <a:t>7 </a:t>
            </a:r>
          </a:p>
        </p:txBody>
      </p:sp>
    </p:spTree>
    <p:extLst>
      <p:ext uri="{BB962C8B-B14F-4D97-AF65-F5344CB8AC3E}">
        <p14:creationId xmlns:p14="http://schemas.microsoft.com/office/powerpoint/2010/main" val="20932397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38,1C</a:t>
            </a:r>
          </a:p>
          <a:p>
            <a:r>
              <a:rPr lang="en-US" dirty="0" err="1"/>
              <a:t>Parasitemia </a:t>
            </a:r>
            <a:r>
              <a:rPr lang="en-US" dirty="0"/>
              <a:t>0</a:t>
            </a:r>
          </a:p>
          <a:p>
            <a:r>
              <a:rPr lang="en-US" dirty="0" err="1"/>
              <a:t>Day </a:t>
            </a:r>
            <a:r>
              <a:rPr lang="en-US" dirty="0"/>
              <a:t>7 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3657600"/>
            <a:ext cx="6266459" cy="22236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DEPENDS</a:t>
            </a:r>
          </a:p>
          <a:p>
            <a:endParaRPr lang="en-US" sz="1050" dirty="0">
              <a:solidFill>
                <a:srgbClr val="FF0000"/>
              </a:solidFill>
            </a:endParaRPr>
          </a:p>
          <a:p>
            <a:r>
              <a:rPr lang="pt-BR" sz="3200" dirty="0"/>
              <a:t>Not </a:t>
            </a:r>
            <a:r>
              <a:rPr lang="en-US" sz="3200" dirty="0" err="1"/>
              <a:t>excluded</a:t>
            </a:r>
            <a:r>
              <a:rPr lang="en-US" sz="3200" dirty="0"/>
              <a:t>, </a:t>
            </a:r>
            <a:r>
              <a:rPr lang="pt-BR" sz="3200" dirty="0"/>
              <a:t>continues in the study</a:t>
            </a:r>
          </a:p>
          <a:p>
            <a:r>
              <a:rPr lang="pt-BR" sz="3200" dirty="0"/>
              <a:t>or</a:t>
            </a:r>
          </a:p>
          <a:p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203625-F0BE-F24F-84CB-95BC9E438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503863"/>
            <a:ext cx="653415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6343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37,0C</a:t>
            </a:r>
          </a:p>
          <a:p>
            <a:r>
              <a:rPr lang="en-US" dirty="0"/>
              <a:t>Parasitemia 100</a:t>
            </a:r>
          </a:p>
          <a:p>
            <a:r>
              <a:rPr lang="en-US" dirty="0" err="1"/>
              <a:t>Day </a:t>
            </a:r>
            <a:r>
              <a:rPr lang="en-US" dirty="0"/>
              <a:t>4 </a:t>
            </a:r>
          </a:p>
        </p:txBody>
      </p:sp>
    </p:spTree>
    <p:extLst>
      <p:ext uri="{BB962C8B-B14F-4D97-AF65-F5344CB8AC3E}">
        <p14:creationId xmlns:p14="http://schemas.microsoft.com/office/powerpoint/2010/main" val="24972962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37,0C</a:t>
            </a:r>
          </a:p>
          <a:p>
            <a:r>
              <a:rPr lang="en-US" dirty="0"/>
              <a:t>Parasitemia 100</a:t>
            </a:r>
          </a:p>
          <a:p>
            <a:r>
              <a:rPr lang="en-US" dirty="0" err="1"/>
              <a:t>Day </a:t>
            </a:r>
            <a:r>
              <a:rPr lang="en-US" dirty="0"/>
              <a:t>4 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9200" y="4114800"/>
            <a:ext cx="58689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</a:rPr>
              <a:t>Not </a:t>
            </a:r>
            <a:r>
              <a:rPr lang="en-US" sz="3200" dirty="0" err="1">
                <a:solidFill>
                  <a:srgbClr val="FF0000"/>
                </a:solidFill>
              </a:rPr>
              <a:t>excluded</a:t>
            </a:r>
            <a:r>
              <a:rPr lang="en-US" sz="3200" dirty="0">
                <a:solidFill>
                  <a:srgbClr val="FF0000"/>
                </a:solidFill>
              </a:rPr>
              <a:t>, </a:t>
            </a:r>
            <a:r>
              <a:rPr lang="pt-BR" sz="3200" dirty="0">
                <a:solidFill>
                  <a:srgbClr val="FF0000"/>
                </a:solidFill>
              </a:rPr>
              <a:t>continue in the study!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5859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37,0C</a:t>
            </a:r>
          </a:p>
          <a:p>
            <a:r>
              <a:rPr lang="en-US" dirty="0"/>
              <a:t>Parasitemia 4000</a:t>
            </a:r>
          </a:p>
          <a:p>
            <a:r>
              <a:rPr lang="en-US" dirty="0" err="1"/>
              <a:t>Day </a:t>
            </a:r>
            <a:r>
              <a:rPr lang="en-US" dirty="0"/>
              <a:t>14 </a:t>
            </a:r>
          </a:p>
        </p:txBody>
      </p:sp>
    </p:spTree>
    <p:extLst>
      <p:ext uri="{BB962C8B-B14F-4D97-AF65-F5344CB8AC3E}">
        <p14:creationId xmlns:p14="http://schemas.microsoft.com/office/powerpoint/2010/main" val="28455674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37,0C</a:t>
            </a:r>
          </a:p>
          <a:p>
            <a:r>
              <a:rPr lang="en-US" dirty="0"/>
              <a:t>Parasitemia 4000</a:t>
            </a:r>
          </a:p>
          <a:p>
            <a:r>
              <a:rPr lang="en-US" dirty="0" err="1"/>
              <a:t>Day </a:t>
            </a:r>
            <a:r>
              <a:rPr lang="en-US" dirty="0"/>
              <a:t>14 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4114800"/>
            <a:ext cx="4792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Excluded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pt-BR" sz="2400" dirty="0">
                <a:solidFill>
                  <a:srgbClr val="FF0000"/>
                </a:solidFill>
              </a:rPr>
              <a:t>Late Therapeutic Failure</a:t>
            </a:r>
            <a:r>
              <a:rPr lang="en-US" sz="2400" dirty="0">
                <a:solidFill>
                  <a:srgbClr val="FF0000"/>
                </a:solidFill>
              </a:rPr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91C6A9-20BA-D546-962B-BD301974A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904085"/>
            <a:ext cx="7651414" cy="35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089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pt-BR" dirty="0"/>
              <a:t>Therapeutic Failure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2000" y="5562600"/>
            <a:ext cx="8229600" cy="762000"/>
          </a:xfrm>
        </p:spPr>
        <p:txBody>
          <a:bodyPr/>
          <a:lstStyle/>
          <a:p>
            <a:pPr marL="0" indent="0">
              <a:buNone/>
            </a:pPr>
            <a:r>
              <a:rPr lang="fr-FR" dirty="0" err="1">
                <a:solidFill>
                  <a:srgbClr val="FF0000"/>
                </a:solidFill>
              </a:rPr>
              <a:t>Parasitemia </a:t>
            </a:r>
            <a:r>
              <a:rPr lang="fr-FR" dirty="0">
                <a:solidFill>
                  <a:srgbClr val="FF0000"/>
                </a:solidFill>
              </a:rPr>
              <a:t>must </a:t>
            </a:r>
            <a:r>
              <a:rPr lang="fr-FR" dirty="0" err="1">
                <a:solidFill>
                  <a:srgbClr val="FF0000"/>
                </a:solidFill>
              </a:rPr>
              <a:t>always </a:t>
            </a:r>
            <a:r>
              <a:rPr lang="fr-FR" dirty="0">
                <a:solidFill>
                  <a:srgbClr val="FF0000"/>
                </a:solidFill>
              </a:rPr>
              <a:t>be </a:t>
            </a:r>
            <a:r>
              <a:rPr lang="fr-FR" dirty="0" err="1">
                <a:solidFill>
                  <a:srgbClr val="FF0000"/>
                </a:solidFill>
              </a:rPr>
              <a:t>present</a:t>
            </a:r>
            <a:r>
              <a:rPr lang="fr-FR" dirty="0">
                <a:solidFill>
                  <a:srgbClr val="FF0000"/>
                </a:solidFill>
              </a:rPr>
              <a:t>!</a:t>
            </a: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131089"/>
              </p:ext>
            </p:extLst>
          </p:nvPr>
        </p:nvGraphicFramePr>
        <p:xfrm>
          <a:off x="471983" y="4090661"/>
          <a:ext cx="8081468" cy="601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530">
                  <a:extLst>
                    <a:ext uri="{9D8B030D-6E8A-4147-A177-3AD203B41FA5}">
                      <a16:colId xmlns:a16="http://schemas.microsoft.com/office/drawing/2014/main" val="2655033092"/>
                    </a:ext>
                  </a:extLst>
                </a:gridCol>
                <a:gridCol w="578633">
                  <a:extLst>
                    <a:ext uri="{9D8B030D-6E8A-4147-A177-3AD203B41FA5}">
                      <a16:colId xmlns:a16="http://schemas.microsoft.com/office/drawing/2014/main" val="2798338981"/>
                    </a:ext>
                  </a:extLst>
                </a:gridCol>
                <a:gridCol w="594796">
                  <a:extLst>
                    <a:ext uri="{9D8B030D-6E8A-4147-A177-3AD203B41FA5}">
                      <a16:colId xmlns:a16="http://schemas.microsoft.com/office/drawing/2014/main" val="3387626123"/>
                    </a:ext>
                  </a:extLst>
                </a:gridCol>
                <a:gridCol w="557621">
                  <a:extLst>
                    <a:ext uri="{9D8B030D-6E8A-4147-A177-3AD203B41FA5}">
                      <a16:colId xmlns:a16="http://schemas.microsoft.com/office/drawing/2014/main" val="1366501870"/>
                    </a:ext>
                  </a:extLst>
                </a:gridCol>
                <a:gridCol w="522062">
                  <a:extLst>
                    <a:ext uri="{9D8B030D-6E8A-4147-A177-3AD203B41FA5}">
                      <a16:colId xmlns:a16="http://schemas.microsoft.com/office/drawing/2014/main" val="2053613785"/>
                    </a:ext>
                  </a:extLst>
                </a:gridCol>
                <a:gridCol w="460644">
                  <a:extLst>
                    <a:ext uri="{9D8B030D-6E8A-4147-A177-3AD203B41FA5}">
                      <a16:colId xmlns:a16="http://schemas.microsoft.com/office/drawing/2014/main" val="506116040"/>
                    </a:ext>
                  </a:extLst>
                </a:gridCol>
                <a:gridCol w="554389">
                  <a:extLst>
                    <a:ext uri="{9D8B030D-6E8A-4147-A177-3AD203B41FA5}">
                      <a16:colId xmlns:a16="http://schemas.microsoft.com/office/drawing/2014/main" val="1035307727"/>
                    </a:ext>
                  </a:extLst>
                </a:gridCol>
                <a:gridCol w="523679">
                  <a:extLst>
                    <a:ext uri="{9D8B030D-6E8A-4147-A177-3AD203B41FA5}">
                      <a16:colId xmlns:a16="http://schemas.microsoft.com/office/drawing/2014/main" val="1430639582"/>
                    </a:ext>
                  </a:extLst>
                </a:gridCol>
                <a:gridCol w="525296">
                  <a:extLst>
                    <a:ext uri="{9D8B030D-6E8A-4147-A177-3AD203B41FA5}">
                      <a16:colId xmlns:a16="http://schemas.microsoft.com/office/drawing/2014/main" val="2344541557"/>
                    </a:ext>
                  </a:extLst>
                </a:gridCol>
                <a:gridCol w="523679">
                  <a:extLst>
                    <a:ext uri="{9D8B030D-6E8A-4147-A177-3AD203B41FA5}">
                      <a16:colId xmlns:a16="http://schemas.microsoft.com/office/drawing/2014/main" val="2954378870"/>
                    </a:ext>
                  </a:extLst>
                </a:gridCol>
                <a:gridCol w="523679">
                  <a:extLst>
                    <a:ext uri="{9D8B030D-6E8A-4147-A177-3AD203B41FA5}">
                      <a16:colId xmlns:a16="http://schemas.microsoft.com/office/drawing/2014/main" val="381674875"/>
                    </a:ext>
                  </a:extLst>
                </a:gridCol>
                <a:gridCol w="680460">
                  <a:extLst>
                    <a:ext uri="{9D8B030D-6E8A-4147-A177-3AD203B41FA5}">
                      <a16:colId xmlns:a16="http://schemas.microsoft.com/office/drawing/2014/main" val="185258493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  <a:effectLst/>
                        </a:rPr>
                        <a:t>DAYS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  <a:effectLst/>
                        </a:rPr>
                        <a:t>28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  <a:effectLst/>
                        </a:rPr>
                        <a:t>42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Extra Day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114724"/>
                  </a:ext>
                </a:extLst>
              </a:tr>
            </a:tbl>
          </a:graphicData>
        </a:graphic>
      </p:graphicFrame>
      <p:sp>
        <p:nvSpPr>
          <p:cNvPr id="7" name="Right Brace 6"/>
          <p:cNvSpPr/>
          <p:nvPr/>
        </p:nvSpPr>
        <p:spPr>
          <a:xfrm rot="16200000">
            <a:off x="3433763" y="2771448"/>
            <a:ext cx="990600" cy="1647825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ight Brace 8"/>
          <p:cNvSpPr/>
          <p:nvPr/>
        </p:nvSpPr>
        <p:spPr>
          <a:xfrm rot="16200000">
            <a:off x="6157915" y="1695123"/>
            <a:ext cx="990600" cy="3800476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7"/>
          <p:cNvSpPr txBox="1"/>
          <p:nvPr/>
        </p:nvSpPr>
        <p:spPr>
          <a:xfrm>
            <a:off x="3218103" y="2495550"/>
            <a:ext cx="1353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Early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05372" y="2514600"/>
            <a:ext cx="10956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Late </a:t>
            </a:r>
          </a:p>
        </p:txBody>
      </p:sp>
    </p:spTree>
    <p:extLst>
      <p:ext uri="{BB962C8B-B14F-4D97-AF65-F5344CB8AC3E}">
        <p14:creationId xmlns:p14="http://schemas.microsoft.com/office/powerpoint/2010/main" val="27792892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Why </a:t>
            </a:r>
            <a:r>
              <a:rPr lang="en-US" dirty="0"/>
              <a:t>PCR?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Two ways to get </a:t>
            </a:r>
            <a:r>
              <a:rPr lang="pt-BR" dirty="0"/>
              <a:t>infection </a:t>
            </a:r>
            <a:r>
              <a:rPr lang="en-US" dirty="0"/>
              <a:t>again </a:t>
            </a:r>
            <a:r>
              <a:rPr lang="pt-BR" dirty="0"/>
              <a:t>during the follow-up period:</a:t>
            </a:r>
          </a:p>
          <a:p>
            <a:pPr lvl="1"/>
            <a:r>
              <a:rPr lang="pt-BR" dirty="0"/>
              <a:t>Recrudescence (the original infection)</a:t>
            </a:r>
          </a:p>
          <a:p>
            <a:pPr lvl="1"/>
            <a:r>
              <a:rPr lang="pt-BR" dirty="0"/>
              <a:t>Reinfection</a:t>
            </a:r>
          </a:p>
        </p:txBody>
      </p:sp>
    </p:spTree>
    <p:extLst>
      <p:ext uri="{BB962C8B-B14F-4D97-AF65-F5344CB8AC3E}">
        <p14:creationId xmlns:p14="http://schemas.microsoft.com/office/powerpoint/2010/main" val="1247704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err="1">
                <a:solidFill>
                  <a:srgbClr val="000000"/>
                </a:solidFill>
              </a:rPr>
              <a:t>Reclassification </a:t>
            </a:r>
            <a:r>
              <a:rPr lang="en-US" sz="3600" b="1" dirty="0">
                <a:solidFill>
                  <a:srgbClr val="000000"/>
                </a:solidFill>
              </a:rPr>
              <a:t>of </a:t>
            </a:r>
            <a:r>
              <a:rPr lang="en-US" sz="3600" b="1" dirty="0" err="1">
                <a:solidFill>
                  <a:srgbClr val="000000"/>
                </a:solidFill>
              </a:rPr>
              <a:t>Late Therapeutic Failures</a:t>
            </a:r>
            <a:endParaRPr lang="en-US" sz="3600" b="1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4525963"/>
          </a:xfrm>
        </p:spPr>
        <p:txBody>
          <a:bodyPr/>
          <a:lstStyle/>
          <a:p>
            <a:r>
              <a:rPr lang="en-US" sz="3000" dirty="0" err="1">
                <a:solidFill>
                  <a:srgbClr val="000000"/>
                </a:solidFill>
              </a:rPr>
              <a:t>Recrudescence </a:t>
            </a:r>
            <a:r>
              <a:rPr lang="en-US" sz="3000" dirty="0">
                <a:solidFill>
                  <a:srgbClr val="000000"/>
                </a:solidFill>
              </a:rPr>
              <a:t>(</a:t>
            </a:r>
            <a:r>
              <a:rPr lang="en-US" sz="3000" dirty="0" err="1">
                <a:solidFill>
                  <a:srgbClr val="000000"/>
                </a:solidFill>
              </a:rPr>
              <a:t>true therapeutic failure</a:t>
            </a:r>
            <a:r>
              <a:rPr lang="en-US" sz="3000" dirty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pt-BR" sz="2600" dirty="0">
                <a:solidFill>
                  <a:srgbClr val="000000"/>
                </a:solidFill>
              </a:rPr>
              <a:t>Therapeutic failure of the original infection</a:t>
            </a:r>
            <a:endParaRPr lang="en-US" sz="2600" dirty="0">
              <a:solidFill>
                <a:srgbClr val="000000"/>
              </a:solidFill>
            </a:endParaRPr>
          </a:p>
          <a:p>
            <a:pPr lvl="1"/>
            <a:r>
              <a:rPr lang="pt-BR" sz="2600" dirty="0">
                <a:solidFill>
                  <a:srgbClr val="000000"/>
                </a:solidFill>
              </a:rPr>
              <a:t>Parasite on day of failure of the same genotype as the genotype of the parasite on day 0</a:t>
            </a:r>
            <a:endParaRPr lang="en-US" sz="2600" dirty="0">
              <a:solidFill>
                <a:srgbClr val="000000"/>
              </a:solidFill>
            </a:endParaRPr>
          </a:p>
          <a:p>
            <a:r>
              <a:rPr lang="en-US" sz="3000" dirty="0" err="1">
                <a:solidFill>
                  <a:srgbClr val="000000"/>
                </a:solidFill>
              </a:rPr>
              <a:t>Reinfection</a:t>
            </a:r>
            <a:endParaRPr lang="en-US" sz="3000" dirty="0">
              <a:solidFill>
                <a:srgbClr val="000000"/>
              </a:solidFill>
            </a:endParaRPr>
          </a:p>
          <a:p>
            <a:pPr lvl="1"/>
            <a:r>
              <a:rPr lang="en-US" sz="2600" dirty="0" err="1">
                <a:solidFill>
                  <a:srgbClr val="000000"/>
                </a:solidFill>
              </a:rPr>
              <a:t>Infection </a:t>
            </a:r>
            <a:r>
              <a:rPr lang="en-US" sz="2600" dirty="0">
                <a:solidFill>
                  <a:srgbClr val="000000"/>
                </a:solidFill>
              </a:rPr>
              <a:t>with another </a:t>
            </a:r>
            <a:r>
              <a:rPr lang="en-US" sz="2600" dirty="0" err="1">
                <a:solidFill>
                  <a:srgbClr val="000000"/>
                </a:solidFill>
              </a:rPr>
              <a:t>parasite during </a:t>
            </a:r>
            <a:r>
              <a:rPr lang="en-US" sz="2600" dirty="0">
                <a:solidFill>
                  <a:srgbClr val="000000"/>
                </a:solidFill>
              </a:rPr>
              <a:t>the </a:t>
            </a:r>
            <a:r>
              <a:rPr lang="en-US" sz="2600" dirty="0" err="1">
                <a:solidFill>
                  <a:srgbClr val="000000"/>
                </a:solidFill>
              </a:rPr>
              <a:t>follow-up period</a:t>
            </a:r>
            <a:endParaRPr lang="en-US" sz="2600" dirty="0">
              <a:solidFill>
                <a:srgbClr val="000000"/>
              </a:solidFill>
            </a:endParaRPr>
          </a:p>
          <a:p>
            <a:pPr lvl="1"/>
            <a:r>
              <a:rPr lang="en-US" sz="2600" dirty="0" err="1">
                <a:solidFill>
                  <a:srgbClr val="000000"/>
                </a:solidFill>
              </a:rPr>
              <a:t>Parasites </a:t>
            </a:r>
            <a:r>
              <a:rPr lang="en-US" sz="2600" dirty="0">
                <a:solidFill>
                  <a:srgbClr val="000000"/>
                </a:solidFill>
              </a:rPr>
              <a:t>on </a:t>
            </a:r>
            <a:r>
              <a:rPr lang="en-US" sz="2600" dirty="0" err="1">
                <a:solidFill>
                  <a:srgbClr val="000000"/>
                </a:solidFill>
              </a:rPr>
              <a:t>day </a:t>
            </a:r>
            <a:r>
              <a:rPr lang="en-US" sz="2600" dirty="0">
                <a:solidFill>
                  <a:srgbClr val="000000"/>
                </a:solidFill>
              </a:rPr>
              <a:t>0 and on </a:t>
            </a:r>
            <a:r>
              <a:rPr lang="en-US" sz="2600" dirty="0" err="1">
                <a:solidFill>
                  <a:srgbClr val="000000"/>
                </a:solidFill>
              </a:rPr>
              <a:t>day </a:t>
            </a:r>
            <a:r>
              <a:rPr lang="en-US" sz="2600" dirty="0">
                <a:solidFill>
                  <a:srgbClr val="000000"/>
                </a:solidFill>
              </a:rPr>
              <a:t>of </a:t>
            </a:r>
            <a:r>
              <a:rPr lang="en-US" sz="2600" dirty="0" err="1">
                <a:solidFill>
                  <a:srgbClr val="000000"/>
                </a:solidFill>
              </a:rPr>
              <a:t>failure </a:t>
            </a:r>
            <a:r>
              <a:rPr lang="en-US" sz="2600" dirty="0">
                <a:solidFill>
                  <a:srgbClr val="000000"/>
                </a:solidFill>
              </a:rPr>
              <a:t>with </a:t>
            </a:r>
            <a:r>
              <a:rPr lang="en-US" sz="2600" dirty="0" err="1">
                <a:solidFill>
                  <a:srgbClr val="000000"/>
                </a:solidFill>
              </a:rPr>
              <a:t>different genotypes</a:t>
            </a:r>
            <a:endParaRPr lang="en-US" sz="2600" dirty="0">
              <a:solidFill>
                <a:srgbClr val="000000"/>
              </a:solidFill>
            </a:endParaRPr>
          </a:p>
          <a:p>
            <a:endParaRPr lang="en-US" sz="3000" dirty="0">
              <a:solidFill>
                <a:srgbClr val="000000"/>
              </a:solidFill>
            </a:endParaRPr>
          </a:p>
          <a:p>
            <a:endParaRPr lang="en-US" sz="3000" dirty="0">
              <a:solidFill>
                <a:srgbClr val="000000"/>
              </a:solidFill>
            </a:endParaRPr>
          </a:p>
          <a:p>
            <a:endParaRPr lang="en-US" sz="3000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319E-CE9F-4C00-A015-B17044314D11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</a:rPr>
              <a:t>Therapeutic Efficacy - </a:t>
            </a:r>
            <a:r>
              <a:rPr lang="en-US" sz="4000" b="1" dirty="0">
                <a:solidFill>
                  <a:srgbClr val="000000"/>
                </a:solidFill>
              </a:rPr>
              <a:t>ASAQ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319E-CE9F-4C00-A015-B17044314D11}" type="slidenum">
              <a:rPr lang="en-US" smtClean="0"/>
              <a:t>42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5297795"/>
              </p:ext>
            </p:extLst>
          </p:nvPr>
        </p:nvGraphicFramePr>
        <p:xfrm>
          <a:off x="914400" y="1110140"/>
          <a:ext cx="6880860" cy="5471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254861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Resistance Markers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Lumefantrine:</a:t>
            </a:r>
          </a:p>
          <a:p>
            <a:pPr lvl="1"/>
            <a:r>
              <a:rPr lang="pt-BR" dirty="0"/>
              <a:t>pfmdr1</a:t>
            </a:r>
          </a:p>
          <a:p>
            <a:r>
              <a:rPr lang="pt-BR" dirty="0"/>
              <a:t>Artemisinin:</a:t>
            </a:r>
          </a:p>
          <a:p>
            <a:pPr lvl="1"/>
            <a:r>
              <a:rPr lang="pt-BR"/>
              <a:t>K13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448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Therapeutic Failure </a:t>
            </a:r>
            <a:endParaRPr lang="fr-FR" dirty="0"/>
          </a:p>
        </p:txBody>
      </p:sp>
      <p:pic>
        <p:nvPicPr>
          <p:cNvPr id="11" name="Picture 10" descr="Text&#10;&#10;Description automatically generated with low confidence">
            <a:extLst>
              <a:ext uri="{FF2B5EF4-FFF2-40B4-BE49-F238E27FC236}">
                <a16:creationId xmlns:a16="http://schemas.microsoft.com/office/drawing/2014/main" id="{99781320-D37C-9C42-87AD-C00684816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98" y="2286000"/>
            <a:ext cx="8678563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979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xt&#10;&#10;Description automatically generated with low confidence">
            <a:extLst>
              <a:ext uri="{FF2B5EF4-FFF2-40B4-BE49-F238E27FC236}">
                <a16:creationId xmlns:a16="http://schemas.microsoft.com/office/drawing/2014/main" id="{2339FF02-2AE7-2848-B237-26E939871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98" y="2286000"/>
            <a:ext cx="8678563" cy="266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Therapeutic Failure 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1981200" y="3124200"/>
            <a:ext cx="1828800" cy="914400"/>
          </a:xfrm>
          <a:prstGeom prst="rect">
            <a:avLst/>
          </a:prstGeom>
          <a:solidFill>
            <a:srgbClr val="FF0000">
              <a:alpha val="1294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A0736B-9875-704B-805F-424D1EC27B1D}"/>
              </a:ext>
            </a:extLst>
          </p:cNvPr>
          <p:cNvSpPr/>
          <p:nvPr/>
        </p:nvSpPr>
        <p:spPr>
          <a:xfrm>
            <a:off x="1982821" y="4267200"/>
            <a:ext cx="1828800" cy="685800"/>
          </a:xfrm>
          <a:prstGeom prst="rect">
            <a:avLst/>
          </a:prstGeom>
          <a:solidFill>
            <a:srgbClr val="FF0000">
              <a:alpha val="1294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7226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A62F83F8-6BC7-3E47-8CC7-25A0F0FCB8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00" b="34286"/>
          <a:stretch/>
        </p:blipFill>
        <p:spPr>
          <a:xfrm>
            <a:off x="216998" y="2743200"/>
            <a:ext cx="8678563" cy="12858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Early</a:t>
            </a:r>
            <a:r>
              <a:rPr lang="pt-BR" dirty="0"/>
              <a:t> </a:t>
            </a:r>
            <a:r>
              <a:rPr lang="pt-BR" dirty="0" err="1"/>
              <a:t>Treatment</a:t>
            </a:r>
            <a:r>
              <a:rPr lang="pt-BR" dirty="0"/>
              <a:t> Failure 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676650" y="2794389"/>
            <a:ext cx="2038350" cy="329811"/>
          </a:xfrm>
          <a:prstGeom prst="rect">
            <a:avLst/>
          </a:prstGeom>
          <a:solidFill>
            <a:srgbClr val="FF0000">
              <a:alpha val="1294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493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/>
          <p:nvPr/>
        </p:nvCxnSpPr>
        <p:spPr>
          <a:xfrm>
            <a:off x="5410200" y="304800"/>
            <a:ext cx="0" cy="6858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495800" y="1484095"/>
            <a:ext cx="3886200" cy="45719"/>
          </a:xfrm>
          <a:prstGeom prst="rect">
            <a:avLst/>
          </a:prstGeom>
          <a:solidFill>
            <a:srgbClr val="FF0000">
              <a:alpha val="1294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11"/>
          <p:cNvSpPr/>
          <p:nvPr/>
        </p:nvSpPr>
        <p:spPr>
          <a:xfrm>
            <a:off x="266700" y="2057400"/>
            <a:ext cx="8610600" cy="396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76200" y="2133600"/>
            <a:ext cx="89916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pt-BR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pt-BR" sz="20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Calculation of Percentage of Parasitemia Reduction</a:t>
            </a:r>
            <a:endParaRPr lang="pt-BR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pt-BR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pt-BR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pt-BR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endParaRPr lang="pt-BR" sz="14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endParaRPr lang="pt-BR" sz="14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endParaRPr lang="pt-BR" sz="14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endParaRPr lang="pt-BR" sz="14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pt-BR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pt-BR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es-419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Is </a:t>
            </a:r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this value </a:t>
            </a:r>
            <a:r>
              <a:rPr lang="es-419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greater than or </a:t>
            </a:r>
            <a:r>
              <a:rPr lang="es-419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equal to 25%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?</a:t>
            </a:r>
          </a:p>
          <a:p>
            <a:pPr algn="ctr"/>
            <a:endParaRPr lang="en-US" sz="16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If Yes, </a:t>
            </a:r>
            <a:r>
              <a:rPr lang="pt-BR" b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Early</a:t>
            </a:r>
            <a:r>
              <a:rPr lang="pt-BR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b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Treatment</a:t>
            </a:r>
            <a:r>
              <a:rPr lang="pt-BR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b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Failure</a:t>
            </a:r>
            <a:endParaRPr lang="pt-BR" b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endParaRPr lang="pt-BR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66700" y="3276600"/>
            <a:ext cx="7181850" cy="1015663"/>
            <a:chOff x="152400" y="3124200"/>
            <a:chExt cx="7181850" cy="1015663"/>
          </a:xfrm>
        </p:grpSpPr>
        <p:sp>
          <p:nvSpPr>
            <p:cNvPr id="15" name="TextBox 14"/>
            <p:cNvSpPr txBox="1"/>
            <p:nvPr/>
          </p:nvSpPr>
          <p:spPr>
            <a:xfrm>
              <a:off x="152400" y="3124200"/>
              <a:ext cx="718185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600200"/>
              <a:r>
                <a:rPr lang="pt-BR" sz="2000" b="1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Parasitemia D3</a:t>
              </a:r>
              <a:r>
                <a:rPr lang="en-US" sz="2000" b="1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:  </a:t>
              </a:r>
            </a:p>
            <a:p>
              <a:pPr marL="1600200"/>
              <a:r>
                <a:rPr lang="pt-BR" sz="2000" b="1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				 x   100  =                 %</a:t>
              </a:r>
              <a:endParaRPr lang="pt-BR" sz="2000" b="1" u="sng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pPr marL="1600200"/>
              <a:r>
                <a:rPr lang="pt-BR" sz="2000" b="1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Parasitemia D0: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606800" y="3168650"/>
              <a:ext cx="10668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606800" y="3816352"/>
              <a:ext cx="10668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19800" y="3479631"/>
              <a:ext cx="6858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3540125" y="3657600"/>
              <a:ext cx="1219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6491F4D-4668-E74A-B780-445A894938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54"/>
          <a:stretch/>
        </p:blipFill>
        <p:spPr>
          <a:xfrm>
            <a:off x="838200" y="1112518"/>
            <a:ext cx="7848600" cy="39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568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/>
          <p:nvPr/>
        </p:nvCxnSpPr>
        <p:spPr>
          <a:xfrm>
            <a:off x="5410200" y="304800"/>
            <a:ext cx="0" cy="6858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66700" y="2057400"/>
            <a:ext cx="8610600" cy="396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76200" y="2133600"/>
            <a:ext cx="89916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pt-BR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pt-BR" sz="20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Calculation of Percentage of Parasitemia Reduction</a:t>
            </a:r>
            <a:endParaRPr lang="pt-BR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pt-BR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pt-BR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pt-BR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endParaRPr lang="pt-BR" sz="14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endParaRPr lang="pt-BR" sz="14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endParaRPr lang="pt-BR" sz="14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endParaRPr lang="pt-BR" sz="14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pt-BR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pt-BR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es-419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Is </a:t>
            </a:r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this value </a:t>
            </a:r>
            <a:r>
              <a:rPr lang="es-419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greater than or </a:t>
            </a:r>
            <a:r>
              <a:rPr lang="es-419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equal to 25%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?</a:t>
            </a:r>
          </a:p>
          <a:p>
            <a:pPr algn="ctr"/>
            <a:endParaRPr lang="en-US" sz="16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If Yes, </a:t>
            </a:r>
            <a:r>
              <a:rPr lang="pt-BR" b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Early</a:t>
            </a:r>
            <a:r>
              <a:rPr lang="pt-BR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b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Treatment</a:t>
            </a:r>
            <a:r>
              <a:rPr lang="pt-BR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Failure</a:t>
            </a:r>
          </a:p>
          <a:p>
            <a:pPr algn="ctr"/>
            <a:endParaRPr lang="pt-BR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66700" y="3276600"/>
            <a:ext cx="7181850" cy="1015663"/>
            <a:chOff x="152400" y="3124200"/>
            <a:chExt cx="7181850" cy="1015663"/>
          </a:xfrm>
        </p:grpSpPr>
        <p:sp>
          <p:nvSpPr>
            <p:cNvPr id="15" name="TextBox 14"/>
            <p:cNvSpPr txBox="1"/>
            <p:nvPr/>
          </p:nvSpPr>
          <p:spPr>
            <a:xfrm>
              <a:off x="152400" y="3124200"/>
              <a:ext cx="718185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600200"/>
              <a:r>
                <a:rPr lang="pt-BR" sz="2000" b="1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Parasitemia D3</a:t>
              </a:r>
              <a:r>
                <a:rPr lang="en-US" sz="2000" b="1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:  </a:t>
              </a:r>
            </a:p>
            <a:p>
              <a:pPr marL="1600200"/>
              <a:r>
                <a:rPr lang="pt-BR" sz="2000" b="1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				 x   100  =                 %</a:t>
              </a:r>
              <a:endParaRPr lang="pt-BR" sz="2000" b="1" u="sng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pPr marL="1600200"/>
              <a:r>
                <a:rPr lang="pt-BR" sz="2000" b="1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Parasitemia D0: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606800" y="3168650"/>
              <a:ext cx="10668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50000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606800" y="3816352"/>
              <a:ext cx="10668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100000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19800" y="3479631"/>
              <a:ext cx="6858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3540125" y="3657600"/>
              <a:ext cx="1219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B458FBD6-7E99-E448-BD30-82BC94D8D7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54"/>
          <a:stretch/>
        </p:blipFill>
        <p:spPr>
          <a:xfrm>
            <a:off x="838200" y="1112518"/>
            <a:ext cx="7848600" cy="39351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419607" y="1035051"/>
            <a:ext cx="4114790" cy="494764"/>
          </a:xfrm>
          <a:prstGeom prst="rect">
            <a:avLst/>
          </a:prstGeom>
          <a:solidFill>
            <a:srgbClr val="FF0000">
              <a:alpha val="1294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792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AEF5C07ADB73498301CC970D1D48E6" ma:contentTypeVersion="16" ma:contentTypeDescription="Create a new document." ma:contentTypeScope="" ma:versionID="c9ca2e33be9d421ca64ab9a4f8f9c473">
  <xsd:schema xmlns:xsd="http://www.w3.org/2001/XMLSchema" xmlns:xs="http://www.w3.org/2001/XMLSchema" xmlns:p="http://schemas.microsoft.com/office/2006/metadata/properties" xmlns:ns2="49eab35a-5131-497c-951c-5e307e1a4d16" xmlns:ns3="95fd7547-aedc-4bed-86ba-343b1a9afdb9" targetNamespace="http://schemas.microsoft.com/office/2006/metadata/properties" ma:root="true" ma:fieldsID="1ea9cdc2a42fd5d9fbdc46a63e817292" ns2:_="" ns3:_="">
    <xsd:import namespace="49eab35a-5131-497c-951c-5e307e1a4d16"/>
    <xsd:import namespace="95fd7547-aedc-4bed-86ba-343b1a9afd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eab35a-5131-497c-951c-5e307e1a4d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9353dbe8-8260-4ccf-8219-3d2995e6fa1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fd7547-aedc-4bed-86ba-343b1a9afdb9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7b4381db-fc5c-4b49-ba1c-fd58123054b4}" ma:internalName="TaxCatchAll" ma:showField="CatchAllData" ma:web="95fd7547-aedc-4bed-86ba-343b1a9afd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9eab35a-5131-497c-951c-5e307e1a4d16">
      <Terms xmlns="http://schemas.microsoft.com/office/infopath/2007/PartnerControls"/>
    </lcf76f155ced4ddcb4097134ff3c332f>
    <TaxCatchAll xmlns="95fd7547-aedc-4bed-86ba-343b1a9afdb9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6E1873E-F759-45DD-B98B-B0BACE6E1960}"/>
</file>

<file path=customXml/itemProps2.xml><?xml version="1.0" encoding="utf-8"?>
<ds:datastoreItem xmlns:ds="http://schemas.openxmlformats.org/officeDocument/2006/customXml" ds:itemID="{DB65DF57-D502-49E1-AAE9-478E37B42316}">
  <ds:schemaRefs>
    <ds:schemaRef ds:uri="http://schemas.microsoft.com/office/2006/metadata/properties"/>
    <ds:schemaRef ds:uri="http://schemas.microsoft.com/office/infopath/2007/PartnerControls"/>
    <ds:schemaRef ds:uri="49eab35a-5131-497c-951c-5e307e1a4d16"/>
    <ds:schemaRef ds:uri="95fd7547-aedc-4bed-86ba-343b1a9afdb9"/>
  </ds:schemaRefs>
</ds:datastoreItem>
</file>

<file path=customXml/itemProps3.xml><?xml version="1.0" encoding="utf-8"?>
<ds:datastoreItem xmlns:ds="http://schemas.openxmlformats.org/officeDocument/2006/customXml" ds:itemID="{05A1CA07-F0A2-4D9D-A1F6-B23BD4B775D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1676</TotalTime>
  <Words>798</Words>
  <Application>Microsoft Office PowerPoint</Application>
  <PresentationFormat>On-screen Show (4:3)</PresentationFormat>
  <Paragraphs>246</Paragraphs>
  <Slides>43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Times New Roman</vt:lpstr>
      <vt:lpstr>Office Theme</vt:lpstr>
      <vt:lpstr>Procedures  Final Classification </vt:lpstr>
      <vt:lpstr>Final Classification Form </vt:lpstr>
      <vt:lpstr>3 Classifications </vt:lpstr>
      <vt:lpstr>Therapeutic Failure</vt:lpstr>
      <vt:lpstr>1. Therapeutic Failure </vt:lpstr>
      <vt:lpstr>1. Therapeutic Failure </vt:lpstr>
      <vt:lpstr>Early Treatment Failure </vt:lpstr>
      <vt:lpstr>PowerPoint Presentation</vt:lpstr>
      <vt:lpstr>PowerPoint Presentation</vt:lpstr>
      <vt:lpstr>PowerPoint Presentation</vt:lpstr>
      <vt:lpstr>PowerPoint Presentation</vt:lpstr>
      <vt:lpstr>1b. Late Therapeutic Failure </vt:lpstr>
      <vt:lpstr>1b. Late Therapeutic Failure </vt:lpstr>
      <vt:lpstr>1b. Late Therapeutic Failure</vt:lpstr>
      <vt:lpstr>2. Other reasons for exclusion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Referral </vt:lpstr>
      <vt:lpstr>Referral </vt:lpstr>
      <vt:lpstr>Examples </vt:lpstr>
      <vt:lpstr>Examples </vt:lpstr>
      <vt:lpstr>Examples </vt:lpstr>
      <vt:lpstr>Examples </vt:lpstr>
      <vt:lpstr>Example </vt:lpstr>
      <vt:lpstr>Example </vt:lpstr>
      <vt:lpstr>Example </vt:lpstr>
      <vt:lpstr>Example </vt:lpstr>
      <vt:lpstr>Example </vt:lpstr>
      <vt:lpstr>Example </vt:lpstr>
      <vt:lpstr>Example </vt:lpstr>
      <vt:lpstr>Example </vt:lpstr>
      <vt:lpstr>Example </vt:lpstr>
      <vt:lpstr>Example </vt:lpstr>
      <vt:lpstr>Example </vt:lpstr>
      <vt:lpstr>Why PCR? </vt:lpstr>
      <vt:lpstr>Reclassification of Late Therapeutic Failures</vt:lpstr>
      <vt:lpstr>Therapeutic Efficacy - ASAQ</vt:lpstr>
      <vt:lpstr>Resistance Markers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Triagem</dc:title>
  <dc:creator>Mathew</dc:creator>
  <cp:lastModifiedBy>Laird, Veronika (CDC/DDPHSIS/CGH/DPDM)</cp:lastModifiedBy>
  <cp:revision>382</cp:revision>
  <dcterms:created xsi:type="dcterms:W3CDTF">2006-08-16T00:00:00Z</dcterms:created>
  <dcterms:modified xsi:type="dcterms:W3CDTF">2023-05-24T14:43:50Z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f03ff0-41c5-4c41-b55e-fabb8fae94be_Enabled">
    <vt:lpwstr>true</vt:lpwstr>
  </property>
  <property fmtid="{D5CDD505-2E9C-101B-9397-08002B2CF9AE}" pid="3" name="MSIP_Label_8af03ff0-41c5-4c41-b55e-fabb8fae94be_SetDate">
    <vt:lpwstr>2021-09-27T21:17:09Z</vt:lpwstr>
  </property>
  <property fmtid="{D5CDD505-2E9C-101B-9397-08002B2CF9AE}" pid="4" name="MSIP_Label_8af03ff0-41c5-4c41-b55e-fabb8fae94be_Method">
    <vt:lpwstr>Privileged</vt:lpwstr>
  </property>
  <property fmtid="{D5CDD505-2E9C-101B-9397-08002B2CF9AE}" pid="5" name="MSIP_Label_8af03ff0-41c5-4c41-b55e-fabb8fae94be_Name">
    <vt:lpwstr>8af03ff0-41c5-4c41-b55e-fabb8fae94be</vt:lpwstr>
  </property>
  <property fmtid="{D5CDD505-2E9C-101B-9397-08002B2CF9AE}" pid="6" name="MSIP_Label_8af03ff0-41c5-4c41-b55e-fabb8fae94be_SiteId">
    <vt:lpwstr>9ce70869-60db-44fd-abe8-d2767077fc8f</vt:lpwstr>
  </property>
  <property fmtid="{D5CDD505-2E9C-101B-9397-08002B2CF9AE}" pid="7" name="MSIP_Label_8af03ff0-41c5-4c41-b55e-fabb8fae94be_ActionId">
    <vt:lpwstr>4644e096-4adf-4f2e-8a19-db362f859346</vt:lpwstr>
  </property>
  <property fmtid="{D5CDD505-2E9C-101B-9397-08002B2CF9AE}" pid="8" name="MSIP_Label_8af03ff0-41c5-4c41-b55e-fabb8fae94be_ContentBits">
    <vt:lpwstr>0</vt:lpwstr>
  </property>
  <property fmtid="{D5CDD505-2E9C-101B-9397-08002B2CF9AE}" pid="9" name="ContentTypeId">
    <vt:lpwstr>0x010100F9AEF5C07ADB73498301CC970D1D48E6</vt:lpwstr>
  </property>
  <property fmtid="{D5CDD505-2E9C-101B-9397-08002B2CF9AE}" pid="10" name="MediaServiceImageTags">
    <vt:lpwstr/>
  </property>
</Properties>
</file>