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8" r:id="rId3"/>
    <p:sldId id="259" r:id="rId4"/>
    <p:sldId id="260" r:id="rId5"/>
    <p:sldId id="272" r:id="rId6"/>
    <p:sldId id="275" r:id="rId7"/>
    <p:sldId id="276" r:id="rId8"/>
    <p:sldId id="262" r:id="rId9"/>
    <p:sldId id="263" r:id="rId10"/>
    <p:sldId id="264" r:id="rId11"/>
    <p:sldId id="265" r:id="rId12"/>
    <p:sldId id="266" r:id="rId13"/>
    <p:sldId id="268" r:id="rId14"/>
    <p:sldId id="267" r:id="rId15"/>
    <p:sldId id="269" r:id="rId16"/>
    <p:sldId id="271" r:id="rId17"/>
    <p:sldId id="311" r:id="rId18"/>
    <p:sldId id="278"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300" r:id="rId38"/>
    <p:sldId id="301" r:id="rId39"/>
    <p:sldId id="302" r:id="rId40"/>
    <p:sldId id="303" r:id="rId41"/>
    <p:sldId id="304" r:id="rId42"/>
    <p:sldId id="305" r:id="rId43"/>
    <p:sldId id="307" r:id="rId44"/>
    <p:sldId id="308" r:id="rId45"/>
    <p:sldId id="309" r:id="rId46"/>
    <p:sldId id="310"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257"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7"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339939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24199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802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4145117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616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337729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389960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294937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38301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FA4DAB3-84F4-49FB-8A3A-4FCB706C7B7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363074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CFA4DAB3-84F4-49FB-8A3A-4FCB706C7B7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116618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FA4DAB3-84F4-49FB-8A3A-4FCB706C7B7F}"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217734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CFA4DAB3-84F4-49FB-8A3A-4FCB706C7B7F}"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175278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4DAB3-84F4-49FB-8A3A-4FCB706C7B7F}"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253116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FA4DAB3-84F4-49FB-8A3A-4FCB706C7B7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372960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FA4DAB3-84F4-49FB-8A3A-4FCB706C7B7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9C036-798D-4860-AE6A-E28AEA270E7C}" type="slidenum">
              <a:rPr lang="en-US" smtClean="0"/>
              <a:t>‹#›</a:t>
            </a:fld>
            <a:endParaRPr lang="en-US"/>
          </a:p>
        </p:txBody>
      </p:sp>
    </p:spTree>
    <p:extLst>
      <p:ext uri="{BB962C8B-B14F-4D97-AF65-F5344CB8AC3E}">
        <p14:creationId xmlns:p14="http://schemas.microsoft.com/office/powerpoint/2010/main" val="193471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A4DAB3-84F4-49FB-8A3A-4FCB706C7B7F}" type="datetimeFigureOut">
              <a:rPr lang="en-US" smtClean="0"/>
              <a:t>3/16/2023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F9C036-798D-4860-AE6A-E28AEA270E7C}" type="slidenum">
              <a:rPr lang="en-US" smtClean="0"/>
              <a:t>‹#›</a:t>
            </a:fld>
            <a:endParaRPr lang="en-US"/>
          </a:p>
        </p:txBody>
      </p:sp>
    </p:spTree>
    <p:extLst>
      <p:ext uri="{BB962C8B-B14F-4D97-AF65-F5344CB8AC3E}">
        <p14:creationId xmlns:p14="http://schemas.microsoft.com/office/powerpoint/2010/main" val="6357896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824692-1FDE-A680-5BBD-D682C45A5B96}"/>
              </a:ext>
            </a:extLst>
          </p:cNvPr>
          <p:cNvSpPr>
            <a:spLocks noGrp="1"/>
          </p:cNvSpPr>
          <p:nvPr>
            <p:ph type="ctrTitle"/>
          </p:nvPr>
        </p:nvSpPr>
        <p:spPr/>
        <p:txBody>
          <a:bodyPr/>
          <a:lstStyle/>
          <a:p>
            <a:r>
              <a:rPr lang="pl-PL" dirty="0"/>
              <a:t>Przeszukiwanie w głąb</a:t>
            </a:r>
            <a:endParaRPr lang="en-US" dirty="0"/>
          </a:p>
        </p:txBody>
      </p:sp>
      <p:sp>
        <p:nvSpPr>
          <p:cNvPr id="3" name="Podtytuł 2">
            <a:extLst>
              <a:ext uri="{FF2B5EF4-FFF2-40B4-BE49-F238E27FC236}">
                <a16:creationId xmlns:a16="http://schemas.microsoft.com/office/drawing/2014/main" id="{45AAE66C-15EF-CAED-B0CC-4D0747EA0B78}"/>
              </a:ext>
            </a:extLst>
          </p:cNvPr>
          <p:cNvSpPr>
            <a:spLocks noGrp="1"/>
          </p:cNvSpPr>
          <p:nvPr>
            <p:ph type="subTitle" idx="1"/>
          </p:nvPr>
        </p:nvSpPr>
        <p:spPr/>
        <p:txBody>
          <a:bodyPr/>
          <a:lstStyle/>
          <a:p>
            <a:r>
              <a:rPr lang="pl-PL"/>
              <a:t>Mateusz Sapała</a:t>
            </a:r>
            <a:endParaRPr lang="en-US" dirty="0"/>
          </a:p>
        </p:txBody>
      </p:sp>
    </p:spTree>
    <p:extLst>
      <p:ext uri="{BB962C8B-B14F-4D97-AF65-F5344CB8AC3E}">
        <p14:creationId xmlns:p14="http://schemas.microsoft.com/office/powerpoint/2010/main" val="133008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9DCDDF-5024-8677-C575-1D2A52B170A3}"/>
              </a:ext>
            </a:extLst>
          </p:cNvPr>
          <p:cNvSpPr>
            <a:spLocks noGrp="1"/>
          </p:cNvSpPr>
          <p:nvPr>
            <p:ph type="title"/>
          </p:nvPr>
        </p:nvSpPr>
        <p:spPr/>
        <p:txBody>
          <a:bodyPr/>
          <a:lstStyle/>
          <a:p>
            <a:r>
              <a:rPr lang="pl-PL" dirty="0"/>
              <a:t>DOWÓD</a:t>
            </a:r>
            <a:endParaRPr lang="en-US" dirty="0"/>
          </a:p>
        </p:txBody>
      </p:sp>
      <p:sp>
        <p:nvSpPr>
          <p:cNvPr id="3" name="Symbol zastępczy zawartości 2">
            <a:extLst>
              <a:ext uri="{FF2B5EF4-FFF2-40B4-BE49-F238E27FC236}">
                <a16:creationId xmlns:a16="http://schemas.microsoft.com/office/drawing/2014/main" id="{EC037B08-F0D8-DB39-7589-E3BAB4BDF3DB}"/>
              </a:ext>
            </a:extLst>
          </p:cNvPr>
          <p:cNvSpPr>
            <a:spLocks noGrp="1"/>
          </p:cNvSpPr>
          <p:nvPr>
            <p:ph idx="1"/>
          </p:nvPr>
        </p:nvSpPr>
        <p:spPr/>
        <p:txBody>
          <a:bodyPr>
            <a:normAutofit/>
          </a:bodyPr>
          <a:lstStyle/>
          <a:p>
            <a:pPr marL="0" indent="0">
              <a:buNone/>
            </a:pPr>
            <a:r>
              <a:rPr lang="pl-PL" dirty="0"/>
              <a:t>Rozpoczynamy od przypadku, w którym d[u] &lt; d[v]. Do rozpatrzenia są dwa podprzypadki w zależności od tego, czy d[</a:t>
            </a:r>
            <a:r>
              <a:rPr lang="pl-PL" i="1" dirty="0"/>
              <a:t>v</a:t>
            </a:r>
            <a:r>
              <a:rPr lang="pl-PL" dirty="0"/>
              <a:t>] &lt; f[</a:t>
            </a:r>
            <a:r>
              <a:rPr lang="pl-PL" i="1" dirty="0"/>
              <a:t>u</a:t>
            </a:r>
            <a:r>
              <a:rPr lang="pl-PL" dirty="0"/>
              <a:t>], czy nie. W pierwszym podprzypadku d[</a:t>
            </a:r>
            <a:r>
              <a:rPr lang="pl-PL" i="1" dirty="0"/>
              <a:t>v</a:t>
            </a:r>
            <a:r>
              <a:rPr lang="pl-PL" dirty="0"/>
              <a:t>] &lt; f[</a:t>
            </a:r>
            <a:r>
              <a:rPr lang="pl-PL" i="1" dirty="0"/>
              <a:t>u</a:t>
            </a:r>
            <a:r>
              <a:rPr lang="pl-PL" dirty="0"/>
              <a:t>], wierzchołek </a:t>
            </a:r>
            <a:r>
              <a:rPr lang="pl-PL" i="1" dirty="0"/>
              <a:t>v</a:t>
            </a:r>
            <a:r>
              <a:rPr lang="pl-PL" dirty="0"/>
              <a:t> został więc odwiedzony wtedy, kiedy wierzchołek z był jeszcze szary. Stąd wynika, że v jest potomkiem u. Co więcej, ponieważ wierzchołek </a:t>
            </a:r>
            <a:r>
              <a:rPr lang="pl-PL" i="1" dirty="0"/>
              <a:t>v</a:t>
            </a:r>
            <a:r>
              <a:rPr lang="pl-PL" dirty="0"/>
              <a:t> jest odwiedzany później niż wierzchołek </a:t>
            </a:r>
            <a:r>
              <a:rPr lang="pl-PL" i="1" dirty="0"/>
              <a:t>u</a:t>
            </a:r>
            <a:r>
              <a:rPr lang="pl-PL" dirty="0"/>
              <a:t>, wszystkich krawędzie wychodzące z </a:t>
            </a:r>
            <a:r>
              <a:rPr lang="pl-PL" i="1" dirty="0"/>
              <a:t>v</a:t>
            </a:r>
            <a:r>
              <a:rPr lang="pl-PL" dirty="0"/>
              <a:t> zostaną zbadane i </a:t>
            </a:r>
            <a:r>
              <a:rPr lang="pl-PL" i="1" dirty="0"/>
              <a:t>v</a:t>
            </a:r>
            <a:r>
              <a:rPr lang="pl-PL" dirty="0"/>
              <a:t> zostanie przetworzony, zanim przeszukiwanie powróci do </a:t>
            </a:r>
            <a:r>
              <a:rPr lang="pl-PL" i="1" dirty="0"/>
              <a:t>u</a:t>
            </a:r>
            <a:r>
              <a:rPr lang="pl-PL" dirty="0"/>
              <a:t> i wierzchołek u zostanie przetworzony. Dlatego w tym przypadku przedział [d[</a:t>
            </a:r>
            <a:r>
              <a:rPr lang="pl-PL" i="1" dirty="0"/>
              <a:t>v</a:t>
            </a:r>
            <a:r>
              <a:rPr lang="pl-PL" dirty="0"/>
              <a:t>], ƒ[</a:t>
            </a:r>
            <a:r>
              <a:rPr lang="pl-PL" i="1" dirty="0"/>
              <a:t>v</a:t>
            </a:r>
            <a:r>
              <a:rPr lang="pl-PL" dirty="0"/>
              <a:t>]] jest całkowicie zawarty w przedziale [d[</a:t>
            </a:r>
            <a:r>
              <a:rPr lang="pl-PL" i="1" dirty="0"/>
              <a:t>u</a:t>
            </a:r>
            <a:r>
              <a:rPr lang="pl-PL" dirty="0"/>
              <a:t>], ƒ[</a:t>
            </a:r>
            <a:r>
              <a:rPr lang="pl-PL" i="1" dirty="0"/>
              <a:t>u</a:t>
            </a:r>
            <a:r>
              <a:rPr lang="pl-PL" dirty="0"/>
              <a:t>]]. W drugim podprzypadku f[u] &lt; d[v], wynika więc, że przedziały [d[</a:t>
            </a:r>
            <a:r>
              <a:rPr lang="pl-PL" i="1" dirty="0"/>
              <a:t>u</a:t>
            </a:r>
            <a:r>
              <a:rPr lang="pl-PL" dirty="0"/>
              <a:t>], ƒ[</a:t>
            </a:r>
            <a:r>
              <a:rPr lang="pl-PL" i="1" dirty="0"/>
              <a:t>u</a:t>
            </a:r>
            <a:r>
              <a:rPr lang="pl-PL" dirty="0"/>
              <a:t>]] i [d[</a:t>
            </a:r>
            <a:r>
              <a:rPr lang="pl-PL" i="1" dirty="0"/>
              <a:t>v</a:t>
            </a:r>
            <a:r>
              <a:rPr lang="pl-PL" dirty="0"/>
              <a:t>], ƒ[</a:t>
            </a:r>
            <a:r>
              <a:rPr lang="pl-PL" i="1" dirty="0"/>
              <a:t>v</a:t>
            </a:r>
            <a:r>
              <a:rPr lang="pl-PL" dirty="0"/>
              <a:t>]] są rozłączne.</a:t>
            </a:r>
            <a:br>
              <a:rPr lang="pl-PL" dirty="0"/>
            </a:br>
            <a:r>
              <a:rPr lang="pl-PL" dirty="0"/>
              <a:t>Przypadek, w którym d[v] &lt; d[u], jest podobny. W powyższej argumentacji u oraz v zamieniają się rolami.</a:t>
            </a:r>
            <a:br>
              <a:rPr lang="pl-PL" dirty="0"/>
            </a:br>
            <a:endParaRPr lang="en-US" dirty="0"/>
          </a:p>
        </p:txBody>
      </p:sp>
    </p:spTree>
    <p:extLst>
      <p:ext uri="{BB962C8B-B14F-4D97-AF65-F5344CB8AC3E}">
        <p14:creationId xmlns:p14="http://schemas.microsoft.com/office/powerpoint/2010/main" val="268755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9F1C7D-7CFB-AC95-3E14-909A297ED757}"/>
              </a:ext>
            </a:extLst>
          </p:cNvPr>
          <p:cNvSpPr>
            <a:spLocks noGrp="1"/>
          </p:cNvSpPr>
          <p:nvPr>
            <p:ph type="title"/>
          </p:nvPr>
        </p:nvSpPr>
        <p:spPr/>
        <p:txBody>
          <a:bodyPr/>
          <a:lstStyle/>
          <a:p>
            <a:r>
              <a:rPr lang="pl-PL" dirty="0"/>
              <a:t>Wniosek o zagnieżdżeniu przedziałów</a:t>
            </a:r>
            <a:endParaRPr lang="en-US" dirty="0"/>
          </a:p>
        </p:txBody>
      </p:sp>
      <p:sp>
        <p:nvSpPr>
          <p:cNvPr id="3" name="Symbol zastępczy zawartości 2">
            <a:extLst>
              <a:ext uri="{FF2B5EF4-FFF2-40B4-BE49-F238E27FC236}">
                <a16:creationId xmlns:a16="http://schemas.microsoft.com/office/drawing/2014/main" id="{A7884948-8843-3167-5698-4C92A178FBDC}"/>
              </a:ext>
            </a:extLst>
          </p:cNvPr>
          <p:cNvSpPr>
            <a:spLocks noGrp="1"/>
          </p:cNvSpPr>
          <p:nvPr>
            <p:ph idx="1"/>
          </p:nvPr>
        </p:nvSpPr>
        <p:spPr/>
        <p:txBody>
          <a:bodyPr>
            <a:normAutofit/>
          </a:bodyPr>
          <a:lstStyle/>
          <a:p>
            <a:pPr marL="0" indent="0">
              <a:buNone/>
            </a:pPr>
            <a:r>
              <a:rPr lang="pl-PL" sz="2400" dirty="0"/>
              <a:t>Wierzchołek </a:t>
            </a:r>
            <a:r>
              <a:rPr lang="pl-PL" sz="2400" i="1" dirty="0"/>
              <a:t>v</a:t>
            </a:r>
            <a:r>
              <a:rPr lang="pl-PL" sz="2400" dirty="0"/>
              <a:t> jest właściwym potomkiem wierzchołka </a:t>
            </a:r>
            <a:r>
              <a:rPr lang="pl-PL" sz="2400" i="1" dirty="0"/>
              <a:t>u</a:t>
            </a:r>
            <a:r>
              <a:rPr lang="pl-PL" sz="2400" dirty="0"/>
              <a:t> w lesie przeszukiwania w głąb grafu G wtedy i tylko wtedy, gdy d[u] &lt; d[v] &lt; ƒ[v] &lt; ƒ[u].</a:t>
            </a:r>
          </a:p>
          <a:p>
            <a:pPr marL="0" indent="0">
              <a:buNone/>
            </a:pPr>
            <a:br>
              <a:rPr lang="pl-PL" sz="2400" dirty="0"/>
            </a:br>
            <a:r>
              <a:rPr lang="pl-PL" sz="2400" b="1" dirty="0"/>
              <a:t>DOWÓD</a:t>
            </a:r>
            <a:br>
              <a:rPr lang="pl-PL" sz="2400" dirty="0"/>
            </a:br>
            <a:r>
              <a:rPr lang="pl-PL" sz="2400" dirty="0"/>
              <a:t>Natychmiastowy wniosek z twierdzenia o nawiasach.</a:t>
            </a:r>
            <a:endParaRPr lang="en-US" sz="2400" dirty="0"/>
          </a:p>
        </p:txBody>
      </p:sp>
    </p:spTree>
    <p:extLst>
      <p:ext uri="{BB962C8B-B14F-4D97-AF65-F5344CB8AC3E}">
        <p14:creationId xmlns:p14="http://schemas.microsoft.com/office/powerpoint/2010/main" val="38171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B7A529-A8E8-8985-5F46-70C5FC7CFF05}"/>
              </a:ext>
            </a:extLst>
          </p:cNvPr>
          <p:cNvSpPr>
            <a:spLocks noGrp="1"/>
          </p:cNvSpPr>
          <p:nvPr>
            <p:ph type="title"/>
          </p:nvPr>
        </p:nvSpPr>
        <p:spPr/>
        <p:txBody>
          <a:bodyPr/>
          <a:lstStyle/>
          <a:p>
            <a:r>
              <a:rPr lang="pl-PL" dirty="0"/>
              <a:t>Twierdzenie o białej ścieżce</a:t>
            </a:r>
            <a:endParaRPr lang="en-US" dirty="0"/>
          </a:p>
        </p:txBody>
      </p:sp>
      <p:sp>
        <p:nvSpPr>
          <p:cNvPr id="3" name="Symbol zastępczy zawartości 2">
            <a:extLst>
              <a:ext uri="{FF2B5EF4-FFF2-40B4-BE49-F238E27FC236}">
                <a16:creationId xmlns:a16="http://schemas.microsoft.com/office/drawing/2014/main" id="{19227E7C-7C0D-0500-30C6-D35FF64E3AC3}"/>
              </a:ext>
            </a:extLst>
          </p:cNvPr>
          <p:cNvSpPr>
            <a:spLocks noGrp="1"/>
          </p:cNvSpPr>
          <p:nvPr>
            <p:ph idx="1"/>
          </p:nvPr>
        </p:nvSpPr>
        <p:spPr/>
        <p:txBody>
          <a:bodyPr>
            <a:normAutofit/>
          </a:bodyPr>
          <a:lstStyle/>
          <a:p>
            <a:pPr marL="0" indent="0">
              <a:buNone/>
            </a:pPr>
            <a:r>
              <a:rPr lang="pl-PL" sz="2800" dirty="0"/>
              <a:t>Wierzchołek </a:t>
            </a:r>
            <a:r>
              <a:rPr lang="pl-PL" sz="2800" i="1" dirty="0"/>
              <a:t>v</a:t>
            </a:r>
            <a:r>
              <a:rPr lang="pl-PL" sz="2800" dirty="0"/>
              <a:t> jest potomkiem wierzchołka </a:t>
            </a:r>
            <a:r>
              <a:rPr lang="pl-PL" sz="2800" i="1" dirty="0"/>
              <a:t>u</a:t>
            </a:r>
            <a:r>
              <a:rPr lang="pl-PL" sz="2800" dirty="0"/>
              <a:t> w lesie przeszukiwania w głąb grafu G = (V, E) wtedy i tylko wtedy, gdy w kroku d[</a:t>
            </a:r>
            <a:r>
              <a:rPr lang="pl-PL" sz="2800" i="1" dirty="0"/>
              <a:t>u</a:t>
            </a:r>
            <a:r>
              <a:rPr lang="pl-PL" sz="2800" dirty="0"/>
              <a:t>], w którym zostaje odwiedzony wierzchołek </a:t>
            </a:r>
            <a:r>
              <a:rPr lang="pl-PL" sz="2800" i="1" dirty="0"/>
              <a:t>u</a:t>
            </a:r>
            <a:r>
              <a:rPr lang="pl-PL" sz="2800" dirty="0"/>
              <a:t>, można dotrzeć z wierzchołka </a:t>
            </a:r>
            <a:r>
              <a:rPr lang="pl-PL" sz="2800" i="1" dirty="0"/>
              <a:t>u</a:t>
            </a:r>
            <a:r>
              <a:rPr lang="pl-PL" sz="2800" dirty="0"/>
              <a:t> do wierzchołka </a:t>
            </a:r>
            <a:r>
              <a:rPr lang="pl-PL" sz="2800" i="1" dirty="0"/>
              <a:t>v</a:t>
            </a:r>
            <a:r>
              <a:rPr lang="pl-PL" sz="2800" dirty="0"/>
              <a:t> ścieżką złożoną całkowicie z białych wierzchołków.</a:t>
            </a:r>
          </a:p>
        </p:txBody>
      </p:sp>
    </p:spTree>
    <p:extLst>
      <p:ext uri="{BB962C8B-B14F-4D97-AF65-F5344CB8AC3E}">
        <p14:creationId xmlns:p14="http://schemas.microsoft.com/office/powerpoint/2010/main" val="270803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B7A529-A8E8-8985-5F46-70C5FC7CFF05}"/>
              </a:ext>
            </a:extLst>
          </p:cNvPr>
          <p:cNvSpPr>
            <a:spLocks noGrp="1"/>
          </p:cNvSpPr>
          <p:nvPr>
            <p:ph type="title"/>
          </p:nvPr>
        </p:nvSpPr>
        <p:spPr/>
        <p:txBody>
          <a:bodyPr/>
          <a:lstStyle/>
          <a:p>
            <a:r>
              <a:rPr lang="pl-PL" dirty="0"/>
              <a:t>Dowód</a:t>
            </a:r>
            <a:endParaRPr lang="en-US" dirty="0"/>
          </a:p>
        </p:txBody>
      </p:sp>
      <p:sp>
        <p:nvSpPr>
          <p:cNvPr id="3" name="Symbol zastępczy zawartości 2">
            <a:extLst>
              <a:ext uri="{FF2B5EF4-FFF2-40B4-BE49-F238E27FC236}">
                <a16:creationId xmlns:a16="http://schemas.microsoft.com/office/drawing/2014/main" id="{19227E7C-7C0D-0500-30C6-D35FF64E3AC3}"/>
              </a:ext>
            </a:extLst>
          </p:cNvPr>
          <p:cNvSpPr>
            <a:spLocks noGrp="1"/>
          </p:cNvSpPr>
          <p:nvPr>
            <p:ph idx="1"/>
          </p:nvPr>
        </p:nvSpPr>
        <p:spPr/>
        <p:txBody>
          <a:bodyPr>
            <a:normAutofit lnSpcReduction="10000"/>
          </a:bodyPr>
          <a:lstStyle/>
          <a:p>
            <a:pPr marL="0" indent="0">
              <a:buNone/>
            </a:pPr>
            <a:r>
              <a:rPr lang="pl-PL" dirty="0"/>
              <a:t>Załóżmy, że wierzchołek </a:t>
            </a:r>
            <a:r>
              <a:rPr lang="pl-PL" i="1" dirty="0"/>
              <a:t>v</a:t>
            </a:r>
            <a:r>
              <a:rPr lang="pl-PL" dirty="0"/>
              <a:t> jest potomkiem wierzchołka </a:t>
            </a:r>
            <a:r>
              <a:rPr lang="pl-PL" i="1" dirty="0"/>
              <a:t>u</a:t>
            </a:r>
            <a:r>
              <a:rPr lang="pl-PL" dirty="0"/>
              <a:t>. Niech </a:t>
            </a:r>
            <a:r>
              <a:rPr lang="pl-PL" i="1" dirty="0"/>
              <a:t>w</a:t>
            </a:r>
            <a:r>
              <a:rPr lang="pl-PL" dirty="0"/>
              <a:t> będzie dowolnym wierzchołkiem na ścieżce w drzewie przeszukiwania w głąb leżącym między </a:t>
            </a:r>
            <a:r>
              <a:rPr lang="pl-PL" i="1" dirty="0"/>
              <a:t>u</a:t>
            </a:r>
            <a:r>
              <a:rPr lang="pl-PL" dirty="0"/>
              <a:t> i </a:t>
            </a:r>
            <a:r>
              <a:rPr lang="pl-PL" i="1" dirty="0"/>
              <a:t>v</a:t>
            </a:r>
            <a:r>
              <a:rPr lang="pl-PL" dirty="0"/>
              <a:t>. Z wniosku o zagnieżdżeniu przedziałów wynika, że d[</a:t>
            </a:r>
            <a:r>
              <a:rPr lang="pl-PL" i="1" dirty="0"/>
              <a:t>u</a:t>
            </a:r>
            <a:r>
              <a:rPr lang="pl-PL" dirty="0"/>
              <a:t>] &lt; d[</a:t>
            </a:r>
            <a:r>
              <a:rPr lang="pl-PL" i="1" dirty="0"/>
              <a:t>w</a:t>
            </a:r>
            <a:r>
              <a:rPr lang="pl-PL" dirty="0"/>
              <a:t>] i stąd w jest biały w kroku d[</a:t>
            </a:r>
            <a:r>
              <a:rPr lang="pl-PL" i="1" dirty="0"/>
              <a:t>u</a:t>
            </a:r>
            <a:r>
              <a:rPr lang="pl-PL" dirty="0"/>
              <a:t>].</a:t>
            </a:r>
          </a:p>
          <a:p>
            <a:pPr marL="0" indent="0">
              <a:buNone/>
            </a:pPr>
            <a:r>
              <a:rPr lang="pl-PL" dirty="0"/>
              <a:t>Przypuśćmy, że wierzchołek </a:t>
            </a:r>
            <a:r>
              <a:rPr lang="pl-PL" i="1" dirty="0"/>
              <a:t>v</a:t>
            </a:r>
            <a:r>
              <a:rPr lang="pl-PL" dirty="0"/>
              <a:t> w kroku d[</a:t>
            </a:r>
            <a:r>
              <a:rPr lang="pl-PL" i="1" dirty="0"/>
              <a:t>u</a:t>
            </a:r>
            <a:r>
              <a:rPr lang="pl-PL" dirty="0"/>
              <a:t>] jest osiągalny z wierzchołka </a:t>
            </a:r>
            <a:r>
              <a:rPr lang="pl-PL" i="1" dirty="0"/>
              <a:t>u</a:t>
            </a:r>
            <a:r>
              <a:rPr lang="pl-PL" dirty="0"/>
              <a:t> ścieżką złożoną z białych wierzchołków, ale </a:t>
            </a:r>
            <a:r>
              <a:rPr lang="pl-PL" i="1" dirty="0"/>
              <a:t>u</a:t>
            </a:r>
            <a:r>
              <a:rPr lang="pl-PL" dirty="0"/>
              <a:t> nie zostaje potomkiem </a:t>
            </a:r>
            <a:r>
              <a:rPr lang="pl-PL" i="1" dirty="0"/>
              <a:t>u</a:t>
            </a:r>
            <a:r>
              <a:rPr lang="pl-PL" dirty="0"/>
              <a:t> w drzewie przeszukiwania w głąb. Bez straty ogólności załóżmy, że każdy inny wierzchołek z tej ścieżki zostaje potomkiem u. Niech </a:t>
            </a:r>
            <a:r>
              <a:rPr lang="pl-PL" i="1" dirty="0"/>
              <a:t>w</a:t>
            </a:r>
            <a:r>
              <a:rPr lang="pl-PL" dirty="0"/>
              <a:t> będzie poprzednikiem </a:t>
            </a:r>
            <a:r>
              <a:rPr lang="pl-PL" i="1" dirty="0"/>
              <a:t>v</a:t>
            </a:r>
            <a:r>
              <a:rPr lang="pl-PL" dirty="0"/>
              <a:t> na tej ścieżce. Zatem </a:t>
            </a:r>
            <a:r>
              <a:rPr lang="pl-PL" i="1" dirty="0"/>
              <a:t>w</a:t>
            </a:r>
            <a:r>
              <a:rPr lang="pl-PL" dirty="0"/>
              <a:t> jest potomkiem </a:t>
            </a:r>
            <a:r>
              <a:rPr lang="pl-PL" i="1" dirty="0"/>
              <a:t>u</a:t>
            </a:r>
            <a:r>
              <a:rPr lang="pl-PL" dirty="0"/>
              <a:t>, a z wniosku o zagnieżdżaniu przedziałów wynika, że </a:t>
            </a:r>
            <a:r>
              <a:rPr lang="pl-PL" i="1" dirty="0"/>
              <a:t>f</a:t>
            </a:r>
            <a:r>
              <a:rPr lang="pl-PL" dirty="0"/>
              <a:t>[w] </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a:t>
            </a:r>
            <a:r>
              <a:rPr lang="pl-PL" sz="1800" kern="100" dirty="0">
                <a:effectLst/>
                <a:latin typeface="Calibri" panose="020F0502020204030204" pitchFamily="34" charset="0"/>
                <a:ea typeface="Times New Roman" panose="02020603050405020304" pitchFamily="18" charset="0"/>
                <a:cs typeface="Calibri" panose="020F0502020204030204" pitchFamily="34" charset="0"/>
              </a:rPr>
              <a:t> </a:t>
            </a:r>
            <a:r>
              <a:rPr lang="pl-PL" i="1" dirty="0"/>
              <a:t>f</a:t>
            </a:r>
            <a:r>
              <a:rPr lang="pl-PL" dirty="0"/>
              <a:t>[u]. Zauważmy, że wierzchołek </a:t>
            </a:r>
            <a:r>
              <a:rPr lang="pl-PL" i="1" dirty="0"/>
              <a:t>v</a:t>
            </a:r>
            <a:r>
              <a:rPr lang="pl-PL" dirty="0"/>
              <a:t> musi zostać odwiedzony po odwiedzeniu u, ale zanim wierzchołek w zostanie przetworzony. Dlatego d[</a:t>
            </a:r>
            <a:r>
              <a:rPr lang="pl-PL" i="1" dirty="0"/>
              <a:t>u</a:t>
            </a:r>
            <a:r>
              <a:rPr lang="pl-PL" dirty="0"/>
              <a:t>] &lt; d[v] &lt; f[</a:t>
            </a:r>
            <a:r>
              <a:rPr lang="pl-PL" i="1" dirty="0"/>
              <a:t>w</a:t>
            </a:r>
            <a:r>
              <a:rPr lang="pl-PL" dirty="0"/>
              <a:t>] &lt; f[</a:t>
            </a:r>
            <a:r>
              <a:rPr lang="pl-PL" i="1" dirty="0"/>
              <a:t>u</a:t>
            </a:r>
            <a:r>
              <a:rPr lang="pl-PL" dirty="0"/>
              <a:t>]. Z twierdzenia o nawiasach wynika wtedy, że przedział [d[v], </a:t>
            </a:r>
            <a:r>
              <a:rPr lang="pl-PL" i="1" dirty="0"/>
              <a:t>f</a:t>
            </a:r>
            <a:r>
              <a:rPr lang="pl-PL" dirty="0"/>
              <a:t>[</a:t>
            </a:r>
            <a:r>
              <a:rPr lang="pl-PL" i="1" dirty="0"/>
              <a:t>v</a:t>
            </a:r>
            <a:r>
              <a:rPr lang="pl-PL" dirty="0"/>
              <a:t>]] jest całkowicie zawarty w przedziale [d[</a:t>
            </a:r>
            <a:r>
              <a:rPr lang="pl-PL" i="1" dirty="0"/>
              <a:t>u</a:t>
            </a:r>
            <a:r>
              <a:rPr lang="pl-PL" dirty="0"/>
              <a:t>], </a:t>
            </a:r>
            <a:r>
              <a:rPr lang="pl-PL" i="1" dirty="0"/>
              <a:t>f</a:t>
            </a:r>
            <a:r>
              <a:rPr lang="pl-PL" dirty="0"/>
              <a:t>[</a:t>
            </a:r>
            <a:r>
              <a:rPr lang="pl-PL" i="1" dirty="0"/>
              <a:t>u</a:t>
            </a:r>
            <a:r>
              <a:rPr lang="pl-PL" dirty="0"/>
              <a:t>]]. Z wniosku o zagnieżdżeniu przedziałów dostajemy, że wierzchołek v musi ostatecznie zostać potomkiem u.</a:t>
            </a:r>
            <a:endParaRPr lang="en-US" dirty="0"/>
          </a:p>
        </p:txBody>
      </p:sp>
    </p:spTree>
    <p:extLst>
      <p:ext uri="{BB962C8B-B14F-4D97-AF65-F5344CB8AC3E}">
        <p14:creationId xmlns:p14="http://schemas.microsoft.com/office/powerpoint/2010/main" val="3860062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DF28A3-A3BE-4F1D-F93E-4F655FA931F9}"/>
              </a:ext>
            </a:extLst>
          </p:cNvPr>
          <p:cNvSpPr>
            <a:spLocks noGrp="1"/>
          </p:cNvSpPr>
          <p:nvPr>
            <p:ph type="title"/>
          </p:nvPr>
        </p:nvSpPr>
        <p:spPr/>
        <p:txBody>
          <a:bodyPr/>
          <a:lstStyle/>
          <a:p>
            <a:r>
              <a:rPr lang="pl-PL" dirty="0"/>
              <a:t>Klasyfikacja krawędzi</a:t>
            </a:r>
            <a:endParaRPr lang="en-US" dirty="0"/>
          </a:p>
        </p:txBody>
      </p:sp>
      <p:sp>
        <p:nvSpPr>
          <p:cNvPr id="3" name="Symbol zastępczy zawartości 2">
            <a:extLst>
              <a:ext uri="{FF2B5EF4-FFF2-40B4-BE49-F238E27FC236}">
                <a16:creationId xmlns:a16="http://schemas.microsoft.com/office/drawing/2014/main" id="{846064AC-D571-4801-02C7-D9D876A024DD}"/>
              </a:ext>
            </a:extLst>
          </p:cNvPr>
          <p:cNvSpPr>
            <a:spLocks noGrp="1"/>
          </p:cNvSpPr>
          <p:nvPr>
            <p:ph idx="1"/>
          </p:nvPr>
        </p:nvSpPr>
        <p:spPr/>
        <p:txBody>
          <a:bodyPr>
            <a:normAutofit fontScale="85000" lnSpcReduction="10000"/>
          </a:bodyPr>
          <a:lstStyle/>
          <a:p>
            <a:pPr marL="0" indent="0">
              <a:buNone/>
            </a:pPr>
            <a:r>
              <a:rPr lang="pl-PL" dirty="0"/>
              <a:t>Inną interesującą własnością przeszukiwania w głąb jest to, że można je zastosować do sklasyfikowania krawędzi wejściowego grafu G = (V, E). Taka klasyfikacja może być używana do zbierania ważnych informacji o grafie. Możemy zdefiniować cztery typy krawędzi w odniesieniu do lasu przeszukiwania w głąb G, otrzymywanego w wyniku przeszukiwania w głąb grafu G. </a:t>
            </a:r>
          </a:p>
          <a:p>
            <a:pPr>
              <a:buFont typeface="+mj-lt"/>
              <a:buAutoNum type="arabicPeriod"/>
            </a:pPr>
            <a:r>
              <a:rPr lang="pl-PL" b="1" dirty="0"/>
              <a:t>Krawędziami </a:t>
            </a:r>
            <a:r>
              <a:rPr lang="pl-PL" b="1" dirty="0" err="1"/>
              <a:t>drzewowymi</a:t>
            </a:r>
            <a:r>
              <a:rPr lang="pl-PL" b="1" dirty="0"/>
              <a:t> </a:t>
            </a:r>
            <a:r>
              <a:rPr lang="pl-PL" dirty="0"/>
              <a:t>są krawędzie w lesie przeszukiwania w głąb G Krawędź (</a:t>
            </a:r>
            <a:r>
              <a:rPr lang="pl-PL" i="1" dirty="0"/>
              <a:t>u</a:t>
            </a:r>
            <a:r>
              <a:rPr lang="pl-PL" dirty="0"/>
              <a:t>, </a:t>
            </a:r>
            <a:r>
              <a:rPr lang="pl-PL" i="1" dirty="0"/>
              <a:t>v</a:t>
            </a:r>
            <a:r>
              <a:rPr lang="pl-PL" dirty="0"/>
              <a:t>) jest krawędzią </a:t>
            </a:r>
            <a:r>
              <a:rPr lang="pl-PL" dirty="0" err="1"/>
              <a:t>drzewową</a:t>
            </a:r>
            <a:r>
              <a:rPr lang="pl-PL" dirty="0"/>
              <a:t>, jeśli wierzchołek </a:t>
            </a:r>
            <a:r>
              <a:rPr lang="pl-PL" i="1" dirty="0"/>
              <a:t>v</a:t>
            </a:r>
            <a:r>
              <a:rPr lang="pl-PL" dirty="0"/>
              <a:t> został odwiedzony w wyniku zbadania krawędzi (</a:t>
            </a:r>
            <a:r>
              <a:rPr lang="pl-PL" i="1" dirty="0"/>
              <a:t>u</a:t>
            </a:r>
            <a:r>
              <a:rPr lang="pl-PL" dirty="0"/>
              <a:t>, </a:t>
            </a:r>
            <a:r>
              <a:rPr lang="pl-PL" i="1" dirty="0"/>
              <a:t>v</a:t>
            </a:r>
            <a:r>
              <a:rPr lang="pl-PL" dirty="0"/>
              <a:t>)</a:t>
            </a:r>
          </a:p>
          <a:p>
            <a:pPr>
              <a:buFont typeface="+mj-lt"/>
              <a:buAutoNum type="arabicPeriod"/>
            </a:pPr>
            <a:r>
              <a:rPr lang="pl-PL" b="1" dirty="0"/>
              <a:t>Krawędziami powrotnymi </a:t>
            </a:r>
            <a:r>
              <a:rPr lang="pl-PL" dirty="0"/>
              <a:t>są krawędzie (</a:t>
            </a:r>
            <a:r>
              <a:rPr lang="pl-PL" i="1" dirty="0"/>
              <a:t>u</a:t>
            </a:r>
            <a:r>
              <a:rPr lang="pl-PL" dirty="0"/>
              <a:t>, </a:t>
            </a:r>
            <a:r>
              <a:rPr lang="pl-PL" i="1" dirty="0"/>
              <a:t>v</a:t>
            </a:r>
            <a:r>
              <a:rPr lang="pl-PL" dirty="0"/>
              <a:t>) łączące wierzchołek </a:t>
            </a:r>
            <a:r>
              <a:rPr lang="pl-PL" i="1" dirty="0"/>
              <a:t>u</a:t>
            </a:r>
            <a:r>
              <a:rPr lang="pl-PL" dirty="0"/>
              <a:t> z jego przodkiem </a:t>
            </a:r>
            <a:r>
              <a:rPr lang="pl-PL" i="1" dirty="0"/>
              <a:t>v</a:t>
            </a:r>
            <a:r>
              <a:rPr lang="pl-PL" dirty="0"/>
              <a:t> w drzewie przeszukiwania w głąb. Pętle są traktowane jako krawędzie powrotne.</a:t>
            </a:r>
          </a:p>
          <a:p>
            <a:pPr>
              <a:buFont typeface="+mj-lt"/>
              <a:buAutoNum type="arabicPeriod"/>
            </a:pPr>
            <a:r>
              <a:rPr lang="pl-PL" b="1" dirty="0"/>
              <a:t>Krawędziami w przód </a:t>
            </a:r>
            <a:r>
              <a:rPr lang="pl-PL" dirty="0"/>
              <a:t>są te krawędzie </a:t>
            </a:r>
            <a:r>
              <a:rPr lang="pl-PL" dirty="0" err="1"/>
              <a:t>niedrzewowe</a:t>
            </a:r>
            <a:r>
              <a:rPr lang="pl-PL" dirty="0"/>
              <a:t> (</a:t>
            </a:r>
            <a:r>
              <a:rPr lang="pl-PL" i="1" dirty="0"/>
              <a:t>u</a:t>
            </a:r>
            <a:r>
              <a:rPr lang="pl-PL" dirty="0"/>
              <a:t>, </a:t>
            </a:r>
            <a:r>
              <a:rPr lang="pl-PL" i="1" dirty="0"/>
              <a:t>v</a:t>
            </a:r>
            <a:r>
              <a:rPr lang="pl-PL" dirty="0"/>
              <a:t>), które łączą wierzchołek u z jego potomkiem </a:t>
            </a:r>
            <a:r>
              <a:rPr lang="pl-PL" i="1" dirty="0"/>
              <a:t>v</a:t>
            </a:r>
            <a:r>
              <a:rPr lang="pl-PL" dirty="0"/>
              <a:t> w drzewie przeszukiwania w głąb.</a:t>
            </a:r>
          </a:p>
          <a:p>
            <a:pPr>
              <a:buFont typeface="+mj-lt"/>
              <a:buAutoNum type="arabicPeriod"/>
            </a:pPr>
            <a:r>
              <a:rPr lang="pl-PL" b="1" dirty="0"/>
              <a:t>Krawędziami poprzecznymi </a:t>
            </a:r>
            <a:r>
              <a:rPr lang="pl-PL" dirty="0"/>
              <a:t>są wszystkie inne krawędzie. Krawędzie poprzeczne łączą wierzchołki z tego samego drzewa przeszukiwania w głąb, jeżeli tylko jeden z wierzchołków nie jest przodkiem drugiego, lub łączą wierzchołki z różnych drzew przeszukiwania w głąb.</a:t>
            </a:r>
            <a:br>
              <a:rPr lang="pl-PL" dirty="0"/>
            </a:br>
            <a:endParaRPr lang="pl-PL" dirty="0"/>
          </a:p>
        </p:txBody>
      </p:sp>
    </p:spTree>
    <p:extLst>
      <p:ext uri="{BB962C8B-B14F-4D97-AF65-F5344CB8AC3E}">
        <p14:creationId xmlns:p14="http://schemas.microsoft.com/office/powerpoint/2010/main" val="370707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1295F1-FAEF-9F43-C145-0D73999D1DDE}"/>
              </a:ext>
            </a:extLst>
          </p:cNvPr>
          <p:cNvSpPr>
            <a:spLocks noGrp="1"/>
          </p:cNvSpPr>
          <p:nvPr>
            <p:ph type="title"/>
          </p:nvPr>
        </p:nvSpPr>
        <p:spPr/>
        <p:txBody>
          <a:bodyPr/>
          <a:lstStyle/>
          <a:p>
            <a:r>
              <a:rPr lang="pl-PL" dirty="0"/>
              <a:t>Rozpoznawanie gałęzi</a:t>
            </a:r>
            <a:endParaRPr lang="en-US" dirty="0"/>
          </a:p>
        </p:txBody>
      </p:sp>
      <p:sp>
        <p:nvSpPr>
          <p:cNvPr id="3" name="Symbol zastępczy zawartości 2">
            <a:extLst>
              <a:ext uri="{FF2B5EF4-FFF2-40B4-BE49-F238E27FC236}">
                <a16:creationId xmlns:a16="http://schemas.microsoft.com/office/drawing/2014/main" id="{83EA1D4C-CA30-60F0-0484-6DE8AB873A0F}"/>
              </a:ext>
            </a:extLst>
          </p:cNvPr>
          <p:cNvSpPr>
            <a:spLocks noGrp="1"/>
          </p:cNvSpPr>
          <p:nvPr>
            <p:ph idx="1"/>
          </p:nvPr>
        </p:nvSpPr>
        <p:spPr/>
        <p:txBody>
          <a:bodyPr>
            <a:normAutofit/>
          </a:bodyPr>
          <a:lstStyle/>
          <a:p>
            <a:pPr marL="0" indent="0">
              <a:buNone/>
            </a:pPr>
            <a:r>
              <a:rPr lang="pl-PL" sz="2000" dirty="0"/>
              <a:t>Algorytm DFS można zmodyfikować w taki sposób, żeby napotykane krawędzie były odpowiednio klasyfikowane. Zasadnicza obserwacja polega na tym, że każda krawędź (</a:t>
            </a:r>
            <a:r>
              <a:rPr lang="pl-PL" sz="2000" i="1" dirty="0"/>
              <a:t>u</a:t>
            </a:r>
            <a:r>
              <a:rPr lang="pl-PL" sz="2000" dirty="0"/>
              <a:t>, </a:t>
            </a:r>
            <a:r>
              <a:rPr lang="pl-PL" sz="2000" i="1" dirty="0"/>
              <a:t>v</a:t>
            </a:r>
            <a:r>
              <a:rPr lang="pl-PL" sz="2000" dirty="0"/>
              <a:t>), gdy jest badana po raz pierwszy, może zostać sklasyfikowana za pomocą koloru wierzchołka </a:t>
            </a:r>
            <a:r>
              <a:rPr lang="pl-PL" sz="2000" i="1" dirty="0"/>
              <a:t>v</a:t>
            </a:r>
            <a:r>
              <a:rPr lang="pl-PL" sz="2000" dirty="0"/>
              <a:t>, do którego prowadzi</a:t>
            </a:r>
          </a:p>
          <a:p>
            <a:r>
              <a:rPr lang="pl-PL" sz="2000" dirty="0"/>
              <a:t>BIAŁY wskazuje na krawędź </a:t>
            </a:r>
            <a:r>
              <a:rPr lang="pl-PL" sz="2000" dirty="0" err="1"/>
              <a:t>drzewową</a:t>
            </a:r>
            <a:endParaRPr lang="pl-PL" sz="2000" dirty="0"/>
          </a:p>
          <a:p>
            <a:r>
              <a:rPr lang="pl-PL" sz="2000" dirty="0"/>
              <a:t>SZARY wskazuje na krawędź powrotną</a:t>
            </a:r>
          </a:p>
          <a:p>
            <a:r>
              <a:rPr lang="pl-PL" sz="2000" dirty="0"/>
              <a:t>CZARNY wskazuje na krawędź w przód lub poprzeczną</a:t>
            </a:r>
            <a:endParaRPr lang="en-US" sz="2000" dirty="0"/>
          </a:p>
        </p:txBody>
      </p:sp>
    </p:spTree>
    <p:extLst>
      <p:ext uri="{BB962C8B-B14F-4D97-AF65-F5344CB8AC3E}">
        <p14:creationId xmlns:p14="http://schemas.microsoft.com/office/powerpoint/2010/main" val="426540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9038FA-F93C-49F7-33A4-3C4EC3D088BA}"/>
              </a:ext>
            </a:extLst>
          </p:cNvPr>
          <p:cNvSpPr>
            <a:spLocks noGrp="1"/>
          </p:cNvSpPr>
          <p:nvPr>
            <p:ph type="title"/>
          </p:nvPr>
        </p:nvSpPr>
        <p:spPr/>
        <p:txBody>
          <a:bodyPr/>
          <a:lstStyle/>
          <a:p>
            <a:r>
              <a:rPr lang="pl-PL" dirty="0"/>
              <a:t>Gałęzie grafu nieskierowanego</a:t>
            </a:r>
            <a:endParaRPr lang="en-US" dirty="0"/>
          </a:p>
        </p:txBody>
      </p:sp>
      <p:sp>
        <p:nvSpPr>
          <p:cNvPr id="3" name="Symbol zastępczy zawartości 2">
            <a:extLst>
              <a:ext uri="{FF2B5EF4-FFF2-40B4-BE49-F238E27FC236}">
                <a16:creationId xmlns:a16="http://schemas.microsoft.com/office/drawing/2014/main" id="{892CAB67-1EFD-40DF-A55C-DDB1BB36EDF2}"/>
              </a:ext>
            </a:extLst>
          </p:cNvPr>
          <p:cNvSpPr>
            <a:spLocks noGrp="1"/>
          </p:cNvSpPr>
          <p:nvPr>
            <p:ph idx="1"/>
          </p:nvPr>
        </p:nvSpPr>
        <p:spPr/>
        <p:txBody>
          <a:bodyPr>
            <a:normAutofit lnSpcReduction="10000"/>
          </a:bodyPr>
          <a:lstStyle/>
          <a:p>
            <a:pPr marL="0" indent="0">
              <a:buNone/>
            </a:pPr>
            <a:r>
              <a:rPr lang="pl-PL" sz="2000" dirty="0"/>
              <a:t>W przeszukiwaniu w głąb grafu nieskierowanego G każda krawędź jest albo krawędzią </a:t>
            </a:r>
            <a:r>
              <a:rPr lang="pl-PL" sz="2000" dirty="0" err="1"/>
              <a:t>drzewową</a:t>
            </a:r>
            <a:r>
              <a:rPr lang="pl-PL" sz="2000" dirty="0"/>
              <a:t>, albo krawędzią powrotną.</a:t>
            </a:r>
          </a:p>
          <a:p>
            <a:pPr marL="0" indent="0">
              <a:buNone/>
            </a:pPr>
            <a:endParaRPr lang="pl-PL" sz="2000" dirty="0"/>
          </a:p>
          <a:p>
            <a:pPr marL="0" indent="0">
              <a:buNone/>
            </a:pPr>
            <a:r>
              <a:rPr lang="pl-PL" sz="2000" b="1" dirty="0"/>
              <a:t>DOWÓD</a:t>
            </a:r>
            <a:br>
              <a:rPr lang="pl-PL" sz="2000" dirty="0"/>
            </a:br>
            <a:r>
              <a:rPr lang="pl-PL" sz="2000" dirty="0"/>
              <a:t>Niech (</a:t>
            </a:r>
            <a:r>
              <a:rPr lang="pl-PL" sz="2000" i="1" dirty="0"/>
              <a:t>u</a:t>
            </a:r>
            <a:r>
              <a:rPr lang="pl-PL" sz="2000" dirty="0"/>
              <a:t>, </a:t>
            </a:r>
            <a:r>
              <a:rPr lang="pl-PL" sz="2000" i="1" dirty="0"/>
              <a:t>v</a:t>
            </a:r>
            <a:r>
              <a:rPr lang="pl-PL" sz="2000" dirty="0"/>
              <a:t>) będzie dowolną krawędzią z G. Załóżmy bez straty ogólności, że d[</a:t>
            </a:r>
            <a:r>
              <a:rPr lang="pl-PL" sz="2000" i="1" dirty="0"/>
              <a:t>u</a:t>
            </a:r>
            <a:r>
              <a:rPr lang="pl-PL" sz="2000" dirty="0"/>
              <a:t>] &lt; d[</a:t>
            </a:r>
            <a:r>
              <a:rPr lang="pl-PL" sz="2000" i="1" dirty="0"/>
              <a:t>v</a:t>
            </a:r>
            <a:r>
              <a:rPr lang="pl-PL" sz="2000" dirty="0"/>
              <a:t>]. Ponieważ wierzchołek </a:t>
            </a:r>
            <a:r>
              <a:rPr lang="pl-PL" sz="2000" i="1" dirty="0"/>
              <a:t>v</a:t>
            </a:r>
            <a:r>
              <a:rPr lang="pl-PL" sz="2000" dirty="0"/>
              <a:t> znajduje się na liście sąsiedztwa wierzchołka u, to musi on zostać odwiedzony i przetworzony, zanim zostanie przetworzony wierzchołek u. Jeśli krawędź (</a:t>
            </a:r>
            <a:r>
              <a:rPr lang="pl-PL" sz="2000" i="1" dirty="0"/>
              <a:t>u</a:t>
            </a:r>
            <a:r>
              <a:rPr lang="pl-PL" sz="2000" dirty="0"/>
              <a:t>, </a:t>
            </a:r>
            <a:r>
              <a:rPr lang="pl-PL" sz="2000" i="1" dirty="0"/>
              <a:t>v</a:t>
            </a:r>
            <a:r>
              <a:rPr lang="pl-PL" sz="2000" dirty="0"/>
              <a:t>) jest badana po raz pierwszy w kierunku od u do v, to (</a:t>
            </a:r>
            <a:r>
              <a:rPr lang="pl-PL" sz="2000" i="1" dirty="0"/>
              <a:t>u</a:t>
            </a:r>
            <a:r>
              <a:rPr lang="pl-PL" sz="2000" dirty="0"/>
              <a:t>, </a:t>
            </a:r>
            <a:r>
              <a:rPr lang="pl-PL" sz="2000" i="1" dirty="0"/>
              <a:t>v</a:t>
            </a:r>
            <a:r>
              <a:rPr lang="pl-PL" sz="2000" dirty="0"/>
              <a:t>) zostaje krawędzią </a:t>
            </a:r>
            <a:r>
              <a:rPr lang="pl-PL" sz="2000" dirty="0" err="1"/>
              <a:t>drzewową</a:t>
            </a:r>
            <a:r>
              <a:rPr lang="pl-PL" sz="2000" dirty="0"/>
              <a:t>. Jeśli (</a:t>
            </a:r>
            <a:r>
              <a:rPr lang="pl-PL" sz="2000" i="1" dirty="0"/>
              <a:t>u</a:t>
            </a:r>
            <a:r>
              <a:rPr lang="pl-PL" sz="2000" dirty="0"/>
              <a:t>, </a:t>
            </a:r>
            <a:r>
              <a:rPr lang="pl-PL" sz="2000" i="1" dirty="0"/>
              <a:t>v</a:t>
            </a:r>
            <a:r>
              <a:rPr lang="pl-PL" sz="2000" dirty="0"/>
              <a:t>) jest badana po raz pierwszy w kierunku od </a:t>
            </a:r>
            <a:r>
              <a:rPr lang="pl-PL" sz="2000" i="1" dirty="0"/>
              <a:t>v</a:t>
            </a:r>
            <a:r>
              <a:rPr lang="pl-PL" sz="2000" dirty="0"/>
              <a:t> do </a:t>
            </a:r>
            <a:r>
              <a:rPr lang="pl-PL" sz="2000" i="1" dirty="0"/>
              <a:t>u</a:t>
            </a:r>
            <a:r>
              <a:rPr lang="pl-PL" sz="2000" dirty="0"/>
              <a:t>, to (</a:t>
            </a:r>
            <a:r>
              <a:rPr lang="pl-PL" sz="2000" i="1" dirty="0"/>
              <a:t>u</a:t>
            </a:r>
            <a:r>
              <a:rPr lang="pl-PL" sz="2000" dirty="0"/>
              <a:t>, </a:t>
            </a:r>
            <a:r>
              <a:rPr lang="pl-PL" sz="2000" i="1" dirty="0"/>
              <a:t>v</a:t>
            </a:r>
            <a:r>
              <a:rPr lang="pl-PL" sz="2000" dirty="0"/>
              <a:t>) jest krawędzią powrotną, ponieważ podczas badania krawędzi na liście v wierzchołek u jest jeszcze szary.</a:t>
            </a:r>
            <a:endParaRPr lang="en-US" sz="2000" dirty="0"/>
          </a:p>
        </p:txBody>
      </p:sp>
    </p:spTree>
    <p:extLst>
      <p:ext uri="{BB962C8B-B14F-4D97-AF65-F5344CB8AC3E}">
        <p14:creationId xmlns:p14="http://schemas.microsoft.com/office/powerpoint/2010/main" val="424450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12968989-3F91-4A03-4FE2-787B2FCBEB2A}"/>
              </a:ext>
            </a:extLst>
          </p:cNvPr>
          <p:cNvSpPr>
            <a:spLocks noGrp="1"/>
          </p:cNvSpPr>
          <p:nvPr>
            <p:ph type="title"/>
          </p:nvPr>
        </p:nvSpPr>
        <p:spPr>
          <a:xfrm>
            <a:off x="751225" y="2768600"/>
            <a:ext cx="8596668" cy="1320800"/>
          </a:xfrm>
        </p:spPr>
        <p:txBody>
          <a:bodyPr/>
          <a:lstStyle/>
          <a:p>
            <a:pPr algn="ctr"/>
            <a:r>
              <a:rPr lang="pl-PL" dirty="0"/>
              <a:t>Przykład 1</a:t>
            </a:r>
            <a:endParaRPr lang="en-US" dirty="0"/>
          </a:p>
        </p:txBody>
      </p:sp>
    </p:spTree>
    <p:extLst>
      <p:ext uri="{BB962C8B-B14F-4D97-AF65-F5344CB8AC3E}">
        <p14:creationId xmlns:p14="http://schemas.microsoft.com/office/powerpoint/2010/main" val="369682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44" y="457200"/>
            <a:ext cx="9353550" cy="5943600"/>
          </a:xfrm>
          <a:prstGeom prst="rect">
            <a:avLst/>
          </a:prstGeom>
        </p:spPr>
      </p:pic>
    </p:spTree>
    <p:extLst>
      <p:ext uri="{BB962C8B-B14F-4D97-AF65-F5344CB8AC3E}">
        <p14:creationId xmlns:p14="http://schemas.microsoft.com/office/powerpoint/2010/main" val="78852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06378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13742F-FE25-57FD-D296-DA4CFE4FA9F2}"/>
              </a:ext>
            </a:extLst>
          </p:cNvPr>
          <p:cNvSpPr>
            <a:spLocks noGrp="1"/>
          </p:cNvSpPr>
          <p:nvPr>
            <p:ph type="title"/>
          </p:nvPr>
        </p:nvSpPr>
        <p:spPr/>
        <p:txBody>
          <a:bodyPr/>
          <a:lstStyle/>
          <a:p>
            <a:r>
              <a:rPr lang="pl-PL" dirty="0"/>
              <a:t>Opis działania</a:t>
            </a:r>
            <a:endParaRPr lang="en-US"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FD93942A-55AF-54F7-58F3-7E12A99EBCD7}"/>
                  </a:ext>
                </a:extLst>
              </p:cNvPr>
              <p:cNvSpPr>
                <a:spLocks noGrp="1"/>
              </p:cNvSpPr>
              <p:nvPr>
                <p:ph idx="1"/>
              </p:nvPr>
            </p:nvSpPr>
            <p:spPr>
              <a:xfrm>
                <a:off x="677334" y="1604513"/>
                <a:ext cx="8596668" cy="4436849"/>
              </a:xfrm>
            </p:spPr>
            <p:txBody>
              <a:bodyPr>
                <a:noAutofit/>
              </a:bodyPr>
              <a:lstStyle/>
              <a:p>
                <a:pPr marL="0" indent="0">
                  <a:buNone/>
                </a:pPr>
                <a:r>
                  <a:rPr lang="pl-PL" sz="2000" dirty="0"/>
                  <a:t>Przeszukiwanie w głąb polega na sięganiu tak głęboko w graf jak to jest tylko możliwe. Przy przeszukiwaniu w głąb są badane krawędzie ostatnio odwiedzonego wierzchołka </a:t>
                </a:r>
                <a:r>
                  <a:rPr lang="pl-PL" sz="2000" i="1" dirty="0"/>
                  <a:t>v</a:t>
                </a:r>
                <a:r>
                  <a:rPr lang="pl-PL" sz="2000" dirty="0"/>
                  <a:t>,</a:t>
                </a:r>
                <a:r>
                  <a:rPr lang="pl-PL" sz="2000" i="1" dirty="0"/>
                  <a:t> </a:t>
                </a:r>
                <a:r>
                  <a:rPr lang="pl-PL" sz="2000" dirty="0"/>
                  <a:t>z którego jeszcze wychodzą nie zbadane krawędzie. Gdy wszystkie krawędzie opuszczające wierzchołek </a:t>
                </a:r>
                <a:r>
                  <a:rPr lang="pl-PL" sz="2000" i="1" dirty="0"/>
                  <a:t>v </a:t>
                </a:r>
                <a:r>
                  <a:rPr lang="pl-PL" sz="2000" dirty="0"/>
                  <a:t>są zbadane, przeszukiwanie „wraca” do wierzchołka z którego </a:t>
                </a:r>
                <a:r>
                  <a:rPr lang="pl-PL" sz="2000" i="1" dirty="0"/>
                  <a:t>v </a:t>
                </a:r>
                <a:r>
                  <a:rPr lang="pl-PL" sz="2000" dirty="0"/>
                  <a:t>został odwiedzony. Proces jest powtarzany, do momentu aż wszystkie wierzchołki osiągalne z początkowego wierzchołka źródłowego nie zostaną odwiedzone. Jeżeli pozostanie jakikolwiek nie odwiedzony wierzchołek, to jeden z takich wierzchołków wybiera się Jako nowe źródło i przeszukiwanie jest powtarzane z tego źródła. Proces powtarza się, aż wszystkie wierzchołki w grafie zostaną odwiedzone. Jeżeli przy przeszukiwaniu w głąb w trakcie przeglądania listy sąsiedztwa już odwiedzonego wierzchołka jest wykrywany nie odwiedzony wierzchołek v, to zdarzenie takie jest rejestrowane przez zapamiętanie w zmiennej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𝜋</m:t>
                    </m:r>
                    <m:d>
                      <m:dPr>
                        <m:begChr m:val="["/>
                        <m:endChr m:val="]"/>
                        <m:ctrlPr>
                          <a:rPr lang="pl-PL"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US" sz="2000" i="1" kern="100">
                            <a:latin typeface="Cambria Math" panose="02040503050406030204" pitchFamily="18" charset="0"/>
                            <a:ea typeface="Calibri" panose="020F0502020204030204" pitchFamily="34" charset="0"/>
                            <a:cs typeface="Times New Roman" panose="02020603050405020304" pitchFamily="18" charset="0"/>
                          </a:rPr>
                          <m:t>𝑣</m:t>
                        </m:r>
                      </m:e>
                    </m:d>
                  </m:oMath>
                </a14:m>
                <a:r>
                  <a:rPr lang="pl-PL" sz="2000" dirty="0"/>
                  <a:t> wierzchołka u (poprzednik v).</a:t>
                </a:r>
                <a:endParaRPr lang="en-US" sz="2000" i="1" dirty="0"/>
              </a:p>
            </p:txBody>
          </p:sp>
        </mc:Choice>
        <mc:Fallback xmlns="">
          <p:sp>
            <p:nvSpPr>
              <p:cNvPr id="3" name="Symbol zastępczy zawartości 2">
                <a:extLst>
                  <a:ext uri="{FF2B5EF4-FFF2-40B4-BE49-F238E27FC236}">
                    <a16:creationId xmlns:a16="http://schemas.microsoft.com/office/drawing/2014/main" id="{FD93942A-55AF-54F7-58F3-7E12A99EBCD7}"/>
                  </a:ext>
                </a:extLst>
              </p:cNvPr>
              <p:cNvSpPr>
                <a:spLocks noGrp="1" noRot="1" noChangeAspect="1" noMove="1" noResize="1" noEditPoints="1" noAdjustHandles="1" noChangeArrowheads="1" noChangeShapeType="1" noTextEdit="1"/>
              </p:cNvSpPr>
              <p:nvPr>
                <p:ph idx="1"/>
              </p:nvPr>
            </p:nvSpPr>
            <p:spPr>
              <a:xfrm>
                <a:off x="677334" y="1604513"/>
                <a:ext cx="8596668" cy="4436849"/>
              </a:xfrm>
              <a:blipFill>
                <a:blip r:embed="rId2"/>
                <a:stretch>
                  <a:fillRect l="-709" t="-824" r="-426" b="-7418"/>
                </a:stretch>
              </a:blipFill>
            </p:spPr>
            <p:txBody>
              <a:bodyPr/>
              <a:lstStyle/>
              <a:p>
                <a:r>
                  <a:rPr lang="en-US">
                    <a:noFill/>
                  </a:rPr>
                  <a:t> </a:t>
                </a:r>
              </a:p>
            </p:txBody>
          </p:sp>
        </mc:Fallback>
      </mc:AlternateContent>
    </p:spTree>
    <p:extLst>
      <p:ext uri="{BB962C8B-B14F-4D97-AF65-F5344CB8AC3E}">
        <p14:creationId xmlns:p14="http://schemas.microsoft.com/office/powerpoint/2010/main" val="4019839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204838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897521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46614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54825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456706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25543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82515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31287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187251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61129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3C3A93-BD61-F8F8-7327-220717D74D64}"/>
              </a:ext>
            </a:extLst>
          </p:cNvPr>
          <p:cNvSpPr>
            <a:spLocks noGrp="1"/>
          </p:cNvSpPr>
          <p:nvPr>
            <p:ph type="title"/>
          </p:nvPr>
        </p:nvSpPr>
        <p:spPr/>
        <p:txBody>
          <a:bodyPr/>
          <a:lstStyle/>
          <a:p>
            <a:r>
              <a:rPr lang="pl-PL" dirty="0"/>
              <a:t>Podgraf poprzedników</a:t>
            </a:r>
            <a:endParaRPr lang="en-US"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ED1B3DFF-0487-E8DC-159B-16F321073B36}"/>
                  </a:ext>
                </a:extLst>
              </p:cNvPr>
              <p:cNvSpPr>
                <a:spLocks noGrp="1"/>
              </p:cNvSpPr>
              <p:nvPr>
                <p:ph idx="1"/>
              </p:nvPr>
            </p:nvSpPr>
            <p:spPr/>
            <p:txBody>
              <a:bodyPr>
                <a:normAutofit/>
              </a:bodyPr>
              <a:lstStyle/>
              <a:p>
                <a:pPr marL="0" indent="0">
                  <a:spcAft>
                    <a:spcPts val="1000"/>
                  </a:spcAft>
                  <a:buNone/>
                </a:pPr>
                <a:r>
                  <a:rPr lang="pl-PL" sz="2000" dirty="0"/>
                  <a:t>Podgraf poprzedników tworzony w przeszukiwaniu w głąb może składać się z kilku drzew, ponieważ przeszukiwanie może być wykonywane z wielu źródeł. Podgraf poprzedników w przeszukiwaniu w głąb definiujemy jako </a:t>
                </a:r>
                <a14:m>
                  <m:oMath xmlns:m="http://schemas.openxmlformats.org/officeDocument/2006/math">
                    <m:sSub>
                      <m:sSubPr>
                        <m:ctrlPr>
                          <a:rPr lang="pl-PL" sz="20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𝜋</m:t>
                        </m:r>
                      </m:sub>
                    </m:sSub>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pl-PL" sz="2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𝑉</m:t>
                        </m:r>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l-PL"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𝜋</m:t>
                            </m:r>
                          </m:sub>
                        </m:sSub>
                      </m:e>
                    </m:d>
                  </m:oMath>
                </a14:m>
                <a:r>
                  <a:rPr lang="pl-PL" sz="2000" dirty="0"/>
                  <a:t>, gdzie</a:t>
                </a:r>
              </a:p>
              <a:p>
                <a:pPr marL="0" indent="0">
                  <a:buNone/>
                </a:pPr>
                <a14:m>
                  <m:oMathPara xmlns:m="http://schemas.openxmlformats.org/officeDocument/2006/math">
                    <m:oMathParaPr>
                      <m:jc m:val="centerGroup"/>
                    </m:oMathParaPr>
                    <m:oMath xmlns:m="http://schemas.openxmlformats.org/officeDocument/2006/math">
                      <m:sSub>
                        <m:sSubPr>
                          <m:ctrlPr>
                            <a:rPr lang="pl-PL" sz="24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𝜋</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pl-PL" sz="2400" i="1" kern="100">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pl-PL"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𝜋</m:t>
                              </m:r>
                              <m:d>
                                <m:dPr>
                                  <m:begChr m:val="["/>
                                  <m:endChr m:val="]"/>
                                  <m:ctrlPr>
                                    <a:rPr lang="pl-PL"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𝑣</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𝑣</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𝑉</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𝜋</m:t>
                          </m:r>
                          <m:d>
                            <m:dPr>
                              <m:begChr m:val="["/>
                              <m:endChr m:val="]"/>
                              <m:ctrlPr>
                                <a:rPr lang="pl-PL"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𝑣</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𝑁𝑈𝐿𝐿</m:t>
                          </m:r>
                        </m:e>
                      </m:d>
                    </m:oMath>
                  </m:oMathPara>
                </a14:m>
                <a:endParaRPr lang="pl-PL"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pl-PL" sz="2000" dirty="0"/>
                  <a:t>Podgraf poprzedników w przeszukiwaniu w głąb jest lasem przeszukiwania w głąb złożonym z jednego lub więcej drzew przeszukiwania w głąb. Krawędzie ze zbioru </a:t>
                </a:r>
                <a14:m>
                  <m:oMath xmlns:m="http://schemas.openxmlformats.org/officeDocument/2006/math">
                    <m:sSub>
                      <m:sSubPr>
                        <m:ctrlPr>
                          <a:rPr lang="pl-PL" sz="20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𝜋</m:t>
                        </m:r>
                      </m:sub>
                    </m:sSub>
                  </m:oMath>
                </a14:m>
                <a:r>
                  <a:rPr lang="pl-PL" sz="2000" dirty="0"/>
                  <a:t>, nazywamy krawędziami </a:t>
                </a:r>
                <a:r>
                  <a:rPr lang="pl-PL" sz="2000" dirty="0" err="1"/>
                  <a:t>drzewowymi</a:t>
                </a:r>
                <a:r>
                  <a:rPr lang="pl-PL" sz="2000" dirty="0"/>
                  <a:t>.</a:t>
                </a:r>
                <a:endParaRPr lang="en-US" sz="2000" dirty="0"/>
              </a:p>
            </p:txBody>
          </p:sp>
        </mc:Choice>
        <mc:Fallback xmlns="">
          <p:sp>
            <p:nvSpPr>
              <p:cNvPr id="3" name="Symbol zastępczy zawartości 2">
                <a:extLst>
                  <a:ext uri="{FF2B5EF4-FFF2-40B4-BE49-F238E27FC236}">
                    <a16:creationId xmlns:a16="http://schemas.microsoft.com/office/drawing/2014/main" id="{ED1B3DFF-0487-E8DC-159B-16F321073B36}"/>
                  </a:ext>
                </a:extLst>
              </p:cNvPr>
              <p:cNvSpPr>
                <a:spLocks noGrp="1" noRot="1" noChangeAspect="1" noMove="1" noResize="1" noEditPoints="1" noAdjustHandles="1" noChangeArrowheads="1" noChangeShapeType="1" noTextEdit="1"/>
              </p:cNvSpPr>
              <p:nvPr>
                <p:ph idx="1"/>
              </p:nvPr>
            </p:nvSpPr>
            <p:spPr>
              <a:blipFill>
                <a:blip r:embed="rId2"/>
                <a:stretch>
                  <a:fillRect l="-709" t="-942"/>
                </a:stretch>
              </a:blipFill>
            </p:spPr>
            <p:txBody>
              <a:bodyPr/>
              <a:lstStyle/>
              <a:p>
                <a:r>
                  <a:rPr lang="en-US">
                    <a:noFill/>
                  </a:rPr>
                  <a:t> </a:t>
                </a:r>
              </a:p>
            </p:txBody>
          </p:sp>
        </mc:Fallback>
      </mc:AlternateContent>
    </p:spTree>
    <p:extLst>
      <p:ext uri="{BB962C8B-B14F-4D97-AF65-F5344CB8AC3E}">
        <p14:creationId xmlns:p14="http://schemas.microsoft.com/office/powerpoint/2010/main" val="259762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4109353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665812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229823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474261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436907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103249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408295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650708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814188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58034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35717B-ACD9-9A76-7A61-7E8330162435}"/>
              </a:ext>
            </a:extLst>
          </p:cNvPr>
          <p:cNvSpPr>
            <a:spLocks noGrp="1"/>
          </p:cNvSpPr>
          <p:nvPr>
            <p:ph type="title"/>
          </p:nvPr>
        </p:nvSpPr>
        <p:spPr/>
        <p:txBody>
          <a:bodyPr/>
          <a:lstStyle/>
          <a:p>
            <a:r>
              <a:rPr lang="pl-PL" dirty="0"/>
              <a:t>Kolory</a:t>
            </a:r>
            <a:endParaRPr lang="en-US" dirty="0"/>
          </a:p>
        </p:txBody>
      </p:sp>
      <p:sp>
        <p:nvSpPr>
          <p:cNvPr id="3" name="Symbol zastępczy zawartości 2">
            <a:extLst>
              <a:ext uri="{FF2B5EF4-FFF2-40B4-BE49-F238E27FC236}">
                <a16:creationId xmlns:a16="http://schemas.microsoft.com/office/drawing/2014/main" id="{67C40023-A70A-CDB2-B62E-7034414E4A5C}"/>
              </a:ext>
            </a:extLst>
          </p:cNvPr>
          <p:cNvSpPr>
            <a:spLocks noGrp="1"/>
          </p:cNvSpPr>
          <p:nvPr>
            <p:ph idx="1"/>
          </p:nvPr>
        </p:nvSpPr>
        <p:spPr/>
        <p:txBody>
          <a:bodyPr>
            <a:normAutofit/>
          </a:bodyPr>
          <a:lstStyle/>
          <a:p>
            <a:pPr marL="0" indent="0">
              <a:buNone/>
            </a:pPr>
            <a:r>
              <a:rPr lang="pl-PL" sz="2400" dirty="0"/>
              <a:t>Podczas przeszukiwania w głąb, wierzchołki są kolorowane w celu określenia ich stanów. Początkowo każdy wierzchołek jest kolorowany na biało. Kolor wierzchołka zmienia się na szary gdy jest odwiedzany po raz pierwszy podczas przeszukiwania. Wierzchołek jest kolorowany na czarno, gdy zostaje przetworzony. Ta metoda gwarantuje, że każdy wierzchołek będzie należał do dokładnie jednego drzewa przeszukiwania w głąb; drzewa te są więc rozłączne.</a:t>
            </a:r>
            <a:endParaRPr lang="en-US" sz="2400" dirty="0"/>
          </a:p>
        </p:txBody>
      </p:sp>
    </p:spTree>
    <p:extLst>
      <p:ext uri="{BB962C8B-B14F-4D97-AF65-F5344CB8AC3E}">
        <p14:creationId xmlns:p14="http://schemas.microsoft.com/office/powerpoint/2010/main" val="3991399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024072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729161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3081925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2773515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496178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1167851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044" y="457200"/>
            <a:ext cx="9353550" cy="5943600"/>
          </a:xfrm>
          <a:prstGeom prst="rect">
            <a:avLst/>
          </a:prstGeom>
        </p:spPr>
      </p:pic>
    </p:spTree>
    <p:extLst>
      <p:ext uri="{BB962C8B-B14F-4D97-AF65-F5344CB8AC3E}">
        <p14:creationId xmlns:p14="http://schemas.microsoft.com/office/powerpoint/2010/main" val="2197927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12968989-3F91-4A03-4FE2-787B2FCBEB2A}"/>
              </a:ext>
            </a:extLst>
          </p:cNvPr>
          <p:cNvSpPr>
            <a:spLocks noGrp="1"/>
          </p:cNvSpPr>
          <p:nvPr>
            <p:ph type="title"/>
          </p:nvPr>
        </p:nvSpPr>
        <p:spPr>
          <a:xfrm>
            <a:off x="751225" y="2768600"/>
            <a:ext cx="8596668" cy="1320800"/>
          </a:xfrm>
        </p:spPr>
        <p:txBody>
          <a:bodyPr/>
          <a:lstStyle/>
          <a:p>
            <a:pPr algn="ctr"/>
            <a:r>
              <a:rPr lang="pl-PL" dirty="0"/>
              <a:t>Przykład 2</a:t>
            </a:r>
            <a:endParaRPr lang="en-US" dirty="0"/>
          </a:p>
        </p:txBody>
      </p:sp>
    </p:spTree>
    <p:extLst>
      <p:ext uri="{BB962C8B-B14F-4D97-AF65-F5344CB8AC3E}">
        <p14:creationId xmlns:p14="http://schemas.microsoft.com/office/powerpoint/2010/main" val="1104764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2" y="1410940"/>
            <a:ext cx="9353550" cy="4036120"/>
          </a:xfrm>
          <a:prstGeom prst="rect">
            <a:avLst/>
          </a:prstGeom>
        </p:spPr>
      </p:pic>
    </p:spTree>
    <p:extLst>
      <p:ext uri="{BB962C8B-B14F-4D97-AF65-F5344CB8AC3E}">
        <p14:creationId xmlns:p14="http://schemas.microsoft.com/office/powerpoint/2010/main" val="1513953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2" y="1410940"/>
            <a:ext cx="9353550" cy="4036120"/>
          </a:xfrm>
          <a:prstGeom prst="rect">
            <a:avLst/>
          </a:prstGeom>
        </p:spPr>
      </p:pic>
    </p:spTree>
    <p:extLst>
      <p:ext uri="{BB962C8B-B14F-4D97-AF65-F5344CB8AC3E}">
        <p14:creationId xmlns:p14="http://schemas.microsoft.com/office/powerpoint/2010/main" val="267396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78157-A26D-70BA-A51F-780D8CC1FE5D}"/>
              </a:ext>
            </a:extLst>
          </p:cNvPr>
          <p:cNvSpPr>
            <a:spLocks noGrp="1"/>
          </p:cNvSpPr>
          <p:nvPr>
            <p:ph type="title"/>
          </p:nvPr>
        </p:nvSpPr>
        <p:spPr/>
        <p:txBody>
          <a:bodyPr/>
          <a:lstStyle/>
          <a:p>
            <a:r>
              <a:rPr lang="pl-PL" dirty="0"/>
              <a:t>Etykiety czasowe</a:t>
            </a:r>
            <a:endParaRPr lang="en-US" dirty="0"/>
          </a:p>
        </p:txBody>
      </p:sp>
      <p:sp>
        <p:nvSpPr>
          <p:cNvPr id="3" name="Symbol zastępczy zawartości 2">
            <a:extLst>
              <a:ext uri="{FF2B5EF4-FFF2-40B4-BE49-F238E27FC236}">
                <a16:creationId xmlns:a16="http://schemas.microsoft.com/office/drawing/2014/main" id="{E40EC255-1CCA-8011-9FE5-A4992A47F6D1}"/>
              </a:ext>
            </a:extLst>
          </p:cNvPr>
          <p:cNvSpPr>
            <a:spLocks noGrp="1"/>
          </p:cNvSpPr>
          <p:nvPr>
            <p:ph idx="1"/>
          </p:nvPr>
        </p:nvSpPr>
        <p:spPr/>
        <p:txBody>
          <a:bodyPr>
            <a:normAutofit lnSpcReduction="10000"/>
          </a:bodyPr>
          <a:lstStyle/>
          <a:p>
            <a:pPr marL="0" indent="0">
              <a:buNone/>
            </a:pPr>
            <a:r>
              <a:rPr lang="pl-PL" sz="2000" dirty="0"/>
              <a:t>Przy przeszukiwaniu w głąb, oprócz tworzenia lasu przeszukiwania, wierzchołkom przypisuje się etykiety czasowe. Każdemu wierzchołkowi </a:t>
            </a:r>
            <a:r>
              <a:rPr lang="pl-PL" sz="2000" i="1" dirty="0"/>
              <a:t>v</a:t>
            </a:r>
            <a:r>
              <a:rPr lang="pl-PL" sz="2000" dirty="0"/>
              <a:t> są przypisywane dwie etykiety: pierwsza etykieta, d[</a:t>
            </a:r>
            <a:r>
              <a:rPr lang="pl-PL" sz="2000" i="1" dirty="0"/>
              <a:t>v</a:t>
            </a:r>
            <a:r>
              <a:rPr lang="pl-PL" sz="2000" dirty="0"/>
              <a:t>], jest numerem kroku obliczeń, w którym </a:t>
            </a:r>
            <a:r>
              <a:rPr lang="pl-PL" sz="2000" i="1" dirty="0"/>
              <a:t>v</a:t>
            </a:r>
            <a:r>
              <a:rPr lang="pl-PL" sz="2000" dirty="0"/>
              <a:t> jest odwiedzany po raz pierwszy (i kolorowany na szaro), a druga etykieta, f[</a:t>
            </a:r>
            <a:r>
              <a:rPr lang="pl-PL" sz="2000" i="1" dirty="0"/>
              <a:t>v</a:t>
            </a:r>
            <a:r>
              <a:rPr lang="pl-PL" sz="2000" dirty="0"/>
              <a:t>], jest numerem kroku w przeszukiwaniu, w którym kończy się badanie listy sąsiedztwa wierzchołka v (i v jest kolorowany na czarno). Te etykiety są wykorzystywane w wielu algorytmach grafowych i są zazwyczaj pomocne w badaniu przeszukiwania w głąb. Etykiety czasowe są liczbami całkowitymi z przedziału [1, 2|V|], ponieważ każdy wierzchołek jest odwiedzany po raz pierwszy tylko raz i tylko raz jest przetworzony. Dla każdego wierzchołka u zachodzi zależność </a:t>
            </a:r>
          </a:p>
          <a:p>
            <a:pPr marL="0" indent="0" algn="ctr">
              <a:buNone/>
            </a:pPr>
            <a:r>
              <a:rPr lang="pl-PL" sz="2000" dirty="0"/>
              <a:t>d[u] &lt; f[u]</a:t>
            </a:r>
            <a:endParaRPr lang="en-US" sz="2000" dirty="0"/>
          </a:p>
        </p:txBody>
      </p:sp>
    </p:spTree>
    <p:extLst>
      <p:ext uri="{BB962C8B-B14F-4D97-AF65-F5344CB8AC3E}">
        <p14:creationId xmlns:p14="http://schemas.microsoft.com/office/powerpoint/2010/main" val="2322262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3" y="1410940"/>
            <a:ext cx="9353547" cy="4036120"/>
          </a:xfrm>
          <a:prstGeom prst="rect">
            <a:avLst/>
          </a:prstGeom>
        </p:spPr>
      </p:pic>
    </p:spTree>
    <p:extLst>
      <p:ext uri="{BB962C8B-B14F-4D97-AF65-F5344CB8AC3E}">
        <p14:creationId xmlns:p14="http://schemas.microsoft.com/office/powerpoint/2010/main" val="1841736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3" y="1410940"/>
            <a:ext cx="9353547" cy="4036119"/>
          </a:xfrm>
          <a:prstGeom prst="rect">
            <a:avLst/>
          </a:prstGeom>
        </p:spPr>
      </p:pic>
    </p:spTree>
    <p:extLst>
      <p:ext uri="{BB962C8B-B14F-4D97-AF65-F5344CB8AC3E}">
        <p14:creationId xmlns:p14="http://schemas.microsoft.com/office/powerpoint/2010/main" val="1920177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4" y="1410940"/>
            <a:ext cx="9353545" cy="4036119"/>
          </a:xfrm>
          <a:prstGeom prst="rect">
            <a:avLst/>
          </a:prstGeom>
        </p:spPr>
      </p:pic>
    </p:spTree>
    <p:extLst>
      <p:ext uri="{BB962C8B-B14F-4D97-AF65-F5344CB8AC3E}">
        <p14:creationId xmlns:p14="http://schemas.microsoft.com/office/powerpoint/2010/main" val="1914622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4" y="1410940"/>
            <a:ext cx="9353545" cy="4036118"/>
          </a:xfrm>
          <a:prstGeom prst="rect">
            <a:avLst/>
          </a:prstGeom>
        </p:spPr>
      </p:pic>
    </p:spTree>
    <p:extLst>
      <p:ext uri="{BB962C8B-B14F-4D97-AF65-F5344CB8AC3E}">
        <p14:creationId xmlns:p14="http://schemas.microsoft.com/office/powerpoint/2010/main" val="2659821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5" y="1410940"/>
            <a:ext cx="9353543" cy="4036118"/>
          </a:xfrm>
          <a:prstGeom prst="rect">
            <a:avLst/>
          </a:prstGeom>
        </p:spPr>
      </p:pic>
    </p:spTree>
    <p:extLst>
      <p:ext uri="{BB962C8B-B14F-4D97-AF65-F5344CB8AC3E}">
        <p14:creationId xmlns:p14="http://schemas.microsoft.com/office/powerpoint/2010/main" val="1437579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5" y="1410940"/>
            <a:ext cx="9353543" cy="4036117"/>
          </a:xfrm>
          <a:prstGeom prst="rect">
            <a:avLst/>
          </a:prstGeom>
        </p:spPr>
      </p:pic>
    </p:spTree>
    <p:extLst>
      <p:ext uri="{BB962C8B-B14F-4D97-AF65-F5344CB8AC3E}">
        <p14:creationId xmlns:p14="http://schemas.microsoft.com/office/powerpoint/2010/main" val="1971968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6" y="1410940"/>
            <a:ext cx="9353540" cy="4036117"/>
          </a:xfrm>
          <a:prstGeom prst="rect">
            <a:avLst/>
          </a:prstGeom>
        </p:spPr>
      </p:pic>
    </p:spTree>
    <p:extLst>
      <p:ext uri="{BB962C8B-B14F-4D97-AF65-F5344CB8AC3E}">
        <p14:creationId xmlns:p14="http://schemas.microsoft.com/office/powerpoint/2010/main" val="250948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6" y="1410940"/>
            <a:ext cx="9353540" cy="4036116"/>
          </a:xfrm>
          <a:prstGeom prst="rect">
            <a:avLst/>
          </a:prstGeom>
        </p:spPr>
      </p:pic>
    </p:spTree>
    <p:extLst>
      <p:ext uri="{BB962C8B-B14F-4D97-AF65-F5344CB8AC3E}">
        <p14:creationId xmlns:p14="http://schemas.microsoft.com/office/powerpoint/2010/main" val="1623124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7" y="1410940"/>
            <a:ext cx="9353538" cy="4036116"/>
          </a:xfrm>
          <a:prstGeom prst="rect">
            <a:avLst/>
          </a:prstGeom>
        </p:spPr>
      </p:pic>
    </p:spTree>
    <p:extLst>
      <p:ext uri="{BB962C8B-B14F-4D97-AF65-F5344CB8AC3E}">
        <p14:creationId xmlns:p14="http://schemas.microsoft.com/office/powerpoint/2010/main" val="2723394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7" y="1410940"/>
            <a:ext cx="9353538" cy="4036115"/>
          </a:xfrm>
          <a:prstGeom prst="rect">
            <a:avLst/>
          </a:prstGeom>
        </p:spPr>
      </p:pic>
    </p:spTree>
    <p:extLst>
      <p:ext uri="{BB962C8B-B14F-4D97-AF65-F5344CB8AC3E}">
        <p14:creationId xmlns:p14="http://schemas.microsoft.com/office/powerpoint/2010/main" val="26500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5CC082E3-2844-07A2-D5DD-B8204BEBAD33}"/>
              </a:ext>
            </a:extLst>
          </p:cNvPr>
          <p:cNvSpPr>
            <a:spLocks noGrp="1"/>
          </p:cNvSpPr>
          <p:nvPr>
            <p:ph type="title"/>
          </p:nvPr>
        </p:nvSpPr>
        <p:spPr/>
        <p:txBody>
          <a:bodyPr/>
          <a:lstStyle/>
          <a:p>
            <a:r>
              <a:rPr lang="pl-PL" dirty="0"/>
              <a:t>DFS(G)</a:t>
            </a:r>
            <a:endParaRPr lang="en-US" dirty="0"/>
          </a:p>
        </p:txBody>
      </p:sp>
      <mc:AlternateContent xmlns:mc="http://schemas.openxmlformats.org/markup-compatibility/2006" xmlns:a14="http://schemas.microsoft.com/office/drawing/2010/main">
        <mc:Choice Requires="a14">
          <p:sp>
            <p:nvSpPr>
              <p:cNvPr id="10" name="Symbol zastępczy zawartości 9">
                <a:extLst>
                  <a:ext uri="{FF2B5EF4-FFF2-40B4-BE49-F238E27FC236}">
                    <a16:creationId xmlns:a16="http://schemas.microsoft.com/office/drawing/2014/main" id="{9C3798CB-DD02-FB64-6D0D-5F59B4FE1B57}"/>
                  </a:ext>
                </a:extLst>
              </p:cNvPr>
              <p:cNvSpPr>
                <a:spLocks noGrp="1"/>
              </p:cNvSpPr>
              <p:nvPr>
                <p:ph sz="half" idx="1"/>
              </p:nvPr>
            </p:nvSpPr>
            <p:spPr/>
            <p:txBody>
              <a:bodyPr>
                <a:normAutofit fontScale="85000" lnSpcReduction="20000"/>
              </a:bodyPr>
              <a:lstStyle/>
              <a:p>
                <a:r>
                  <a:rPr lang="pl-PL" dirty="0"/>
                  <a:t>W wierszach 1-3 wszystkie wierzchołki są kolorowane na biało, a ich pola </a:t>
                </a:r>
                <a14:m>
                  <m:oMath xmlns:m="http://schemas.openxmlformats.org/officeDocument/2006/math">
                    <m:r>
                      <a:rPr lang="en-US" i="1" smtClean="0">
                        <a:latin typeface="Cambria Math" panose="02040503050406030204" pitchFamily="18" charset="0"/>
                      </a:rPr>
                      <m:t>𝜋</m:t>
                    </m:r>
                  </m:oMath>
                </a14:m>
                <a:r>
                  <a:rPr lang="pl-PL" dirty="0"/>
                  <a:t> są inicjowane na NULL. </a:t>
                </a:r>
              </a:p>
              <a:p>
                <a:r>
                  <a:rPr lang="pl-PL" dirty="0"/>
                  <a:t>W wierszu 4 jest zerowany licznik czasu. </a:t>
                </a:r>
              </a:p>
              <a:p>
                <a:r>
                  <a:rPr lang="pl-PL" dirty="0"/>
                  <a:t>W wierszach 5-7 jest badany każdy wierzchołek z V. Kiedy zostaje wykryty biały wierzchołek, jest on odwiedzany przy użyciu procedury DFS-VISIT. Za każdym razem, gdy procedura DFS-VISIT(u) jest wywoływana w wierszu 7, wierzchołek u staje się korzeniem nowego drzewa w lesie przeszukiwania w głąb. </a:t>
                </a:r>
              </a:p>
              <a:p>
                <a:r>
                  <a:rPr lang="pl-PL" dirty="0"/>
                  <a:t>Po zakończeniu działania procedury DFS każdy wierzchołek u ma przypisany czas odwiedzenia d[u] i czas przetworzenia ƒ[u].</a:t>
                </a:r>
                <a:br>
                  <a:rPr lang="pl-PL" dirty="0"/>
                </a:br>
                <a:br>
                  <a:rPr lang="pl-PL" dirty="0"/>
                </a:br>
                <a:endParaRPr lang="en-US" dirty="0"/>
              </a:p>
            </p:txBody>
          </p:sp>
        </mc:Choice>
        <mc:Fallback xmlns="">
          <p:sp>
            <p:nvSpPr>
              <p:cNvPr id="10" name="Symbol zastępczy zawartości 9">
                <a:extLst>
                  <a:ext uri="{FF2B5EF4-FFF2-40B4-BE49-F238E27FC236}">
                    <a16:creationId xmlns:a16="http://schemas.microsoft.com/office/drawing/2014/main" id="{9C3798CB-DD02-FB64-6D0D-5F59B4FE1B57}"/>
                  </a:ext>
                </a:extLst>
              </p:cNvPr>
              <p:cNvSpPr>
                <a:spLocks noGrp="1" noRot="1" noChangeAspect="1" noMove="1" noResize="1" noEditPoints="1" noAdjustHandles="1" noChangeArrowheads="1" noChangeShapeType="1" noTextEdit="1"/>
              </p:cNvSpPr>
              <p:nvPr>
                <p:ph sz="half" idx="1"/>
              </p:nvPr>
            </p:nvSpPr>
            <p:spPr>
              <a:blipFill>
                <a:blip r:embed="rId2"/>
                <a:stretch>
                  <a:fillRect t="-1413" r="-7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Symbol zastępczy zawartości 10">
                <a:extLst>
                  <a:ext uri="{FF2B5EF4-FFF2-40B4-BE49-F238E27FC236}">
                    <a16:creationId xmlns:a16="http://schemas.microsoft.com/office/drawing/2014/main" id="{49A84419-7FE0-3AA1-A9C9-E12D01B1BD9D}"/>
                  </a:ext>
                </a:extLst>
              </p:cNvPr>
              <p:cNvSpPr>
                <a:spLocks noGrp="1"/>
              </p:cNvSpPr>
              <p:nvPr>
                <p:ph sz="half" idx="2"/>
              </p:nvPr>
            </p:nvSpPr>
            <p:spPr/>
            <p:txBody>
              <a:bodyPr>
                <a:normAutofit fontScale="85000" lnSpcReduction="20000"/>
              </a:bodyPr>
              <a:lstStyle/>
              <a:p>
                <a:pPr marL="0" indent="0">
                  <a:buNone/>
                </a:pPr>
                <a:r>
                  <a:rPr lang="pl-PL" dirty="0"/>
                  <a:t>DFS(G)</a:t>
                </a:r>
              </a:p>
              <a:p>
                <a:pPr>
                  <a:buFont typeface="+mj-lt"/>
                  <a:buAutoNum type="arabicPeriod"/>
                </a:pPr>
                <a:r>
                  <a:rPr lang="pl-PL" dirty="0"/>
                  <a:t>for każdy wierzchołek u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pl-PL" dirty="0"/>
                  <a:t> </a:t>
                </a:r>
                <a:r>
                  <a:rPr lang="pl-PL" i="1" dirty="0"/>
                  <a:t>V</a:t>
                </a:r>
                <a:r>
                  <a:rPr lang="pl-PL" dirty="0"/>
                  <a:t>[G]</a:t>
                </a:r>
              </a:p>
              <a:p>
                <a:pPr>
                  <a:buFont typeface="+mj-lt"/>
                  <a:buAutoNum type="arabicPeriod"/>
                </a:pPr>
                <a:r>
                  <a:rPr lang="pl-PL" dirty="0"/>
                  <a:t>    do </a:t>
                </a:r>
                <a:r>
                  <a:rPr lang="pl-PL" dirty="0" err="1"/>
                  <a:t>color</a:t>
                </a:r>
                <a:r>
                  <a:rPr lang="pl-PL" dirty="0"/>
                  <a:t>[</a:t>
                </a:r>
                <a:r>
                  <a:rPr lang="pl-PL" i="1" dirty="0"/>
                  <a:t>u</a:t>
                </a:r>
                <a:r>
                  <a:rPr lang="pl-PL" dirty="0"/>
                  <a:t>] = BIAŁY</a:t>
                </a:r>
              </a:p>
              <a:p>
                <a:pPr>
                  <a:buFont typeface="+mj-lt"/>
                  <a:buAutoNum type="arabicPeriod"/>
                </a:pPr>
                <a:r>
                  <a:rPr lang="pl-PL" dirty="0"/>
                  <a:t>        </a:t>
                </a:r>
                <a14:m>
                  <m:oMath xmlns:m="http://schemas.openxmlformats.org/officeDocument/2006/math">
                    <m:r>
                      <a:rPr lang="en-US" i="1">
                        <a:latin typeface="Cambria Math" panose="02040503050406030204" pitchFamily="18" charset="0"/>
                      </a:rPr>
                      <m:t>𝜋</m:t>
                    </m:r>
                    <m:r>
                      <a:rPr lang="pl-PL" b="0" i="0" smtClean="0">
                        <a:latin typeface="Cambria Math" panose="02040503050406030204" pitchFamily="18" charset="0"/>
                      </a:rPr>
                      <m:t>[</m:t>
                    </m:r>
                    <m:r>
                      <a:rPr lang="pl-PL" b="0" i="1" smtClean="0">
                        <a:latin typeface="Cambria Math" panose="02040503050406030204" pitchFamily="18" charset="0"/>
                      </a:rPr>
                      <m:t>𝑢</m:t>
                    </m:r>
                    <m:r>
                      <a:rPr lang="pl-PL" b="0" i="0" smtClean="0">
                        <a:latin typeface="Cambria Math" panose="02040503050406030204" pitchFamily="18" charset="0"/>
                      </a:rPr>
                      <m:t>]</m:t>
                    </m:r>
                  </m:oMath>
                </a14:m>
                <a:r>
                  <a:rPr lang="pl-PL" dirty="0"/>
                  <a:t> </a:t>
                </a:r>
                <a:r>
                  <a:rPr lang="en-US" dirty="0"/>
                  <a:t>←</a:t>
                </a:r>
                <a:r>
                  <a:rPr lang="pl-PL" dirty="0"/>
                  <a:t> NULL</a:t>
                </a:r>
              </a:p>
              <a:p>
                <a:pPr>
                  <a:buFont typeface="+mj-lt"/>
                  <a:buAutoNum type="arabicPeriod"/>
                </a:pPr>
                <a:r>
                  <a:rPr lang="pl-PL" dirty="0" err="1"/>
                  <a:t>time</a:t>
                </a:r>
                <a:r>
                  <a:rPr lang="pl-PL" dirty="0"/>
                  <a:t> </a:t>
                </a:r>
                <a:r>
                  <a:rPr lang="en-US" dirty="0"/>
                  <a:t>←</a:t>
                </a:r>
                <a:r>
                  <a:rPr lang="pl-PL" dirty="0"/>
                  <a:t> 0</a:t>
                </a:r>
              </a:p>
              <a:p>
                <a:pPr>
                  <a:buFont typeface="+mj-lt"/>
                  <a:buAutoNum type="arabicPeriod"/>
                </a:pPr>
                <a:r>
                  <a:rPr lang="pl-PL" dirty="0"/>
                  <a:t>for każdy wierzchołek </a:t>
                </a:r>
                <a:r>
                  <a:rPr lang="pl-PL" i="1" dirty="0"/>
                  <a:t>u</a:t>
                </a:r>
                <a:r>
                  <a:rPr lang="pl-PL" dirty="0"/>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pl-PL" dirty="0"/>
                  <a:t> </a:t>
                </a:r>
                <a:r>
                  <a:rPr lang="pl-PL" i="1" dirty="0"/>
                  <a:t>V</a:t>
                </a:r>
                <a:r>
                  <a:rPr lang="pl-PL" dirty="0"/>
                  <a:t>[G]</a:t>
                </a:r>
              </a:p>
              <a:p>
                <a:pPr>
                  <a:buFont typeface="+mj-lt"/>
                  <a:buAutoNum type="arabicPeriod"/>
                </a:pPr>
                <a:r>
                  <a:rPr lang="pl-PL" dirty="0"/>
                  <a:t>    do </a:t>
                </a:r>
                <a:r>
                  <a:rPr lang="pl-PL" dirty="0" err="1"/>
                  <a:t>if</a:t>
                </a:r>
                <a:r>
                  <a:rPr lang="pl-PL" dirty="0"/>
                  <a:t> </a:t>
                </a:r>
                <a:r>
                  <a:rPr lang="pl-PL" dirty="0" err="1"/>
                  <a:t>color</a:t>
                </a:r>
                <a:r>
                  <a:rPr lang="pl-PL" dirty="0"/>
                  <a:t>[</a:t>
                </a:r>
                <a:r>
                  <a:rPr lang="pl-PL" i="1" dirty="0"/>
                  <a:t>u</a:t>
                </a:r>
                <a:r>
                  <a:rPr lang="pl-PL" dirty="0"/>
                  <a:t>] = BIAŁY</a:t>
                </a:r>
              </a:p>
              <a:p>
                <a:pPr>
                  <a:buFont typeface="+mj-lt"/>
                  <a:buAutoNum type="arabicPeriod"/>
                </a:pPr>
                <a:r>
                  <a:rPr lang="pl-PL" dirty="0"/>
                  <a:t>        </a:t>
                </a:r>
                <a:r>
                  <a:rPr lang="pl-PL" dirty="0" err="1"/>
                  <a:t>then</a:t>
                </a:r>
                <a:r>
                  <a:rPr lang="pl-PL" dirty="0"/>
                  <a:t> DFS-VISIT(</a:t>
                </a:r>
                <a:r>
                  <a:rPr lang="pl-PL" i="1" dirty="0"/>
                  <a:t>u</a:t>
                </a:r>
                <a:r>
                  <a:rPr lang="pl-PL" dirty="0"/>
                  <a:t>)</a:t>
                </a:r>
              </a:p>
              <a:p>
                <a:endParaRPr lang="en-US" dirty="0"/>
              </a:p>
            </p:txBody>
          </p:sp>
        </mc:Choice>
        <mc:Fallback xmlns="">
          <p:sp>
            <p:nvSpPr>
              <p:cNvPr id="11" name="Symbol zastępczy zawartości 10">
                <a:extLst>
                  <a:ext uri="{FF2B5EF4-FFF2-40B4-BE49-F238E27FC236}">
                    <a16:creationId xmlns:a16="http://schemas.microsoft.com/office/drawing/2014/main" id="{49A84419-7FE0-3AA1-A9C9-E12D01B1BD9D}"/>
                  </a:ext>
                </a:extLst>
              </p:cNvPr>
              <p:cNvSpPr>
                <a:spLocks noGrp="1" noRot="1" noChangeAspect="1" noMove="1" noResize="1" noEditPoints="1" noAdjustHandles="1" noChangeArrowheads="1" noChangeShapeType="1" noTextEdit="1"/>
              </p:cNvSpPr>
              <p:nvPr>
                <p:ph sz="half" idx="2"/>
              </p:nvPr>
            </p:nvSpPr>
            <p:spPr>
              <a:blipFill>
                <a:blip r:embed="rId3"/>
                <a:stretch>
                  <a:fillRect l="-583" t="-1413"/>
                </a:stretch>
              </a:blipFill>
            </p:spPr>
            <p:txBody>
              <a:bodyPr/>
              <a:lstStyle/>
              <a:p>
                <a:r>
                  <a:rPr lang="en-US">
                    <a:noFill/>
                  </a:rPr>
                  <a:t> </a:t>
                </a:r>
              </a:p>
            </p:txBody>
          </p:sp>
        </mc:Fallback>
      </mc:AlternateContent>
    </p:spTree>
    <p:extLst>
      <p:ext uri="{BB962C8B-B14F-4D97-AF65-F5344CB8AC3E}">
        <p14:creationId xmlns:p14="http://schemas.microsoft.com/office/powerpoint/2010/main" val="125122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8" y="1410940"/>
            <a:ext cx="9353536" cy="4036115"/>
          </a:xfrm>
          <a:prstGeom prst="rect">
            <a:avLst/>
          </a:prstGeom>
        </p:spPr>
      </p:pic>
    </p:spTree>
    <p:extLst>
      <p:ext uri="{BB962C8B-B14F-4D97-AF65-F5344CB8AC3E}">
        <p14:creationId xmlns:p14="http://schemas.microsoft.com/office/powerpoint/2010/main" val="1791704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8" y="1410940"/>
            <a:ext cx="9353536" cy="4036114"/>
          </a:xfrm>
          <a:prstGeom prst="rect">
            <a:avLst/>
          </a:prstGeom>
        </p:spPr>
      </p:pic>
    </p:spTree>
    <p:extLst>
      <p:ext uri="{BB962C8B-B14F-4D97-AF65-F5344CB8AC3E}">
        <p14:creationId xmlns:p14="http://schemas.microsoft.com/office/powerpoint/2010/main" val="3787134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9" y="1410940"/>
            <a:ext cx="9353534" cy="4036114"/>
          </a:xfrm>
          <a:prstGeom prst="rect">
            <a:avLst/>
          </a:prstGeom>
        </p:spPr>
      </p:pic>
    </p:spTree>
    <p:extLst>
      <p:ext uri="{BB962C8B-B14F-4D97-AF65-F5344CB8AC3E}">
        <p14:creationId xmlns:p14="http://schemas.microsoft.com/office/powerpoint/2010/main" val="34980861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79" y="1410940"/>
            <a:ext cx="9353534" cy="4036113"/>
          </a:xfrm>
          <a:prstGeom prst="rect">
            <a:avLst/>
          </a:prstGeom>
        </p:spPr>
      </p:pic>
    </p:spTree>
    <p:extLst>
      <p:ext uri="{BB962C8B-B14F-4D97-AF65-F5344CB8AC3E}">
        <p14:creationId xmlns:p14="http://schemas.microsoft.com/office/powerpoint/2010/main" val="25069184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0" y="1410940"/>
            <a:ext cx="9353531" cy="4036113"/>
          </a:xfrm>
          <a:prstGeom prst="rect">
            <a:avLst/>
          </a:prstGeom>
        </p:spPr>
      </p:pic>
    </p:spTree>
    <p:extLst>
      <p:ext uri="{BB962C8B-B14F-4D97-AF65-F5344CB8AC3E}">
        <p14:creationId xmlns:p14="http://schemas.microsoft.com/office/powerpoint/2010/main" val="13062414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0" y="1410940"/>
            <a:ext cx="9353531" cy="4036112"/>
          </a:xfrm>
          <a:prstGeom prst="rect">
            <a:avLst/>
          </a:prstGeom>
        </p:spPr>
      </p:pic>
    </p:spTree>
    <p:extLst>
      <p:ext uri="{BB962C8B-B14F-4D97-AF65-F5344CB8AC3E}">
        <p14:creationId xmlns:p14="http://schemas.microsoft.com/office/powerpoint/2010/main" val="4206574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1" y="1410940"/>
            <a:ext cx="9353529" cy="4036112"/>
          </a:xfrm>
          <a:prstGeom prst="rect">
            <a:avLst/>
          </a:prstGeom>
        </p:spPr>
      </p:pic>
    </p:spTree>
    <p:extLst>
      <p:ext uri="{BB962C8B-B14F-4D97-AF65-F5344CB8AC3E}">
        <p14:creationId xmlns:p14="http://schemas.microsoft.com/office/powerpoint/2010/main" val="2188804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1" y="1410940"/>
            <a:ext cx="9353529" cy="4036111"/>
          </a:xfrm>
          <a:prstGeom prst="rect">
            <a:avLst/>
          </a:prstGeom>
        </p:spPr>
      </p:pic>
    </p:spTree>
    <p:extLst>
      <p:ext uri="{BB962C8B-B14F-4D97-AF65-F5344CB8AC3E}">
        <p14:creationId xmlns:p14="http://schemas.microsoft.com/office/powerpoint/2010/main" val="351813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2" y="1410940"/>
            <a:ext cx="9353527" cy="4036111"/>
          </a:xfrm>
          <a:prstGeom prst="rect">
            <a:avLst/>
          </a:prstGeom>
        </p:spPr>
      </p:pic>
    </p:spTree>
    <p:extLst>
      <p:ext uri="{BB962C8B-B14F-4D97-AF65-F5344CB8AC3E}">
        <p14:creationId xmlns:p14="http://schemas.microsoft.com/office/powerpoint/2010/main" val="653237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2" y="1410940"/>
            <a:ext cx="9353527" cy="4036110"/>
          </a:xfrm>
          <a:prstGeom prst="rect">
            <a:avLst/>
          </a:prstGeom>
        </p:spPr>
      </p:pic>
    </p:spTree>
    <p:extLst>
      <p:ext uri="{BB962C8B-B14F-4D97-AF65-F5344CB8AC3E}">
        <p14:creationId xmlns:p14="http://schemas.microsoft.com/office/powerpoint/2010/main" val="307774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4ACFC7-4780-D5CA-2807-8F82A75F57D2}"/>
              </a:ext>
            </a:extLst>
          </p:cNvPr>
          <p:cNvSpPr>
            <a:spLocks noGrp="1"/>
          </p:cNvSpPr>
          <p:nvPr>
            <p:ph type="title"/>
          </p:nvPr>
        </p:nvSpPr>
        <p:spPr/>
        <p:txBody>
          <a:bodyPr/>
          <a:lstStyle/>
          <a:p>
            <a:r>
              <a:rPr lang="pl-PL" dirty="0"/>
              <a:t>DFS-VISIT(u)</a:t>
            </a:r>
            <a:endParaRPr lang="en-US"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FB804BA0-1C24-1DC3-8D8C-C22B84142E55}"/>
                  </a:ext>
                </a:extLst>
              </p:cNvPr>
              <p:cNvSpPr>
                <a:spLocks noGrp="1"/>
              </p:cNvSpPr>
              <p:nvPr>
                <p:ph sz="half" idx="1"/>
              </p:nvPr>
            </p:nvSpPr>
            <p:spPr/>
            <p:txBody>
              <a:bodyPr>
                <a:normAutofit fontScale="77500" lnSpcReduction="20000"/>
              </a:bodyPr>
              <a:lstStyle/>
              <a:p>
                <a:r>
                  <a:rPr lang="pl-PL" dirty="0"/>
                  <a:t>W każdym wywołaniu DFS-VISIT(u) wierzchołek u jest na początku biały. </a:t>
                </a:r>
              </a:p>
              <a:p>
                <a:r>
                  <a:rPr lang="pl-PL" dirty="0"/>
                  <a:t>W wierszu 1 wierzchołek u jest kolorowany na szaro, a w wierszu 2 jest zwiększana o 1 wartość zmiennej globalnej </a:t>
                </a:r>
                <a:r>
                  <a:rPr lang="pl-PL" dirty="0" err="1"/>
                  <a:t>time</a:t>
                </a:r>
                <a:r>
                  <a:rPr lang="pl-PL" dirty="0"/>
                  <a:t> i jest zapisywany czas odwiedzenia d[u].</a:t>
                </a:r>
              </a:p>
              <a:p>
                <a:r>
                  <a:rPr lang="pl-PL" dirty="0"/>
                  <a:t>W wierszach 3-6 jest badany każdy wierzchołek v sąsiadujący z u. Jeśli v jest biały to jest odwiedzany rekurencyjnie. </a:t>
                </a:r>
              </a:p>
              <a:p>
                <a:r>
                  <a:rPr lang="pl-PL" dirty="0"/>
                  <a:t>Dla każdego wierzchołka v</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pl-PL" dirty="0"/>
                  <a:t> </a:t>
                </a:r>
                <a:r>
                  <a:rPr lang="pl-PL" dirty="0" err="1"/>
                  <a:t>Adj</a:t>
                </a:r>
                <a:r>
                  <a:rPr lang="pl-PL" dirty="0"/>
                  <a:t>[u] rozważanego w wierszu 3 mówimy, że krawędź (u, v) jest badana w przeszukiwaniu w głąb. </a:t>
                </a:r>
              </a:p>
              <a:p>
                <a:r>
                  <a:rPr lang="pl-PL" dirty="0"/>
                  <a:t>Na koniec, po zbadaniu każdej krawędzi opuszczającej u, wierzchołek u jest kolorowany na czarno (wiersze 7-8) i w zmiennej ƒ[u] jest zapamiętywany czas przetworzenia wierzchołka u. </a:t>
                </a:r>
              </a:p>
              <a:p>
                <a:endParaRPr lang="en-US" dirty="0"/>
              </a:p>
            </p:txBody>
          </p:sp>
        </mc:Choice>
        <mc:Fallback xmlns="">
          <p:sp>
            <p:nvSpPr>
              <p:cNvPr id="3" name="Symbol zastępczy zawartości 2">
                <a:extLst>
                  <a:ext uri="{FF2B5EF4-FFF2-40B4-BE49-F238E27FC236}">
                    <a16:creationId xmlns:a16="http://schemas.microsoft.com/office/drawing/2014/main" id="{FB804BA0-1C24-1DC3-8D8C-C22B84142E55}"/>
                  </a:ext>
                </a:extLst>
              </p:cNvPr>
              <p:cNvSpPr>
                <a:spLocks noGrp="1" noRot="1" noChangeAspect="1" noMove="1" noResize="1" noEditPoints="1" noAdjustHandles="1" noChangeArrowheads="1" noChangeShapeType="1" noTextEdit="1"/>
              </p:cNvSpPr>
              <p:nvPr>
                <p:ph sz="half" idx="1"/>
              </p:nvPr>
            </p:nvSpPr>
            <p:spPr>
              <a:blipFill>
                <a:blip r:embed="rId2"/>
                <a:stretch>
                  <a:fillRect t="-1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Symbol zastępczy zawartości 3">
                <a:extLst>
                  <a:ext uri="{FF2B5EF4-FFF2-40B4-BE49-F238E27FC236}">
                    <a16:creationId xmlns:a16="http://schemas.microsoft.com/office/drawing/2014/main" id="{98EE6829-C39E-C14A-30DF-5CE56255E1DB}"/>
                  </a:ext>
                </a:extLst>
              </p:cNvPr>
              <p:cNvSpPr>
                <a:spLocks noGrp="1"/>
              </p:cNvSpPr>
              <p:nvPr>
                <p:ph sz="half" idx="2"/>
              </p:nvPr>
            </p:nvSpPr>
            <p:spPr/>
            <p:txBody>
              <a:bodyPr>
                <a:normAutofit fontScale="77500" lnSpcReduction="20000"/>
              </a:bodyPr>
              <a:lstStyle/>
              <a:p>
                <a:pPr marL="0" indent="0">
                  <a:buNone/>
                </a:pPr>
                <a:r>
                  <a:rPr lang="pl-PL" dirty="0"/>
                  <a:t>DFS-VISIT(u)</a:t>
                </a:r>
              </a:p>
              <a:p>
                <a:pPr>
                  <a:buFont typeface="+mj-lt"/>
                  <a:buAutoNum type="arabicPeriod"/>
                </a:pPr>
                <a:r>
                  <a:rPr lang="pl-PL" dirty="0" err="1"/>
                  <a:t>color</a:t>
                </a:r>
                <a:r>
                  <a:rPr lang="pl-PL" dirty="0"/>
                  <a:t>[u] ← SZARY</a:t>
                </a:r>
              </a:p>
              <a:p>
                <a:pPr>
                  <a:buFont typeface="+mj-lt"/>
                  <a:buAutoNum type="arabicPeriod"/>
                </a:pPr>
                <a:r>
                  <a:rPr lang="pl-PL" dirty="0"/>
                  <a:t>d[u] ← </a:t>
                </a:r>
                <a:r>
                  <a:rPr lang="pl-PL" dirty="0" err="1"/>
                  <a:t>time</a:t>
                </a:r>
                <a:r>
                  <a:rPr lang="pl-PL" dirty="0"/>
                  <a:t> ← </a:t>
                </a:r>
                <a:r>
                  <a:rPr lang="pl-PL" dirty="0" err="1"/>
                  <a:t>time</a:t>
                </a:r>
                <a:r>
                  <a:rPr lang="pl-PL" dirty="0"/>
                  <a:t> + 1</a:t>
                </a:r>
              </a:p>
              <a:p>
                <a:pPr>
                  <a:buFont typeface="+mj-lt"/>
                  <a:buAutoNum type="arabicPeriod"/>
                </a:pPr>
                <a:r>
                  <a:rPr lang="pl-PL" dirty="0"/>
                  <a:t>for każdy v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pl-PL" dirty="0"/>
                  <a:t> Adj[</a:t>
                </a:r>
                <a:r>
                  <a:rPr lang="pl-PL" i="1" dirty="0"/>
                  <a:t>u</a:t>
                </a:r>
                <a:r>
                  <a:rPr lang="pl-PL" dirty="0"/>
                  <a:t>]</a:t>
                </a:r>
              </a:p>
              <a:p>
                <a:pPr>
                  <a:buFont typeface="+mj-lt"/>
                  <a:buAutoNum type="arabicPeriod"/>
                </a:pPr>
                <a:r>
                  <a:rPr lang="pl-PL" dirty="0"/>
                  <a:t>    do </a:t>
                </a:r>
                <a:r>
                  <a:rPr lang="pl-PL" dirty="0" err="1"/>
                  <a:t>if</a:t>
                </a:r>
                <a:r>
                  <a:rPr lang="pl-PL" dirty="0"/>
                  <a:t> </a:t>
                </a:r>
                <a:r>
                  <a:rPr lang="pl-PL" dirty="0" err="1"/>
                  <a:t>color</a:t>
                </a:r>
                <a:r>
                  <a:rPr lang="pl-PL" dirty="0"/>
                  <a:t>[</a:t>
                </a:r>
                <a:r>
                  <a:rPr lang="pl-PL" i="1" dirty="0"/>
                  <a:t>v</a:t>
                </a:r>
                <a:r>
                  <a:rPr lang="pl-PL" dirty="0"/>
                  <a:t>] = BIAŁY</a:t>
                </a:r>
              </a:p>
              <a:p>
                <a:pPr>
                  <a:buFont typeface="+mj-lt"/>
                  <a:buAutoNum type="arabicPeriod"/>
                </a:pPr>
                <a:r>
                  <a:rPr lang="pl-PL" dirty="0"/>
                  <a:t>        </a:t>
                </a:r>
                <a:r>
                  <a:rPr lang="pl-PL" dirty="0" err="1"/>
                  <a:t>then</a:t>
                </a:r>
                <a:r>
                  <a:rPr lang="pl-PL" dirty="0"/>
                  <a:t> </a:t>
                </a:r>
                <a14:m>
                  <m:oMath xmlns:m="http://schemas.openxmlformats.org/officeDocument/2006/math">
                    <m:r>
                      <a:rPr lang="en-US" i="1">
                        <a:latin typeface="Cambria Math" panose="02040503050406030204" pitchFamily="18" charset="0"/>
                      </a:rPr>
                      <m:t>𝜋</m:t>
                    </m:r>
                  </m:oMath>
                </a14:m>
                <a:r>
                  <a:rPr lang="el-GR" dirty="0"/>
                  <a:t>[</a:t>
                </a:r>
                <a:r>
                  <a:rPr lang="pl-PL" i="1" dirty="0"/>
                  <a:t>v</a:t>
                </a:r>
                <a:r>
                  <a:rPr lang="pl-PL" dirty="0"/>
                  <a:t>] ← </a:t>
                </a:r>
                <a:r>
                  <a:rPr lang="pl-PL" i="1" dirty="0"/>
                  <a:t>u</a:t>
                </a:r>
                <a:r>
                  <a:rPr lang="pl-PL" dirty="0"/>
                  <a:t> </a:t>
                </a:r>
              </a:p>
              <a:p>
                <a:pPr>
                  <a:buFont typeface="+mj-lt"/>
                  <a:buAutoNum type="arabicPeriod"/>
                </a:pPr>
                <a:r>
                  <a:rPr lang="pl-PL" dirty="0"/>
                  <a:t>            DFS-VISIT(v)</a:t>
                </a:r>
              </a:p>
              <a:p>
                <a:pPr>
                  <a:buFont typeface="+mj-lt"/>
                  <a:buAutoNum type="arabicPeriod"/>
                </a:pPr>
                <a:r>
                  <a:rPr lang="pl-PL" dirty="0" err="1"/>
                  <a:t>color</a:t>
                </a:r>
                <a:r>
                  <a:rPr lang="pl-PL" dirty="0"/>
                  <a:t>[u] ← CZARNY </a:t>
                </a:r>
              </a:p>
              <a:p>
                <a:pPr>
                  <a:buFont typeface="+mj-lt"/>
                  <a:buAutoNum type="arabicPeriod"/>
                </a:pPr>
                <a:r>
                  <a:rPr lang="pl-PL" dirty="0"/>
                  <a:t>f[u] ← </a:t>
                </a:r>
                <a:r>
                  <a:rPr lang="pl-PL" dirty="0" err="1"/>
                  <a:t>time</a:t>
                </a:r>
                <a:r>
                  <a:rPr lang="pl-PL" dirty="0"/>
                  <a:t> ← </a:t>
                </a:r>
                <a:r>
                  <a:rPr lang="pl-PL" dirty="0" err="1"/>
                  <a:t>time</a:t>
                </a:r>
                <a:r>
                  <a:rPr lang="pl-PL" dirty="0"/>
                  <a:t> + 1</a:t>
                </a:r>
                <a:endParaRPr lang="en-US" dirty="0"/>
              </a:p>
            </p:txBody>
          </p:sp>
        </mc:Choice>
        <mc:Fallback xmlns="">
          <p:sp>
            <p:nvSpPr>
              <p:cNvPr id="4" name="Symbol zastępczy zawartości 3">
                <a:extLst>
                  <a:ext uri="{FF2B5EF4-FFF2-40B4-BE49-F238E27FC236}">
                    <a16:creationId xmlns:a16="http://schemas.microsoft.com/office/drawing/2014/main" id="{98EE6829-C39E-C14A-30DF-5CE56255E1DB}"/>
                  </a:ext>
                </a:extLst>
              </p:cNvPr>
              <p:cNvSpPr>
                <a:spLocks noGrp="1" noRot="1" noChangeAspect="1" noMove="1" noResize="1" noEditPoints="1" noAdjustHandles="1" noChangeArrowheads="1" noChangeShapeType="1" noTextEdit="1"/>
              </p:cNvSpPr>
              <p:nvPr>
                <p:ph sz="half" idx="2"/>
              </p:nvPr>
            </p:nvSpPr>
            <p:spPr>
              <a:blipFill>
                <a:blip r:embed="rId3"/>
                <a:stretch>
                  <a:fillRect l="-437" t="-1413"/>
                </a:stretch>
              </a:blipFill>
            </p:spPr>
            <p:txBody>
              <a:bodyPr/>
              <a:lstStyle/>
              <a:p>
                <a:r>
                  <a:rPr lang="en-US">
                    <a:noFill/>
                  </a:rPr>
                  <a:t> </a:t>
                </a:r>
              </a:p>
            </p:txBody>
          </p:sp>
        </mc:Fallback>
      </mc:AlternateContent>
    </p:spTree>
    <p:extLst>
      <p:ext uri="{BB962C8B-B14F-4D97-AF65-F5344CB8AC3E}">
        <p14:creationId xmlns:p14="http://schemas.microsoft.com/office/powerpoint/2010/main" val="2324949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3" y="1410940"/>
            <a:ext cx="9353524" cy="4036110"/>
          </a:xfrm>
          <a:prstGeom prst="rect">
            <a:avLst/>
          </a:prstGeom>
        </p:spPr>
      </p:pic>
    </p:spTree>
    <p:extLst>
      <p:ext uri="{BB962C8B-B14F-4D97-AF65-F5344CB8AC3E}">
        <p14:creationId xmlns:p14="http://schemas.microsoft.com/office/powerpoint/2010/main" val="1677022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3" y="1410940"/>
            <a:ext cx="9353524" cy="4036109"/>
          </a:xfrm>
          <a:prstGeom prst="rect">
            <a:avLst/>
          </a:prstGeom>
        </p:spPr>
      </p:pic>
    </p:spTree>
    <p:extLst>
      <p:ext uri="{BB962C8B-B14F-4D97-AF65-F5344CB8AC3E}">
        <p14:creationId xmlns:p14="http://schemas.microsoft.com/office/powerpoint/2010/main" val="1146366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4" y="1410940"/>
            <a:ext cx="9353522" cy="4036109"/>
          </a:xfrm>
          <a:prstGeom prst="rect">
            <a:avLst/>
          </a:prstGeom>
        </p:spPr>
      </p:pic>
    </p:spTree>
    <p:extLst>
      <p:ext uri="{BB962C8B-B14F-4D97-AF65-F5344CB8AC3E}">
        <p14:creationId xmlns:p14="http://schemas.microsoft.com/office/powerpoint/2010/main" val="1214483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4" y="1410940"/>
            <a:ext cx="9353522" cy="4036108"/>
          </a:xfrm>
          <a:prstGeom prst="rect">
            <a:avLst/>
          </a:prstGeom>
        </p:spPr>
      </p:pic>
    </p:spTree>
    <p:extLst>
      <p:ext uri="{BB962C8B-B14F-4D97-AF65-F5344CB8AC3E}">
        <p14:creationId xmlns:p14="http://schemas.microsoft.com/office/powerpoint/2010/main" val="3028566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5" y="1410940"/>
            <a:ext cx="9353520" cy="4036108"/>
          </a:xfrm>
          <a:prstGeom prst="rect">
            <a:avLst/>
          </a:prstGeom>
        </p:spPr>
      </p:pic>
    </p:spTree>
    <p:extLst>
      <p:ext uri="{BB962C8B-B14F-4D97-AF65-F5344CB8AC3E}">
        <p14:creationId xmlns:p14="http://schemas.microsoft.com/office/powerpoint/2010/main" val="38887655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5" y="1410940"/>
            <a:ext cx="9353520" cy="4036107"/>
          </a:xfrm>
          <a:prstGeom prst="rect">
            <a:avLst/>
          </a:prstGeom>
        </p:spPr>
      </p:pic>
    </p:spTree>
    <p:extLst>
      <p:ext uri="{BB962C8B-B14F-4D97-AF65-F5344CB8AC3E}">
        <p14:creationId xmlns:p14="http://schemas.microsoft.com/office/powerpoint/2010/main" val="2586784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6" y="1410940"/>
            <a:ext cx="9353517" cy="4036107"/>
          </a:xfrm>
          <a:prstGeom prst="rect">
            <a:avLst/>
          </a:prstGeom>
        </p:spPr>
      </p:pic>
    </p:spTree>
    <p:extLst>
      <p:ext uri="{BB962C8B-B14F-4D97-AF65-F5344CB8AC3E}">
        <p14:creationId xmlns:p14="http://schemas.microsoft.com/office/powerpoint/2010/main" val="857082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6" y="1410940"/>
            <a:ext cx="9353517" cy="4036106"/>
          </a:xfrm>
          <a:prstGeom prst="rect">
            <a:avLst/>
          </a:prstGeom>
        </p:spPr>
      </p:pic>
    </p:spTree>
    <p:extLst>
      <p:ext uri="{BB962C8B-B14F-4D97-AF65-F5344CB8AC3E}">
        <p14:creationId xmlns:p14="http://schemas.microsoft.com/office/powerpoint/2010/main" val="250110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7" y="1410940"/>
            <a:ext cx="9353515" cy="4036106"/>
          </a:xfrm>
          <a:prstGeom prst="rect">
            <a:avLst/>
          </a:prstGeom>
        </p:spPr>
      </p:pic>
    </p:spTree>
    <p:extLst>
      <p:ext uri="{BB962C8B-B14F-4D97-AF65-F5344CB8AC3E}">
        <p14:creationId xmlns:p14="http://schemas.microsoft.com/office/powerpoint/2010/main" val="29433085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7" y="1410940"/>
            <a:ext cx="9353515" cy="4036105"/>
          </a:xfrm>
          <a:prstGeom prst="rect">
            <a:avLst/>
          </a:prstGeom>
        </p:spPr>
      </p:pic>
    </p:spTree>
    <p:extLst>
      <p:ext uri="{BB962C8B-B14F-4D97-AF65-F5344CB8AC3E}">
        <p14:creationId xmlns:p14="http://schemas.microsoft.com/office/powerpoint/2010/main" val="225925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41E0CC-BB16-B487-9B84-F0004829FE0B}"/>
              </a:ext>
            </a:extLst>
          </p:cNvPr>
          <p:cNvSpPr>
            <a:spLocks noGrp="1"/>
          </p:cNvSpPr>
          <p:nvPr>
            <p:ph type="title"/>
          </p:nvPr>
        </p:nvSpPr>
        <p:spPr/>
        <p:txBody>
          <a:bodyPr/>
          <a:lstStyle/>
          <a:p>
            <a:r>
              <a:rPr lang="pl-PL" dirty="0"/>
              <a:t>Własności przeszukiwania w głąb</a:t>
            </a:r>
            <a:endParaRPr lang="en-US"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398AD282-862E-616F-23C7-DE5FCCE1C09B}"/>
                  </a:ext>
                </a:extLst>
              </p:cNvPr>
              <p:cNvSpPr>
                <a:spLocks noGrp="1"/>
              </p:cNvSpPr>
              <p:nvPr>
                <p:ph idx="1"/>
              </p:nvPr>
            </p:nvSpPr>
            <p:spPr/>
            <p:txBody>
              <a:bodyPr>
                <a:normAutofit fontScale="77500" lnSpcReduction="20000"/>
              </a:bodyPr>
              <a:lstStyle/>
              <a:p>
                <a:r>
                  <a:rPr lang="pl-PL" sz="2800" dirty="0"/>
                  <a:t>Graf poprzedników </a:t>
                </a:r>
                <a14:m>
                  <m:oMath xmlns:m="http://schemas.openxmlformats.org/officeDocument/2006/math">
                    <m:sSub>
                      <m:sSubPr>
                        <m:ctrlPr>
                          <a:rPr lang="pl-PL" sz="2800" i="1" smtClean="0">
                            <a:effectLst/>
                            <a:latin typeface="Cambria Math" panose="02040503050406030204" pitchFamily="18" charset="0"/>
                            <a:ea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𝜋</m:t>
                        </m:r>
                      </m:sub>
                    </m:sSub>
                  </m:oMath>
                </a14:m>
                <a:r>
                  <a:rPr lang="pl-PL" sz="2800" dirty="0"/>
                  <a:t> jest faktycznie lasem drzew, ponieważ struktura przeszukiwania w głąb dokładnie odzwierciedla strukturę </a:t>
                </a:r>
                <a:r>
                  <a:rPr lang="pl-PL" sz="2800" dirty="0" err="1"/>
                  <a:t>wywołań</a:t>
                </a:r>
                <a:r>
                  <a:rPr lang="pl-PL" sz="2800" dirty="0"/>
                  <a:t> rekurencyjnych procedury DFS-VISIT. Oznacza to, że </a:t>
                </a:r>
                <a:r>
                  <a:rPr lang="pl-PL" sz="2800" i="1" dirty="0"/>
                  <a:t>u</a:t>
                </a:r>
                <a:r>
                  <a:rPr lang="pl-PL" sz="2800" dirty="0"/>
                  <a:t> = π[</a:t>
                </a:r>
                <a:r>
                  <a:rPr lang="pl-PL" sz="2800" i="1" dirty="0"/>
                  <a:t>v</a:t>
                </a:r>
                <a:r>
                  <a:rPr lang="pl-PL" sz="2800" dirty="0"/>
                  <a:t>] wtedy i tylko wtedy, gdy procedura DFS-VISIT(</a:t>
                </a:r>
                <a:r>
                  <a:rPr lang="pl-PL" sz="2800" i="1" dirty="0"/>
                  <a:t>v</a:t>
                </a:r>
                <a:r>
                  <a:rPr lang="pl-PL" sz="2800" dirty="0"/>
                  <a:t>) została wywołana podczas przeszukiwania listy sąsiedztwa wierzchołka </a:t>
                </a:r>
                <a:r>
                  <a:rPr lang="pl-PL" sz="2800" i="1" dirty="0"/>
                  <a:t>u</a:t>
                </a:r>
                <a:r>
                  <a:rPr lang="pl-PL" sz="2800" dirty="0"/>
                  <a:t>.</a:t>
                </a:r>
              </a:p>
              <a:p>
                <a:r>
                  <a:rPr lang="pl-PL" sz="2800" dirty="0"/>
                  <a:t>Czasy odwiedzania i przetworzenia mają strukturę nawiasową. Jeśli będziemy oznaczać chwilę odwiedzenia wierzchołka </a:t>
                </a:r>
                <a:r>
                  <a:rPr lang="pl-PL" sz="2800" i="1" dirty="0"/>
                  <a:t>u</a:t>
                </a:r>
                <a:r>
                  <a:rPr lang="pl-PL" sz="2800" dirty="0"/>
                  <a:t> za pomocą nawiasu otwierającego „(</a:t>
                </a:r>
                <a:r>
                  <a:rPr lang="pl-PL" sz="2800" i="1" dirty="0"/>
                  <a:t>u</a:t>
                </a:r>
                <a:r>
                  <a:rPr lang="pl-PL" sz="2800" dirty="0"/>
                  <a:t>”, a chwilę przetworzenia u za pomocą nawiasu zamykającego „</a:t>
                </a:r>
                <a:r>
                  <a:rPr lang="pl-PL" sz="2800" i="1" dirty="0"/>
                  <a:t>u</a:t>
                </a:r>
                <a:r>
                  <a:rPr lang="pl-PL" sz="2800" dirty="0"/>
                  <a:t>)”, to historia odwiedzania i przetwarzania wierzchołków jest poprawnie zbudowanym wyrażeniem nawiasowym. </a:t>
                </a:r>
                <a:br>
                  <a:rPr lang="pl-PL" dirty="0"/>
                </a:br>
                <a:endParaRPr lang="en-US" dirty="0"/>
              </a:p>
            </p:txBody>
          </p:sp>
        </mc:Choice>
        <mc:Fallback xmlns="">
          <p:sp>
            <p:nvSpPr>
              <p:cNvPr id="3" name="Symbol zastępczy zawartości 2">
                <a:extLst>
                  <a:ext uri="{FF2B5EF4-FFF2-40B4-BE49-F238E27FC236}">
                    <a16:creationId xmlns:a16="http://schemas.microsoft.com/office/drawing/2014/main" id="{398AD282-862E-616F-23C7-DE5FCCE1C09B}"/>
                  </a:ext>
                </a:extLst>
              </p:cNvPr>
              <p:cNvSpPr>
                <a:spLocks noGrp="1" noRot="1" noChangeAspect="1" noMove="1" noResize="1" noEditPoints="1" noAdjustHandles="1" noChangeArrowheads="1" noChangeShapeType="1" noTextEdit="1"/>
              </p:cNvSpPr>
              <p:nvPr>
                <p:ph idx="1"/>
              </p:nvPr>
            </p:nvSpPr>
            <p:spPr>
              <a:blipFill>
                <a:blip r:embed="rId2"/>
                <a:stretch>
                  <a:fillRect l="-426" t="-2826" r="-1206"/>
                </a:stretch>
              </a:blipFill>
            </p:spPr>
            <p:txBody>
              <a:bodyPr/>
              <a:lstStyle/>
              <a:p>
                <a:r>
                  <a:rPr lang="en-US">
                    <a:noFill/>
                  </a:rPr>
                  <a:t> </a:t>
                </a:r>
              </a:p>
            </p:txBody>
          </p:sp>
        </mc:Fallback>
      </mc:AlternateContent>
    </p:spTree>
    <p:extLst>
      <p:ext uri="{BB962C8B-B14F-4D97-AF65-F5344CB8AC3E}">
        <p14:creationId xmlns:p14="http://schemas.microsoft.com/office/powerpoint/2010/main" val="32540328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FC82FDC5-DC49-A9B0-138D-9F96A855A2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588" y="1410940"/>
            <a:ext cx="9353513" cy="4036105"/>
          </a:xfrm>
          <a:prstGeom prst="rect">
            <a:avLst/>
          </a:prstGeom>
        </p:spPr>
      </p:pic>
    </p:spTree>
    <p:extLst>
      <p:ext uri="{BB962C8B-B14F-4D97-AF65-F5344CB8AC3E}">
        <p14:creationId xmlns:p14="http://schemas.microsoft.com/office/powerpoint/2010/main" val="41794868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344B8D-CEDD-1CBC-B203-598A1BA4FFC9}"/>
              </a:ext>
            </a:extLst>
          </p:cNvPr>
          <p:cNvSpPr>
            <a:spLocks noGrp="1"/>
          </p:cNvSpPr>
          <p:nvPr>
            <p:ph type="title"/>
          </p:nvPr>
        </p:nvSpPr>
        <p:spPr/>
        <p:txBody>
          <a:bodyPr/>
          <a:lstStyle/>
          <a:p>
            <a:r>
              <a:rPr lang="pl-PL" dirty="0"/>
              <a:t>Bibliografia</a:t>
            </a:r>
            <a:endParaRPr lang="en-US" dirty="0"/>
          </a:p>
        </p:txBody>
      </p:sp>
      <p:sp>
        <p:nvSpPr>
          <p:cNvPr id="3" name="Symbol zastępczy zawartości 2">
            <a:extLst>
              <a:ext uri="{FF2B5EF4-FFF2-40B4-BE49-F238E27FC236}">
                <a16:creationId xmlns:a16="http://schemas.microsoft.com/office/drawing/2014/main" id="{89DC190A-82B7-1F90-B3C2-BD9FE3663888}"/>
              </a:ext>
            </a:extLst>
          </p:cNvPr>
          <p:cNvSpPr>
            <a:spLocks noGrp="1"/>
          </p:cNvSpPr>
          <p:nvPr>
            <p:ph idx="1"/>
          </p:nvPr>
        </p:nvSpPr>
        <p:spPr/>
        <p:txBody>
          <a:bodyPr>
            <a:normAutofit/>
          </a:bodyPr>
          <a:lstStyle/>
          <a:p>
            <a:r>
              <a:rPr lang="pl-PL" sz="2400" dirty="0"/>
              <a:t>Thomas </a:t>
            </a:r>
            <a:r>
              <a:rPr lang="pl-PL" sz="2400" dirty="0" err="1"/>
              <a:t>Cormen</a:t>
            </a:r>
            <a:r>
              <a:rPr lang="pl-PL" sz="2400" dirty="0"/>
              <a:t>, Charles </a:t>
            </a:r>
            <a:r>
              <a:rPr lang="pl-PL" sz="2400" dirty="0" err="1"/>
              <a:t>Leiserson</a:t>
            </a:r>
            <a:r>
              <a:rPr lang="pl-PL" sz="2400" dirty="0"/>
              <a:t>, Ronald </a:t>
            </a:r>
            <a:r>
              <a:rPr lang="pl-PL" sz="2400" dirty="0" err="1"/>
              <a:t>Rivest</a:t>
            </a:r>
            <a:r>
              <a:rPr lang="pl-PL" sz="2400" dirty="0"/>
              <a:t>, </a:t>
            </a:r>
            <a:r>
              <a:rPr lang="pl-PL" sz="2400" i="1" dirty="0"/>
              <a:t>Wprowadzenie do algorytmów</a:t>
            </a:r>
            <a:endParaRPr lang="en-US" sz="2400" i="1" dirty="0"/>
          </a:p>
        </p:txBody>
      </p:sp>
    </p:spTree>
    <p:extLst>
      <p:ext uri="{BB962C8B-B14F-4D97-AF65-F5344CB8AC3E}">
        <p14:creationId xmlns:p14="http://schemas.microsoft.com/office/powerpoint/2010/main" val="354550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222DC0-F099-DCED-0B2D-FF1F0F39A77B}"/>
              </a:ext>
            </a:extLst>
          </p:cNvPr>
          <p:cNvSpPr>
            <a:spLocks noGrp="1"/>
          </p:cNvSpPr>
          <p:nvPr>
            <p:ph type="title"/>
          </p:nvPr>
        </p:nvSpPr>
        <p:spPr/>
        <p:txBody>
          <a:bodyPr/>
          <a:lstStyle/>
          <a:p>
            <a:r>
              <a:rPr lang="pl-PL" dirty="0"/>
              <a:t>Twierdzenie o nawiasach</a:t>
            </a:r>
            <a:endParaRPr lang="en-US" dirty="0"/>
          </a:p>
        </p:txBody>
      </p:sp>
      <p:sp>
        <p:nvSpPr>
          <p:cNvPr id="3" name="Symbol zastępczy zawartości 2">
            <a:extLst>
              <a:ext uri="{FF2B5EF4-FFF2-40B4-BE49-F238E27FC236}">
                <a16:creationId xmlns:a16="http://schemas.microsoft.com/office/drawing/2014/main" id="{FB846599-8A3C-FDD7-71B8-790D0F4C3317}"/>
              </a:ext>
            </a:extLst>
          </p:cNvPr>
          <p:cNvSpPr>
            <a:spLocks noGrp="1"/>
          </p:cNvSpPr>
          <p:nvPr>
            <p:ph idx="1"/>
          </p:nvPr>
        </p:nvSpPr>
        <p:spPr/>
        <p:txBody>
          <a:bodyPr>
            <a:normAutofit lnSpcReduction="10000"/>
          </a:bodyPr>
          <a:lstStyle/>
          <a:p>
            <a:pPr marL="0" indent="0">
              <a:buNone/>
            </a:pPr>
            <a:r>
              <a:rPr lang="pl-PL" sz="2400" dirty="0"/>
              <a:t>W każdym przeszukiwaniu w głąb dla grafu G = (V, E), dla każdej pary wierzchołków </a:t>
            </a:r>
            <a:r>
              <a:rPr lang="pl-PL" sz="2400" i="1" dirty="0"/>
              <a:t>u</a:t>
            </a:r>
            <a:r>
              <a:rPr lang="pl-PL" sz="2400" dirty="0"/>
              <a:t> i </a:t>
            </a:r>
            <a:r>
              <a:rPr lang="pl-PL" sz="2400" i="1" dirty="0"/>
              <a:t>v</a:t>
            </a:r>
            <a:r>
              <a:rPr lang="pl-PL" sz="2400" dirty="0"/>
              <a:t> zachodzi dokładnie jeden z trzech następujących warunków:</a:t>
            </a:r>
          </a:p>
          <a:p>
            <a:r>
              <a:rPr lang="pl-PL" sz="2400" dirty="0"/>
              <a:t>przedziały [d[</a:t>
            </a:r>
            <a:r>
              <a:rPr lang="pl-PL" sz="2400" i="1" dirty="0"/>
              <a:t>u</a:t>
            </a:r>
            <a:r>
              <a:rPr lang="pl-PL" sz="2400" dirty="0"/>
              <a:t>], ƒ[</a:t>
            </a:r>
            <a:r>
              <a:rPr lang="pl-PL" sz="2400" i="1" dirty="0"/>
              <a:t>u</a:t>
            </a:r>
            <a:r>
              <a:rPr lang="pl-PL" sz="2400" dirty="0"/>
              <a:t>]] i [d[</a:t>
            </a:r>
            <a:r>
              <a:rPr lang="pl-PL" sz="2400" i="1" dirty="0"/>
              <a:t>v</a:t>
            </a:r>
            <a:r>
              <a:rPr lang="pl-PL" sz="2400" dirty="0"/>
              <a:t>], ƒ[</a:t>
            </a:r>
            <a:r>
              <a:rPr lang="pl-PL" sz="2400" i="1" dirty="0"/>
              <a:t>v</a:t>
            </a:r>
            <a:r>
              <a:rPr lang="pl-PL" sz="2400" dirty="0"/>
              <a:t>]] są całkowicie rozłączne</a:t>
            </a:r>
          </a:p>
          <a:p>
            <a:r>
              <a:rPr lang="pl-PL" sz="2400" dirty="0"/>
              <a:t>przedział [d[</a:t>
            </a:r>
            <a:r>
              <a:rPr lang="pl-PL" sz="2400" i="1" dirty="0"/>
              <a:t>u</a:t>
            </a:r>
            <a:r>
              <a:rPr lang="pl-PL" sz="2400" dirty="0"/>
              <a:t>], ƒ[</a:t>
            </a:r>
            <a:r>
              <a:rPr lang="pl-PL" sz="2400" i="1" dirty="0"/>
              <a:t>u</a:t>
            </a:r>
            <a:r>
              <a:rPr lang="pl-PL" sz="2400" dirty="0"/>
              <a:t>]] jest całkowicie zawarty w przedziale [d[</a:t>
            </a:r>
            <a:r>
              <a:rPr lang="pl-PL" sz="2400" i="1" dirty="0"/>
              <a:t>v</a:t>
            </a:r>
            <a:r>
              <a:rPr lang="pl-PL" sz="2400" dirty="0"/>
              <a:t>], ƒ[</a:t>
            </a:r>
            <a:r>
              <a:rPr lang="pl-PL" sz="2400" i="1" dirty="0"/>
              <a:t>v</a:t>
            </a:r>
            <a:r>
              <a:rPr lang="pl-PL" sz="2400" dirty="0"/>
              <a:t>]], a wierzchołek </a:t>
            </a:r>
            <a:r>
              <a:rPr lang="pl-PL" sz="2400" i="1" dirty="0"/>
              <a:t>u</a:t>
            </a:r>
            <a:r>
              <a:rPr lang="pl-PL" sz="2400" dirty="0"/>
              <a:t> jest potomkiem </a:t>
            </a:r>
            <a:r>
              <a:rPr lang="pl-PL" sz="2400" i="1" dirty="0"/>
              <a:t>v</a:t>
            </a:r>
            <a:r>
              <a:rPr lang="pl-PL" sz="2400" dirty="0"/>
              <a:t> w drzewie przeszukiwania w głąb</a:t>
            </a:r>
          </a:p>
          <a:p>
            <a:r>
              <a:rPr lang="pl-PL" sz="2400" dirty="0"/>
              <a:t>przedział [d[</a:t>
            </a:r>
            <a:r>
              <a:rPr lang="pl-PL" sz="2400" i="1" dirty="0"/>
              <a:t>v</a:t>
            </a:r>
            <a:r>
              <a:rPr lang="pl-PL" sz="2400" dirty="0"/>
              <a:t>], ƒ[</a:t>
            </a:r>
            <a:r>
              <a:rPr lang="pl-PL" sz="2400" i="1" dirty="0"/>
              <a:t>v</a:t>
            </a:r>
            <a:r>
              <a:rPr lang="pl-PL" sz="2400" dirty="0"/>
              <a:t>]] jest całkowicie zawarty w przedziale [d[</a:t>
            </a:r>
            <a:r>
              <a:rPr lang="pl-PL" sz="2400" i="1" dirty="0"/>
              <a:t>u</a:t>
            </a:r>
            <a:r>
              <a:rPr lang="pl-PL" sz="2400" dirty="0"/>
              <a:t>], ƒ[</a:t>
            </a:r>
            <a:r>
              <a:rPr lang="pl-PL" sz="2400" i="1" dirty="0"/>
              <a:t>u</a:t>
            </a:r>
            <a:r>
              <a:rPr lang="pl-PL" sz="2400" dirty="0"/>
              <a:t>]], a wierzchołek </a:t>
            </a:r>
            <a:r>
              <a:rPr lang="pl-PL" sz="2400" i="1" dirty="0"/>
              <a:t>v</a:t>
            </a:r>
            <a:r>
              <a:rPr lang="pl-PL" sz="2400" dirty="0"/>
              <a:t> jest potomkiem </a:t>
            </a:r>
            <a:r>
              <a:rPr lang="pl-PL" sz="2400" i="1" dirty="0"/>
              <a:t>u</a:t>
            </a:r>
            <a:r>
              <a:rPr lang="pl-PL" sz="2400" dirty="0"/>
              <a:t> w drzewie przeszukiwania w głąb</a:t>
            </a:r>
            <a:endParaRPr lang="en-US" sz="2400" dirty="0"/>
          </a:p>
          <a:p>
            <a:endParaRPr lang="en-US" dirty="0"/>
          </a:p>
        </p:txBody>
      </p:sp>
    </p:spTree>
    <p:extLst>
      <p:ext uri="{BB962C8B-B14F-4D97-AF65-F5344CB8AC3E}">
        <p14:creationId xmlns:p14="http://schemas.microsoft.com/office/powerpoint/2010/main" val="1636357424"/>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1141</TotalTime>
  <Words>1996</Words>
  <Application>Microsoft Office PowerPoint</Application>
  <PresentationFormat>Panoramiczny</PresentationFormat>
  <Paragraphs>78</Paragraphs>
  <Slides>81</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81</vt:i4>
      </vt:variant>
    </vt:vector>
  </HeadingPairs>
  <TitlesOfParts>
    <vt:vector size="87" baseType="lpstr">
      <vt:lpstr>Arial</vt:lpstr>
      <vt:lpstr>Calibri</vt:lpstr>
      <vt:lpstr>Cambria Math</vt:lpstr>
      <vt:lpstr>Trebuchet MS</vt:lpstr>
      <vt:lpstr>Wingdings 3</vt:lpstr>
      <vt:lpstr>Faseta</vt:lpstr>
      <vt:lpstr>Przeszukiwanie w głąb</vt:lpstr>
      <vt:lpstr>Opis działania</vt:lpstr>
      <vt:lpstr>Podgraf poprzedników</vt:lpstr>
      <vt:lpstr>Kolory</vt:lpstr>
      <vt:lpstr>Etykiety czasowe</vt:lpstr>
      <vt:lpstr>DFS(G)</vt:lpstr>
      <vt:lpstr>DFS-VISIT(u)</vt:lpstr>
      <vt:lpstr>Własności przeszukiwania w głąb</vt:lpstr>
      <vt:lpstr>Twierdzenie o nawiasach</vt:lpstr>
      <vt:lpstr>DOWÓD</vt:lpstr>
      <vt:lpstr>Wniosek o zagnieżdżeniu przedziałów</vt:lpstr>
      <vt:lpstr>Twierdzenie o białej ścieżce</vt:lpstr>
      <vt:lpstr>Dowód</vt:lpstr>
      <vt:lpstr>Klasyfikacja krawędzi</vt:lpstr>
      <vt:lpstr>Rozpoznawanie gałęzi</vt:lpstr>
      <vt:lpstr>Gałęzie grafu nieskierowanego</vt:lpstr>
      <vt:lpstr>Przykład 1</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Przykład 2</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Przeszukiwanie w głąb</dc:title>
  <dc:creator>Mateusz Sapała</dc:creator>
  <cp:lastModifiedBy>Mateusz Sapała</cp:lastModifiedBy>
  <cp:revision>18</cp:revision>
  <dcterms:created xsi:type="dcterms:W3CDTF">2023-03-13T19:59:36Z</dcterms:created>
  <dcterms:modified xsi:type="dcterms:W3CDTF">2023-03-16T10:28:03Z</dcterms:modified>
</cp:coreProperties>
</file>