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7" r:id="rId10"/>
    <p:sldId id="265" r:id="rId11"/>
    <p:sldId id="266" r:id="rId12"/>
    <p:sldId id="268" r:id="rId13"/>
    <p:sldId id="264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eusz S" initials="MS" lastIdx="1" clrIdx="0">
    <p:extLst>
      <p:ext uri="{19B8F6BF-5375-455C-9EA6-DF929625EA0E}">
        <p15:presenceInfo xmlns:p15="http://schemas.microsoft.com/office/powerpoint/2012/main" userId="d199eed0039ed0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08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45193A-7178-4DF8-B667-5767B4CE8BC6}" type="datetimeFigureOut">
              <a:rPr lang="pl-PL" smtClean="0"/>
              <a:t>06.05.2021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CB05047-7352-46E4-997D-3B797C938A3E}" type="slidenum">
              <a:rPr lang="pl-PL" smtClean="0"/>
              <a:t>‹#›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43669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193A-7178-4DF8-B667-5767B4CE8BC6}" type="datetimeFigureOut">
              <a:rPr lang="pl-PL" smtClean="0"/>
              <a:t>06.05.2021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5047-7352-46E4-997D-3B797C938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77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193A-7178-4DF8-B667-5767B4CE8BC6}" type="datetimeFigureOut">
              <a:rPr lang="pl-PL" smtClean="0"/>
              <a:t>06.05.2021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5047-7352-46E4-997D-3B797C938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440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193A-7178-4DF8-B667-5767B4CE8BC6}" type="datetimeFigureOut">
              <a:rPr lang="pl-PL" smtClean="0"/>
              <a:t>06.05.2021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5047-7352-46E4-997D-3B797C938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032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45193A-7178-4DF8-B667-5767B4CE8BC6}" type="datetimeFigureOut">
              <a:rPr lang="pl-PL" smtClean="0"/>
              <a:t>06.05.2021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B05047-7352-46E4-997D-3B797C938A3E}" type="slidenum">
              <a:rPr lang="pl-PL" smtClean="0"/>
              <a:t>‹#›</a:t>
            </a:fld>
            <a:endParaRPr lang="pl-P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77760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193A-7178-4DF8-B667-5767B4CE8BC6}" type="datetimeFigureOut">
              <a:rPr lang="pl-PL" smtClean="0"/>
              <a:t>06.05.2021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5047-7352-46E4-997D-3B797C938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915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193A-7178-4DF8-B667-5767B4CE8BC6}" type="datetimeFigureOut">
              <a:rPr lang="pl-PL" smtClean="0"/>
              <a:t>06.05.2021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5047-7352-46E4-997D-3B797C938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068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193A-7178-4DF8-B667-5767B4CE8BC6}" type="datetimeFigureOut">
              <a:rPr lang="pl-PL" smtClean="0"/>
              <a:t>06.05.2021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5047-7352-46E4-997D-3B797C938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661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193A-7178-4DF8-B667-5767B4CE8BC6}" type="datetimeFigureOut">
              <a:rPr lang="pl-PL" smtClean="0"/>
              <a:t>06.05.2021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5047-7352-46E4-997D-3B797C938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217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45193A-7178-4DF8-B667-5767B4CE8BC6}" type="datetimeFigureOut">
              <a:rPr lang="pl-PL" smtClean="0"/>
              <a:t>06.05.2021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B05047-7352-46E4-997D-3B797C938A3E}" type="slidenum">
              <a:rPr lang="pl-PL" smtClean="0"/>
              <a:t>‹#›</a:t>
            </a:fld>
            <a:endParaRPr lang="pl-P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58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45193A-7178-4DF8-B667-5767B4CE8BC6}" type="datetimeFigureOut">
              <a:rPr lang="pl-PL" smtClean="0"/>
              <a:t>06.05.2021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B05047-7352-46E4-997D-3B797C938A3E}" type="slidenum">
              <a:rPr lang="pl-PL" smtClean="0"/>
              <a:t>‹#›</a:t>
            </a:fld>
            <a:endParaRPr lang="pl-P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920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945193A-7178-4DF8-B667-5767B4CE8BC6}" type="datetimeFigureOut">
              <a:rPr lang="pl-PL" smtClean="0"/>
              <a:t>06.05.2021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CB05047-7352-46E4-997D-3B797C938A3E}" type="slidenum">
              <a:rPr lang="pl-PL" smtClean="0"/>
              <a:t>‹#›</a:t>
            </a:fld>
            <a:endParaRPr lang="pl-P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888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D49A07A1-6350-4125-8C68-E78C1AB6A00F}"/>
              </a:ext>
            </a:extLst>
          </p:cNvPr>
          <p:cNvSpPr txBox="1"/>
          <p:nvPr/>
        </p:nvSpPr>
        <p:spPr>
          <a:xfrm>
            <a:off x="8070208" y="3791824"/>
            <a:ext cx="2516697" cy="157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Franklin Gothic Book (Tekst podstawowy)"/>
                <a:ea typeface="Calibri" panose="020F0502020204030204" pitchFamily="34" charset="0"/>
                <a:cs typeface="Times New Roman" panose="02020603050405020304" pitchFamily="18" charset="0"/>
              </a:rPr>
              <a:t>Mateusz Sromek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Franklin Gothic Book (Tekst podstawowy)"/>
                <a:ea typeface="Calibri" panose="020F0502020204030204" pitchFamily="34" charset="0"/>
                <a:cs typeface="Times New Roman" panose="02020603050405020304" pitchFamily="18" charset="0"/>
              </a:rPr>
              <a:t>Informatyka Stosowana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Franklin Gothic Book (Tekst podstawowy)"/>
                <a:ea typeface="Calibri" panose="020F0502020204030204" pitchFamily="34" charset="0"/>
                <a:cs typeface="Times New Roman" panose="02020603050405020304" pitchFamily="18" charset="0"/>
              </a:rPr>
              <a:t>3 IS(s) 2018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pl-PL" dirty="0">
                <a:latin typeface="Franklin Gothic Book (Tekst podstawowy)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pl-PL" sz="1800" dirty="0">
                <a:effectLst/>
                <a:latin typeface="Franklin Gothic Book (Tekst podstawowy)"/>
                <a:ea typeface="Calibri" panose="020F0502020204030204" pitchFamily="34" charset="0"/>
                <a:cs typeface="Times New Roman" panose="02020603050405020304" pitchFamily="18" charset="0"/>
              </a:rPr>
              <a:t>rupa P3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B3F5C6B-AFB8-4D9A-9CD9-028D98752176}"/>
              </a:ext>
            </a:extLst>
          </p:cNvPr>
          <p:cNvSpPr txBox="1"/>
          <p:nvPr/>
        </p:nvSpPr>
        <p:spPr>
          <a:xfrm>
            <a:off x="1652631" y="1484852"/>
            <a:ext cx="5067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/>
              <a:t>Programowanie rozproszone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22C9EFF-F848-4E9F-AA3D-3692B0A8216E}"/>
              </a:ext>
            </a:extLst>
          </p:cNvPr>
          <p:cNvSpPr txBox="1"/>
          <p:nvPr/>
        </p:nvSpPr>
        <p:spPr>
          <a:xfrm>
            <a:off x="2311400" y="20696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MPI - Message Passing Interface</a:t>
            </a:r>
          </a:p>
        </p:txBody>
      </p:sp>
    </p:spTree>
    <p:extLst>
      <p:ext uri="{BB962C8B-B14F-4D97-AF65-F5344CB8AC3E}">
        <p14:creationId xmlns:p14="http://schemas.microsoft.com/office/powerpoint/2010/main" val="3932190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1FED7A0B-83C2-4A06-834B-6C1715789D29}"/>
              </a:ext>
            </a:extLst>
          </p:cNvPr>
          <p:cNvSpPr txBox="1"/>
          <p:nvPr/>
        </p:nvSpPr>
        <p:spPr>
          <a:xfrm>
            <a:off x="2209800" y="1633835"/>
            <a:ext cx="1638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Zalety MPI</a:t>
            </a:r>
            <a:br>
              <a:rPr lang="pl-P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17EADFE-222F-45E9-8A11-5EC883038A1E}"/>
              </a:ext>
            </a:extLst>
          </p:cNvPr>
          <p:cNvSpPr txBox="1"/>
          <p:nvPr/>
        </p:nvSpPr>
        <p:spPr>
          <a:xfrm>
            <a:off x="4701708" y="469900"/>
            <a:ext cx="2788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/>
              <a:t>Zalety i wady MPI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83ABE43-1951-4F31-BF44-51B116D50121}"/>
              </a:ext>
            </a:extLst>
          </p:cNvPr>
          <p:cNvSpPr txBox="1"/>
          <p:nvPr/>
        </p:nvSpPr>
        <p:spPr>
          <a:xfrm>
            <a:off x="8343902" y="1633835"/>
            <a:ext cx="1854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Wady MPI</a:t>
            </a:r>
            <a:br>
              <a:rPr lang="pl-P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91E6F349-C95A-48F0-A222-FEC04E51EEC3}"/>
              </a:ext>
            </a:extLst>
          </p:cNvPr>
          <p:cNvSpPr txBox="1"/>
          <p:nvPr/>
        </p:nvSpPr>
        <p:spPr>
          <a:xfrm>
            <a:off x="1028700" y="2413337"/>
            <a:ext cx="46863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202122"/>
                </a:solidFill>
                <a:effectLst/>
                <a:latin typeface="Franklin Gothic Book (Tekst podstawowy)"/>
              </a:rPr>
              <a:t>dobra efektywność w systemach wieloprocesorowych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202122"/>
                </a:solidFill>
                <a:effectLst/>
                <a:latin typeface="Franklin Gothic Book (Tekst podstawowy)"/>
              </a:rPr>
              <a:t>bogata biblioteka funkcji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202122"/>
                </a:solidFill>
                <a:effectLst/>
                <a:latin typeface="Franklin Gothic Book (Tekst podstawowy)"/>
              </a:rPr>
              <a:t>przyjął się jako standard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202122"/>
                </a:solidFill>
                <a:effectLst/>
                <a:latin typeface="Franklin Gothic Book (Tekst podstawowy)"/>
              </a:rPr>
              <a:t>Pamięć jest skalowalna wraz z liczbą procesorów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202122"/>
                </a:solidFill>
                <a:effectLst/>
                <a:latin typeface="Franklin Gothic Book (Tekst podstawowy)"/>
              </a:rPr>
              <a:t>Każdy procesor może szybko uzyskać dostęp do własnej pamięci bez ingerencji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202122"/>
                </a:solidFill>
                <a:effectLst/>
                <a:latin typeface="Franklin Gothic Book (Tekst podstawowy)"/>
              </a:rPr>
              <a:t>Przenoszalna -  nie ma potrzeby modyfikowania kodu źródłowego podczas przenoszenia aplikacji na inną platformę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202122"/>
                </a:solidFill>
                <a:effectLst/>
                <a:latin typeface="Franklin Gothic Book (Tekst podstawowy)"/>
              </a:rPr>
              <a:t>Funkcjonalna -  dostępnych jest wiele procedur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261AE396-267B-4280-BEC5-ACF1C22C5005}"/>
              </a:ext>
            </a:extLst>
          </p:cNvPr>
          <p:cNvSpPr txBox="1"/>
          <p:nvPr/>
        </p:nvSpPr>
        <p:spPr>
          <a:xfrm>
            <a:off x="6096000" y="2413337"/>
            <a:ext cx="56133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statyczna konfiguracja jednostek przetwarzających,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statyczna struktura procesów w trakcie realizacji programu (dotyczy to implementacji opartych na MPI-1). Wersja MPI-2 (wspierana </a:t>
            </a:r>
            <a:r>
              <a:rPr lang="pl-PL" dirty="0" err="1"/>
              <a:t>np</a:t>
            </a:r>
            <a:r>
              <a:rPr lang="pl-PL" dirty="0"/>
              <a:t> przez LAM 7.0.4) umożliwia dynamiczne zarządzanie strukturą procesów biorących udział w obliczeniach – MPI_Spawn(),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brak wielowątkowości.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programista jest odpowiedzialny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l-PL" dirty="0"/>
              <a:t>udostępnienie danych innemu podmiotowi przetwarzającemu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l-PL" dirty="0"/>
              <a:t>wyraźne zdefiniowanie, w jaki sposób i kiedy dane są przekazywane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l-PL" dirty="0"/>
              <a:t>do synchronizacji między zadaniami</a:t>
            </a:r>
          </a:p>
        </p:txBody>
      </p:sp>
    </p:spTree>
    <p:extLst>
      <p:ext uri="{BB962C8B-B14F-4D97-AF65-F5344CB8AC3E}">
        <p14:creationId xmlns:p14="http://schemas.microsoft.com/office/powerpoint/2010/main" val="3282511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7">
            <a:extLst>
              <a:ext uri="{FF2B5EF4-FFF2-40B4-BE49-F238E27FC236}">
                <a16:creationId xmlns:a16="http://schemas.microsoft.com/office/drawing/2014/main" id="{2157FBDA-31E5-4913-896B-37302FAA914B}"/>
              </a:ext>
            </a:extLst>
          </p:cNvPr>
          <p:cNvSpPr txBox="1"/>
          <p:nvPr/>
        </p:nvSpPr>
        <p:spPr>
          <a:xfrm>
            <a:off x="1016000" y="217270"/>
            <a:ext cx="38989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b="1" dirty="0"/>
              <a:t>Podstawowe procedury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23C4464B-02D2-4E76-AE87-12E77B549CF9}"/>
              </a:ext>
            </a:extLst>
          </p:cNvPr>
          <p:cNvSpPr txBox="1"/>
          <p:nvPr/>
        </p:nvSpPr>
        <p:spPr>
          <a:xfrm>
            <a:off x="1016000" y="9983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 err="1"/>
              <a:t>MPI_Init</a:t>
            </a:r>
            <a:r>
              <a:rPr lang="pl-PL" dirty="0"/>
              <a:t> - </a:t>
            </a:r>
            <a:r>
              <a:rPr lang="pl-PL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Inicjuje środowisko wykonawcze MPI </a:t>
            </a:r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978DB8FF-A9C7-43B1-AA15-77A9676FA15D}"/>
              </a:ext>
            </a:extLst>
          </p:cNvPr>
          <p:cNvSpPr txBox="1"/>
          <p:nvPr/>
        </p:nvSpPr>
        <p:spPr>
          <a:xfrm>
            <a:off x="6515100" y="998319"/>
            <a:ext cx="46101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pl-PL" dirty="0"/>
              <a:t>i n t </a:t>
            </a:r>
            <a:r>
              <a:rPr lang="pl-PL" dirty="0" err="1"/>
              <a:t>MPI_Ini</a:t>
            </a:r>
            <a:r>
              <a:rPr lang="pl-PL" dirty="0"/>
              <a:t> t ( i n t ∗ a </a:t>
            </a:r>
            <a:r>
              <a:rPr lang="pl-PL" dirty="0" err="1"/>
              <a:t>rgc</a:t>
            </a:r>
            <a:r>
              <a:rPr lang="pl-PL" dirty="0"/>
              <a:t> , char ∗∗∗ a </a:t>
            </a:r>
            <a:r>
              <a:rPr lang="pl-PL" dirty="0" err="1"/>
              <a:t>rg</a:t>
            </a:r>
            <a:r>
              <a:rPr lang="pl-PL" dirty="0"/>
              <a:t> v ) </a:t>
            </a: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9D0415A5-E4E2-4845-B064-7CB129D04E66}"/>
              </a:ext>
            </a:extLst>
          </p:cNvPr>
          <p:cNvSpPr txBox="1"/>
          <p:nvPr/>
        </p:nvSpPr>
        <p:spPr>
          <a:xfrm>
            <a:off x="1016000" y="1796960"/>
            <a:ext cx="5054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 err="1"/>
              <a:t>MPI_Finalize</a:t>
            </a:r>
            <a:r>
              <a:rPr lang="pl-PL" dirty="0"/>
              <a:t>: Kończy środowisko wykonawcze MPI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1F2D76BF-548D-4C9B-B98C-5F706715A297}"/>
              </a:ext>
            </a:extLst>
          </p:cNvPr>
          <p:cNvSpPr txBox="1"/>
          <p:nvPr/>
        </p:nvSpPr>
        <p:spPr>
          <a:xfrm>
            <a:off x="6515100" y="1796960"/>
            <a:ext cx="1955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pl-PL" dirty="0" err="1"/>
              <a:t>MPI_Fi</a:t>
            </a:r>
            <a:r>
              <a:rPr lang="pl-PL" dirty="0"/>
              <a:t> </a:t>
            </a:r>
            <a:r>
              <a:rPr lang="pl-PL" dirty="0" err="1"/>
              <a:t>nali</a:t>
            </a:r>
            <a:r>
              <a:rPr lang="pl-PL" dirty="0"/>
              <a:t> z e ( )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56A9F920-8D36-4543-9523-55D827297F12}"/>
              </a:ext>
            </a:extLst>
          </p:cNvPr>
          <p:cNvSpPr txBox="1"/>
          <p:nvPr/>
        </p:nvSpPr>
        <p:spPr>
          <a:xfrm>
            <a:off x="1016000" y="2595601"/>
            <a:ext cx="5054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 err="1"/>
              <a:t>MPI_Comm_size</a:t>
            </a:r>
            <a:r>
              <a:rPr lang="pl-PL" dirty="0"/>
              <a:t>: Zwraca całkowitą liczbę procesów MPI w określonym komunikatorze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E28331F6-9698-422F-A791-A725E1BB906D}"/>
              </a:ext>
            </a:extLst>
          </p:cNvPr>
          <p:cNvSpPr txBox="1"/>
          <p:nvPr/>
        </p:nvSpPr>
        <p:spPr>
          <a:xfrm>
            <a:off x="6515100" y="2683430"/>
            <a:ext cx="55372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i n t MPI_Comm_size ( MPI_Comm comm, i n t ∗ s i z e )</a:t>
            </a:r>
            <a:endParaRPr lang="pl-PL" dirty="0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A997574A-FF65-454C-99A1-DD82652C009D}"/>
              </a:ext>
            </a:extLst>
          </p:cNvPr>
          <p:cNvSpPr txBox="1"/>
          <p:nvPr/>
        </p:nvSpPr>
        <p:spPr>
          <a:xfrm>
            <a:off x="1016000" y="3520391"/>
            <a:ext cx="5194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MPI_Comm_rank: Zwraca pozycję wywołującego procesu MPI w określonym komunikatorze.</a:t>
            </a: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51D359A9-8B7E-4101-8E7E-0F700108B47E}"/>
              </a:ext>
            </a:extLst>
          </p:cNvPr>
          <p:cNvSpPr txBox="1"/>
          <p:nvPr/>
        </p:nvSpPr>
        <p:spPr>
          <a:xfrm>
            <a:off x="6515100" y="3569901"/>
            <a:ext cx="55372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pl-PL" dirty="0"/>
              <a:t>i n t </a:t>
            </a:r>
            <a:r>
              <a:rPr lang="pl-PL" dirty="0" err="1"/>
              <a:t>MPI_Comm_rank</a:t>
            </a:r>
            <a:r>
              <a:rPr lang="pl-PL" dirty="0"/>
              <a:t> ( </a:t>
            </a:r>
            <a:r>
              <a:rPr lang="pl-PL" dirty="0" err="1"/>
              <a:t>MPI_Comm</a:t>
            </a:r>
            <a:r>
              <a:rPr lang="pl-PL" dirty="0"/>
              <a:t> </a:t>
            </a:r>
            <a:r>
              <a:rPr lang="pl-PL" dirty="0" err="1"/>
              <a:t>comm</a:t>
            </a:r>
            <a:r>
              <a:rPr lang="pl-PL" dirty="0"/>
              <a:t>, i n t ∗ </a:t>
            </a:r>
            <a:r>
              <a:rPr lang="pl-PL" dirty="0" err="1"/>
              <a:t>ra</a:t>
            </a:r>
            <a:r>
              <a:rPr lang="pl-PL" dirty="0"/>
              <a:t> </a:t>
            </a:r>
            <a:r>
              <a:rPr lang="pl-PL" dirty="0" err="1"/>
              <a:t>nk</a:t>
            </a:r>
            <a:r>
              <a:rPr lang="pl-PL" dirty="0"/>
              <a:t> )</a:t>
            </a:r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01898CCC-0355-43E8-81B7-69F7E336DCD0}"/>
              </a:ext>
            </a:extLst>
          </p:cNvPr>
          <p:cNvSpPr txBox="1"/>
          <p:nvPr/>
        </p:nvSpPr>
        <p:spPr>
          <a:xfrm>
            <a:off x="1016000" y="4582299"/>
            <a:ext cx="3949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MPI _ Send -  nadaje komunikat</a:t>
            </a:r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E86A34C5-D34C-4C08-9244-1CBD66C1DD5E}"/>
              </a:ext>
            </a:extLst>
          </p:cNvPr>
          <p:cNvSpPr txBox="1"/>
          <p:nvPr/>
        </p:nvSpPr>
        <p:spPr>
          <a:xfrm>
            <a:off x="1016000" y="5456198"/>
            <a:ext cx="358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MPI _ Recv – odbiera komunikat</a:t>
            </a:r>
          </a:p>
        </p:txBody>
      </p:sp>
      <p:sp>
        <p:nvSpPr>
          <p:cNvPr id="40" name="pole tekstowe 39">
            <a:extLst>
              <a:ext uri="{FF2B5EF4-FFF2-40B4-BE49-F238E27FC236}">
                <a16:creationId xmlns:a16="http://schemas.microsoft.com/office/drawing/2014/main" id="{5949DBA6-695A-4C57-AB40-5B2D7C2BED15}"/>
              </a:ext>
            </a:extLst>
          </p:cNvPr>
          <p:cNvSpPr txBox="1"/>
          <p:nvPr/>
        </p:nvSpPr>
        <p:spPr>
          <a:xfrm>
            <a:off x="6515100" y="4507042"/>
            <a:ext cx="55118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pl-PL" dirty="0"/>
              <a:t>i n t </a:t>
            </a:r>
            <a:r>
              <a:rPr lang="pl-PL" dirty="0" err="1"/>
              <a:t>MPI_Send</a:t>
            </a:r>
            <a:r>
              <a:rPr lang="pl-PL" dirty="0"/>
              <a:t> ( </a:t>
            </a:r>
            <a:r>
              <a:rPr lang="pl-PL" dirty="0" err="1"/>
              <a:t>void</a:t>
            </a:r>
            <a:r>
              <a:rPr lang="pl-PL" dirty="0"/>
              <a:t> ∗ </a:t>
            </a:r>
            <a:r>
              <a:rPr lang="pl-PL" dirty="0" err="1"/>
              <a:t>bu</a:t>
            </a:r>
            <a:r>
              <a:rPr lang="pl-PL" dirty="0"/>
              <a:t> f , i n t </a:t>
            </a:r>
            <a:r>
              <a:rPr lang="pl-PL" dirty="0" err="1"/>
              <a:t>coun</a:t>
            </a:r>
            <a:r>
              <a:rPr lang="pl-PL" dirty="0"/>
              <a:t> t , </a:t>
            </a:r>
            <a:r>
              <a:rPr lang="pl-PL" dirty="0" err="1"/>
              <a:t>MPI_Datatype</a:t>
            </a:r>
            <a:r>
              <a:rPr lang="pl-PL" dirty="0"/>
              <a:t> da ta t y p e , i n t d e s t , i n t </a:t>
            </a:r>
            <a:r>
              <a:rPr lang="pl-PL" dirty="0" err="1"/>
              <a:t>tag</a:t>
            </a:r>
            <a:r>
              <a:rPr lang="pl-PL" dirty="0"/>
              <a:t> , </a:t>
            </a:r>
            <a:r>
              <a:rPr lang="pl-PL" dirty="0" err="1"/>
              <a:t>MPI_Comm</a:t>
            </a:r>
            <a:r>
              <a:rPr lang="pl-PL" dirty="0"/>
              <a:t> </a:t>
            </a:r>
            <a:r>
              <a:rPr lang="pl-PL" dirty="0" err="1"/>
              <a:t>comm</a:t>
            </a:r>
            <a:r>
              <a:rPr lang="pl-PL" dirty="0"/>
              <a:t>)</a:t>
            </a:r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FBAA142A-F319-4A36-A69E-CC6039AC39F9}"/>
              </a:ext>
            </a:extLst>
          </p:cNvPr>
          <p:cNvSpPr txBox="1"/>
          <p:nvPr/>
        </p:nvSpPr>
        <p:spPr>
          <a:xfrm>
            <a:off x="6515100" y="5490349"/>
            <a:ext cx="55118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pl-PL" dirty="0"/>
              <a:t>i n t </a:t>
            </a:r>
            <a:r>
              <a:rPr lang="pl-PL" dirty="0" err="1"/>
              <a:t>MPI_Recv</a:t>
            </a:r>
            <a:r>
              <a:rPr lang="pl-PL" dirty="0"/>
              <a:t> ( </a:t>
            </a:r>
            <a:r>
              <a:rPr lang="pl-PL" dirty="0" err="1"/>
              <a:t>void</a:t>
            </a:r>
            <a:r>
              <a:rPr lang="pl-PL" dirty="0"/>
              <a:t> ∗ </a:t>
            </a:r>
            <a:r>
              <a:rPr lang="pl-PL" dirty="0" err="1"/>
              <a:t>bu</a:t>
            </a:r>
            <a:r>
              <a:rPr lang="pl-PL" dirty="0"/>
              <a:t> f , i n t </a:t>
            </a:r>
            <a:r>
              <a:rPr lang="pl-PL" dirty="0" err="1"/>
              <a:t>coun</a:t>
            </a:r>
            <a:r>
              <a:rPr lang="pl-PL" dirty="0"/>
              <a:t> t , </a:t>
            </a:r>
            <a:r>
              <a:rPr lang="pl-PL" dirty="0" err="1"/>
              <a:t>MPI_Datatype</a:t>
            </a:r>
            <a:r>
              <a:rPr lang="pl-PL" dirty="0"/>
              <a:t> da ta t y p e , i n t </a:t>
            </a:r>
            <a:r>
              <a:rPr lang="pl-PL" dirty="0" err="1"/>
              <a:t>so</a:t>
            </a:r>
            <a:r>
              <a:rPr lang="pl-PL" dirty="0"/>
              <a:t> u r c e , i n t </a:t>
            </a:r>
            <a:r>
              <a:rPr lang="pl-PL" dirty="0" err="1"/>
              <a:t>tag</a:t>
            </a:r>
            <a:r>
              <a:rPr lang="pl-PL" dirty="0"/>
              <a:t> , </a:t>
            </a:r>
            <a:r>
              <a:rPr lang="pl-PL" dirty="0" err="1"/>
              <a:t>MPI_Comm</a:t>
            </a:r>
            <a:r>
              <a:rPr lang="pl-PL" dirty="0"/>
              <a:t> </a:t>
            </a:r>
            <a:r>
              <a:rPr lang="pl-PL" dirty="0" err="1"/>
              <a:t>comm</a:t>
            </a:r>
            <a:r>
              <a:rPr lang="pl-PL" dirty="0"/>
              <a:t>, </a:t>
            </a:r>
            <a:r>
              <a:rPr lang="pl-PL" dirty="0" err="1"/>
              <a:t>MPI_Status</a:t>
            </a:r>
            <a:r>
              <a:rPr lang="pl-PL" dirty="0"/>
              <a:t> ∗ s t a t u s )</a:t>
            </a:r>
          </a:p>
        </p:txBody>
      </p:sp>
    </p:spTree>
    <p:extLst>
      <p:ext uri="{BB962C8B-B14F-4D97-AF65-F5344CB8AC3E}">
        <p14:creationId xmlns:p14="http://schemas.microsoft.com/office/powerpoint/2010/main" val="1468512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74E80B09-1CA0-4164-B10D-16B3AE2CB16E}"/>
              </a:ext>
            </a:extLst>
          </p:cNvPr>
          <p:cNvSpPr txBox="1"/>
          <p:nvPr/>
        </p:nvSpPr>
        <p:spPr>
          <a:xfrm>
            <a:off x="1657350" y="1716038"/>
            <a:ext cx="35814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/>
              <a:t> </a:t>
            </a:r>
            <a:r>
              <a:rPr lang="pl-PL" sz="1600" dirty="0" err="1"/>
              <a:t>MPI_Send</a:t>
            </a:r>
            <a:r>
              <a:rPr lang="pl-PL" sz="1600" dirty="0"/>
              <a:t>(</a:t>
            </a:r>
          </a:p>
          <a:p>
            <a:r>
              <a:rPr lang="pl-PL" sz="1600" dirty="0"/>
              <a:t>      &lt;messagePtr&gt;,</a:t>
            </a:r>
          </a:p>
          <a:p>
            <a:r>
              <a:rPr lang="pl-PL" sz="1600" dirty="0"/>
              <a:t>      &lt;messageLen&gt;,</a:t>
            </a:r>
          </a:p>
          <a:p>
            <a:r>
              <a:rPr lang="pl-PL" sz="1600" dirty="0"/>
              <a:t>      MPI_&lt;TYPE&gt;,</a:t>
            </a:r>
          </a:p>
          <a:p>
            <a:r>
              <a:rPr lang="pl-PL" sz="1600" dirty="0"/>
              <a:t>      &lt;dstProcessNo&gt;,</a:t>
            </a:r>
          </a:p>
          <a:p>
            <a:r>
              <a:rPr lang="pl-PL" sz="1600" dirty="0"/>
              <a:t>      &lt;APP_DEFINED_MESSAGE_TAG&gt;,</a:t>
            </a:r>
          </a:p>
          <a:p>
            <a:r>
              <a:rPr lang="pl-PL" sz="1600" dirty="0"/>
              <a:t>      MPI_COMM_WORLD</a:t>
            </a:r>
          </a:p>
          <a:p>
            <a:r>
              <a:rPr lang="pl-PL" sz="1600" dirty="0"/>
              <a:t>  );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6BD9265-7C98-4F19-A3F4-1CEE0ED67D9A}"/>
              </a:ext>
            </a:extLst>
          </p:cNvPr>
          <p:cNvSpPr txBox="1"/>
          <p:nvPr/>
        </p:nvSpPr>
        <p:spPr>
          <a:xfrm>
            <a:off x="899724" y="1221363"/>
            <a:ext cx="47371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pl-PL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unkcji służąca do wysyłania</a:t>
            </a:r>
            <a:endParaRPr lang="pl-PL" sz="2000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97ED4D4-458B-4F8A-895D-E2C53BBC1A8D}"/>
              </a:ext>
            </a:extLst>
          </p:cNvPr>
          <p:cNvSpPr txBox="1"/>
          <p:nvPr/>
        </p:nvSpPr>
        <p:spPr>
          <a:xfrm>
            <a:off x="899724" y="374978"/>
            <a:ext cx="2548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/>
              <a:t>Przykład funkcji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B64134F9-4FDC-4894-B6E3-4C3BAA214932}"/>
              </a:ext>
            </a:extLst>
          </p:cNvPr>
          <p:cNvSpPr txBox="1"/>
          <p:nvPr/>
        </p:nvSpPr>
        <p:spPr>
          <a:xfrm>
            <a:off x="5636824" y="151163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Funkcja (</a:t>
            </a:r>
            <a:r>
              <a:rPr lang="pl-PL" dirty="0" err="1"/>
              <a:t>man</a:t>
            </a:r>
            <a:r>
              <a:rPr lang="pl-PL" dirty="0"/>
              <a:t> </a:t>
            </a:r>
            <a:r>
              <a:rPr lang="pl-PL" dirty="0" err="1"/>
              <a:t>MPI_Send</a:t>
            </a:r>
            <a:r>
              <a:rPr lang="pl-PL" dirty="0"/>
              <a:t>) przesyła komunikat od aktualnego procesu do dokładnie jednego procesu docelowego. Identyfikatorem/adresem procesu docelowego jest jego ranga (w przykładzie powyżej &lt;dstProcessNo&gt;) w komunikatorze będącym ostatnim parametrem funkcji (zarówno w przykładzie, jak i zwykle w praktyce, jest to MPI_COMM_WORLD).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211B725D-FF01-42EE-93A9-1DA21D2BD106}"/>
              </a:ext>
            </a:extLst>
          </p:cNvPr>
          <p:cNvSpPr txBox="1"/>
          <p:nvPr/>
        </p:nvSpPr>
        <p:spPr>
          <a:xfrm>
            <a:off x="857252" y="39395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pl-PL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unkcji służąca do odbierania</a:t>
            </a:r>
            <a:endParaRPr lang="pl-PL" sz="1800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3EDB8901-3BF2-4468-9204-088B13B4288F}"/>
              </a:ext>
            </a:extLst>
          </p:cNvPr>
          <p:cNvSpPr txBox="1"/>
          <p:nvPr/>
        </p:nvSpPr>
        <p:spPr>
          <a:xfrm>
            <a:off x="1391849" y="4408814"/>
            <a:ext cx="3752850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/>
              <a:t> MPI_Recv(</a:t>
            </a:r>
          </a:p>
          <a:p>
            <a:r>
              <a:rPr lang="pl-PL" sz="1600" dirty="0"/>
              <a:t>      &lt;messageBufPtr&gt;,</a:t>
            </a:r>
          </a:p>
          <a:p>
            <a:r>
              <a:rPr lang="pl-PL" sz="1600" dirty="0"/>
              <a:t>      &lt;messageBufLen&gt;,</a:t>
            </a:r>
          </a:p>
          <a:p>
            <a:r>
              <a:rPr lang="pl-PL" sz="1600" dirty="0"/>
              <a:t>      MPI_&lt;TYPE&gt;,</a:t>
            </a:r>
          </a:p>
          <a:p>
            <a:r>
              <a:rPr lang="pl-PL" sz="1600" dirty="0"/>
              <a:t>      &lt;srcProcessNo&gt;,</a:t>
            </a:r>
          </a:p>
          <a:p>
            <a:r>
              <a:rPr lang="pl-PL" sz="1600" dirty="0"/>
              <a:t>      &lt;APP_DEFINED_MESSAGE_TAG&gt;,</a:t>
            </a:r>
          </a:p>
          <a:p>
            <a:r>
              <a:rPr lang="pl-PL" sz="1600" dirty="0"/>
              <a:t>      MPI_COMM_WORLD,</a:t>
            </a:r>
          </a:p>
          <a:p>
            <a:r>
              <a:rPr lang="pl-PL" sz="1600" dirty="0"/>
              <a:t>      &amp;&lt;status&gt;</a:t>
            </a:r>
          </a:p>
          <a:p>
            <a:r>
              <a:rPr lang="pl-PL" sz="1600" dirty="0"/>
              <a:t>  );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AB1D3632-CA80-4B59-ACF2-F39B780CC6C7}"/>
              </a:ext>
            </a:extLst>
          </p:cNvPr>
          <p:cNvSpPr txBox="1"/>
          <p:nvPr/>
        </p:nvSpPr>
        <p:spPr>
          <a:xfrm>
            <a:off x="5636824" y="427603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Funkcja odbierająca (</a:t>
            </a:r>
            <a:r>
              <a:rPr lang="pl-PL" dirty="0" err="1"/>
              <a:t>man</a:t>
            </a:r>
            <a:r>
              <a:rPr lang="pl-PL" dirty="0"/>
              <a:t> </a:t>
            </a:r>
            <a:r>
              <a:rPr lang="pl-PL" dirty="0" err="1"/>
              <a:t>MPI_Recv</a:t>
            </a:r>
            <a:r>
              <a:rPr lang="pl-PL" dirty="0"/>
              <a:t>) należy określić znacznik komunikatu, który chcemy odebrać (w powyższym przykładzie zdefiniowany wcześniej &lt;APP_DEFINED_MESSAGE_TAG&gt;). Musimy także zdecydować, od którego procesu chcemy odebrać komunikat (w przykładzie jest to proces o randze &lt;srcProcessNo&gt; interpretowanej w komunikatorze zawierającym wszystkie procesy — MPI_COMM_WORLD).</a:t>
            </a:r>
          </a:p>
        </p:txBody>
      </p:sp>
    </p:spTree>
    <p:extLst>
      <p:ext uri="{BB962C8B-B14F-4D97-AF65-F5344CB8AC3E}">
        <p14:creationId xmlns:p14="http://schemas.microsoft.com/office/powerpoint/2010/main" val="2784847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F07FC1A4-1160-492F-8FAE-E09195B84381}"/>
              </a:ext>
            </a:extLst>
          </p:cNvPr>
          <p:cNvSpPr txBox="1"/>
          <p:nvPr/>
        </p:nvSpPr>
        <p:spPr>
          <a:xfrm>
            <a:off x="1536700" y="1928589"/>
            <a:ext cx="9363529" cy="3222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marR="0" lvl="0" indent="-1016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959100" algn="l"/>
                <a:tab pos="3721100" algn="l"/>
                <a:tab pos="4483100" algn="l"/>
                <a:tab pos="5054600" algn="l"/>
                <a:tab pos="5715000" algn="l"/>
              </a:tabLst>
              <a:defRPr/>
            </a:pPr>
            <a:r>
              <a:rPr kumimoji="0" lang="pl-PL" alt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Kompilacja w </a:t>
            </a:r>
            <a:r>
              <a:rPr kumimoji="0" lang="en-US" alt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C:	</a:t>
            </a:r>
            <a:r>
              <a:rPr kumimoji="0" lang="pl-PL" alt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	</a:t>
            </a:r>
            <a:r>
              <a:rPr kumimoji="0" lang="en-US" altLang="pl-PL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mpicc</a:t>
            </a:r>
            <a:r>
              <a:rPr kumimoji="0" lang="en-US" alt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alt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-o</a:t>
            </a:r>
            <a:r>
              <a:rPr kumimoji="0" lang="en-US" alt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altLang="pl-PL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prog </a:t>
            </a:r>
            <a:r>
              <a:rPr kumimoji="0" lang="en-US" altLang="pl-PL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prog</a:t>
            </a:r>
            <a:r>
              <a:rPr kumimoji="0" lang="en-US" altLang="pl-PL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.c</a:t>
            </a:r>
            <a:endParaRPr kumimoji="0" lang="en-US" altLang="pl-PL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101600" marR="0" lvl="0" indent="-1016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959100" algn="l"/>
                <a:tab pos="3721100" algn="l"/>
                <a:tab pos="4483100" algn="l"/>
                <a:tab pos="5054600" algn="l"/>
                <a:tab pos="5715000" algn="l"/>
              </a:tabLst>
              <a:defRPr/>
            </a:pPr>
            <a:endParaRPr kumimoji="0" lang="en-US" altLang="pl-PL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101600" marR="0" lvl="0" indent="-1016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959100" algn="l"/>
                <a:tab pos="3721100" algn="l"/>
                <a:tab pos="4483100" algn="l"/>
                <a:tab pos="5054600" algn="l"/>
                <a:tab pos="5715000" algn="l"/>
              </a:tabLst>
              <a:defRPr/>
            </a:pPr>
            <a:r>
              <a:rPr kumimoji="0" lang="pl-PL" alt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Kompilacja w</a:t>
            </a:r>
            <a:r>
              <a:rPr kumimoji="0" lang="en-US" alt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C++:	</a:t>
            </a:r>
            <a:r>
              <a:rPr kumimoji="0" lang="pl-PL" alt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	</a:t>
            </a:r>
            <a:r>
              <a:rPr kumimoji="0" lang="en-US" altLang="pl-PL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mpiCC</a:t>
            </a:r>
            <a:r>
              <a:rPr kumimoji="0" lang="en-US" alt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-o</a:t>
            </a:r>
            <a:r>
              <a:rPr kumimoji="0" lang="en-US" alt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alt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prpg</a:t>
            </a:r>
            <a:r>
              <a:rPr kumimoji="0" lang="en-US" alt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alt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prog</a:t>
            </a:r>
            <a:r>
              <a:rPr kumimoji="0" lang="en-US" altLang="pl-PL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.c</a:t>
            </a:r>
            <a:r>
              <a:rPr kumimoji="0" lang="en-US" alt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		</a:t>
            </a:r>
            <a:r>
              <a:rPr kumimoji="0" lang="en-US" alt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(Bull)</a:t>
            </a:r>
            <a:br>
              <a:rPr kumimoji="0" lang="en-US" alt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alt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	</a:t>
            </a:r>
            <a:r>
              <a:rPr kumimoji="0" lang="pl-PL" alt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	</a:t>
            </a:r>
            <a:r>
              <a:rPr kumimoji="0" lang="en-US" altLang="pl-PL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mpicxx</a:t>
            </a:r>
            <a:r>
              <a:rPr kumimoji="0" lang="en-US" alt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-o</a:t>
            </a:r>
            <a:r>
              <a:rPr kumimoji="0" lang="en-US" alt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prog prog</a:t>
            </a:r>
            <a:r>
              <a:rPr kumimoji="0" lang="en-US" alt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.cpp		</a:t>
            </a:r>
            <a:r>
              <a:rPr kumimoji="0" lang="en-US" alt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(IBM cluster)</a:t>
            </a:r>
          </a:p>
          <a:p>
            <a:pPr marL="101600" marR="0" lvl="0" indent="-1016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959100" algn="l"/>
                <a:tab pos="3721100" algn="l"/>
                <a:tab pos="4483100" algn="l"/>
                <a:tab pos="5054600" algn="l"/>
                <a:tab pos="5715000" algn="l"/>
              </a:tabLst>
              <a:defRPr/>
            </a:pPr>
            <a:endParaRPr kumimoji="0" lang="en-US" altLang="pl-PL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101600" marR="0" lvl="0" indent="-1016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959100" algn="l"/>
                <a:tab pos="3721100" algn="l"/>
                <a:tab pos="4483100" algn="l"/>
                <a:tab pos="5054600" algn="l"/>
                <a:tab pos="5715000" algn="l"/>
              </a:tabLst>
              <a:defRPr/>
            </a:pPr>
            <a:r>
              <a:rPr kumimoji="0" lang="pl-PL" alt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Kompilacja w</a:t>
            </a:r>
            <a:r>
              <a:rPr kumimoji="0" lang="en-US" alt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Fortran:	</a:t>
            </a:r>
            <a:r>
              <a:rPr kumimoji="0" lang="pl-PL" alt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	</a:t>
            </a:r>
            <a:r>
              <a:rPr kumimoji="0" lang="en-US" alt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mpif77 -o</a:t>
            </a:r>
            <a:r>
              <a:rPr kumimoji="0" lang="en-US" alt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prog </a:t>
            </a:r>
            <a:r>
              <a:rPr kumimoji="0" lang="en-US" alt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prog</a:t>
            </a:r>
            <a:r>
              <a:rPr kumimoji="0" lang="en-US" altLang="pl-PL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.f</a:t>
            </a:r>
            <a:br>
              <a:rPr kumimoji="0" lang="en-US" alt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alt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	</a:t>
            </a:r>
            <a:r>
              <a:rPr kumimoji="0" lang="pl-PL" alt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	</a:t>
            </a:r>
            <a:r>
              <a:rPr kumimoji="0" lang="en-US" alt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mpif90 -o</a:t>
            </a:r>
            <a:r>
              <a:rPr kumimoji="0" lang="en-US" alt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prog prog</a:t>
            </a:r>
            <a:r>
              <a:rPr kumimoji="0" lang="en-US" alt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.f90</a:t>
            </a:r>
          </a:p>
          <a:p>
            <a:pPr marL="101600" marR="0" lvl="0" indent="-1016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959100" algn="l"/>
                <a:tab pos="3721100" algn="l"/>
                <a:tab pos="4483100" algn="l"/>
                <a:tab pos="5054600" algn="l"/>
                <a:tab pos="5715000" algn="l"/>
              </a:tabLst>
              <a:defRPr/>
            </a:pPr>
            <a:endParaRPr kumimoji="0" lang="en-US" altLang="pl-PL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101600" marR="0" lvl="0" indent="-1016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959100" algn="l"/>
                <a:tab pos="3721100" algn="l"/>
                <a:tab pos="4483100" algn="l"/>
                <a:tab pos="5054600" algn="l"/>
                <a:tab pos="5715000" algn="l"/>
              </a:tabLst>
              <a:defRPr/>
            </a:pPr>
            <a:r>
              <a:rPr kumimoji="0" lang="pl-PL" alt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Wykonywanie </a:t>
            </a:r>
          </a:p>
          <a:p>
            <a:pPr marL="101600" marR="0" lvl="0" indent="-1016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959100" algn="l"/>
                <a:tab pos="3721100" algn="l"/>
                <a:tab pos="4483100" algn="l"/>
                <a:tab pos="5054600" algn="l"/>
                <a:tab pos="5715000" algn="l"/>
              </a:tabLst>
              <a:defRPr/>
            </a:pPr>
            <a:r>
              <a:rPr kumimoji="0" lang="pl-PL" alt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programu z liczbą procesów</a:t>
            </a:r>
            <a:r>
              <a:rPr kumimoji="0" lang="en-US" alt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</a:t>
            </a:r>
          </a:p>
          <a:p>
            <a:pPr marL="101600" marR="0" lvl="0" indent="-1016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59100" algn="l"/>
                <a:tab pos="3721100" algn="l"/>
                <a:tab pos="4483100" algn="l"/>
                <a:tab pos="5054600" algn="l"/>
                <a:tab pos="5715000" algn="l"/>
              </a:tabLst>
              <a:defRPr/>
            </a:pPr>
            <a:r>
              <a:rPr kumimoji="0" lang="en-US" alt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		</a:t>
            </a:r>
            <a:r>
              <a:rPr kumimoji="0" lang="pl-PL" alt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	</a:t>
            </a:r>
            <a:r>
              <a:rPr kumimoji="0" lang="en-US" altLang="pl-PL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mprun</a:t>
            </a:r>
            <a:r>
              <a:rPr kumimoji="0" lang="en-US" alt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–n </a:t>
            </a:r>
            <a:r>
              <a:rPr kumimoji="0" lang="en-US" altLang="pl-PL" sz="1800" b="0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num</a:t>
            </a:r>
            <a:r>
              <a:rPr kumimoji="0" lang="en-US" alt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./</a:t>
            </a:r>
            <a:r>
              <a:rPr kumimoji="0" lang="en-US" alt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pra</a:t>
            </a:r>
            <a:r>
              <a:rPr kumimoji="0" lang="en-US" alt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		(Bull)</a:t>
            </a:r>
          </a:p>
          <a:p>
            <a:pPr marL="101600" marR="0" lvl="0" indent="-1016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59100" algn="l"/>
                <a:tab pos="3721100" algn="l"/>
                <a:tab pos="4483100" algn="l"/>
                <a:tab pos="5054600" algn="l"/>
                <a:tab pos="5715000" algn="l"/>
              </a:tabLst>
              <a:defRPr/>
            </a:pPr>
            <a:r>
              <a:rPr kumimoji="0" lang="en-US" alt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	 	</a:t>
            </a:r>
            <a:r>
              <a:rPr kumimoji="0" lang="pl-PL" alt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	</a:t>
            </a:r>
            <a:r>
              <a:rPr kumimoji="0" lang="en-US" altLang="pl-PL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mpiexec</a:t>
            </a:r>
            <a:r>
              <a:rPr kumimoji="0" lang="en-US" alt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-n  </a:t>
            </a:r>
            <a:r>
              <a:rPr kumimoji="0" lang="en-US" altLang="pl-PL" sz="1800" b="0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num</a:t>
            </a:r>
            <a:r>
              <a:rPr kumimoji="0" lang="en-US" alt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alt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./</a:t>
            </a:r>
            <a:r>
              <a:rPr kumimoji="0" lang="en-US" alt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</a:t>
            </a:r>
            <a:r>
              <a:rPr kumimoji="0" lang="en-US" altLang="pl-PL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rg</a:t>
            </a:r>
            <a:r>
              <a:rPr kumimoji="0" lang="en-US" alt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		(Standard MPI-2)</a:t>
            </a:r>
          </a:p>
          <a:p>
            <a:pPr marL="101600" marR="0" lvl="0" indent="-1016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59100" algn="l"/>
                <a:tab pos="3721100" algn="l"/>
                <a:tab pos="4483100" algn="l"/>
                <a:tab pos="5054600" algn="l"/>
                <a:tab pos="5715000" algn="l"/>
              </a:tabLst>
              <a:defRPr/>
            </a:pPr>
            <a:endParaRPr kumimoji="0" lang="en-US" altLang="pl-PL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101600" marR="0" lvl="0" indent="-101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959100" algn="l"/>
                <a:tab pos="3721100" algn="l"/>
                <a:tab pos="4483100" algn="l"/>
                <a:tab pos="5054600" algn="l"/>
                <a:tab pos="5715000" algn="l"/>
              </a:tabLst>
              <a:defRPr/>
            </a:pPr>
            <a:r>
              <a:rPr kumimoji="0" lang="pl-PL" alt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Przykład</a:t>
            </a:r>
            <a:r>
              <a:rPr kumimoji="0" lang="en-US" alt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	</a:t>
            </a:r>
            <a:r>
              <a:rPr kumimoji="0" lang="pl-PL" alt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	</a:t>
            </a:r>
            <a:r>
              <a:rPr kumimoji="0" lang="en-US" alt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~course00/MPI-I/examples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5D018DC-031E-4C10-8602-0965F4EF1CB8}"/>
              </a:ext>
            </a:extLst>
          </p:cNvPr>
          <p:cNvSpPr txBox="1"/>
          <p:nvPr/>
        </p:nvSpPr>
        <p:spPr>
          <a:xfrm>
            <a:off x="1536700" y="577334"/>
            <a:ext cx="45593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b="1" dirty="0"/>
              <a:t>Kompilacja i uruchomienie</a:t>
            </a:r>
          </a:p>
        </p:txBody>
      </p:sp>
    </p:spTree>
    <p:extLst>
      <p:ext uri="{BB962C8B-B14F-4D97-AF65-F5344CB8AC3E}">
        <p14:creationId xmlns:p14="http://schemas.microsoft.com/office/powerpoint/2010/main" val="3987058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>
            <a:extLst>
              <a:ext uri="{FF2B5EF4-FFF2-40B4-BE49-F238E27FC236}">
                <a16:creationId xmlns:a16="http://schemas.microsoft.com/office/drawing/2014/main" id="{790016BA-FE94-4B44-B356-73423E64E4B9}"/>
              </a:ext>
            </a:extLst>
          </p:cNvPr>
          <p:cNvSpPr txBox="1"/>
          <p:nvPr/>
        </p:nvSpPr>
        <p:spPr>
          <a:xfrm>
            <a:off x="1436915" y="591848"/>
            <a:ext cx="1422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b="1" dirty="0"/>
              <a:t>MPICH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EA01CC9E-61C6-4316-97FB-2EF5F528B0E7}"/>
              </a:ext>
            </a:extLst>
          </p:cNvPr>
          <p:cNvSpPr txBox="1"/>
          <p:nvPr/>
        </p:nvSpPr>
        <p:spPr>
          <a:xfrm>
            <a:off x="1436915" y="1472309"/>
            <a:ext cx="94488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MPICH to darmowa i przenośna implementacja standardu MPI zrealizowana w </a:t>
            </a:r>
            <a:r>
              <a:rPr lang="pl-PL" dirty="0" err="1"/>
              <a:t>Argonne</a:t>
            </a:r>
            <a:r>
              <a:rPr lang="pl-PL" dirty="0"/>
              <a:t> </a:t>
            </a:r>
            <a:r>
              <a:rPr lang="pl-PL" dirty="0" err="1"/>
              <a:t>National</a:t>
            </a:r>
            <a:r>
              <a:rPr lang="pl-PL" dirty="0"/>
              <a:t> </a:t>
            </a:r>
            <a:r>
              <a:rPr lang="pl-PL" dirty="0" err="1"/>
              <a:t>Laboratory</a:t>
            </a:r>
            <a:r>
              <a:rPr lang="pl-PL" dirty="0"/>
              <a:t>, ośrodku prowadzącym badania nad przetwarzaniem rozproszonym.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Dostępna jest wersja dla platform UNIX jak i Windows, dla kompilatorów Fortran i 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Biblioteka zawiera funkcje konieczne do uruchomienia, przesyłania komunikatów, synchronizacji i zakończenia programu.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Możliwe jest przenoszenie programów na inne komputery.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0BC899DE-5A76-4F70-9E23-3D96D46BE743}"/>
              </a:ext>
            </a:extLst>
          </p:cNvPr>
          <p:cNvSpPr txBox="1"/>
          <p:nvPr/>
        </p:nvSpPr>
        <p:spPr>
          <a:xfrm>
            <a:off x="1553030" y="3429000"/>
            <a:ext cx="870857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Protokół MPICH przeznaczony jest do sterowania procesem obliczeń równoległych w sieciach rozproszonych. Najnowsza wersja tej biblioteki MPICH3 poza zapewnieniem bardziej wydajnych mechanizmów komunikacji posiada dodatkowo:</a:t>
            </a:r>
          </a:p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poprawę stabilności MPICH,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całkowicie przebudowaną infrastrukturę RMA (Remote Memory Access),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poprawę funkcjonalności I/O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poprawę bezpieczeństwa</a:t>
            </a:r>
          </a:p>
        </p:txBody>
      </p:sp>
    </p:spTree>
    <p:extLst>
      <p:ext uri="{BB962C8B-B14F-4D97-AF65-F5344CB8AC3E}">
        <p14:creationId xmlns:p14="http://schemas.microsoft.com/office/powerpoint/2010/main" val="1651201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E754FA-D30E-4B98-9018-F511C6334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Koniec</a:t>
            </a:r>
          </a:p>
        </p:txBody>
      </p:sp>
    </p:spTree>
    <p:extLst>
      <p:ext uri="{BB962C8B-B14F-4D97-AF65-F5344CB8AC3E}">
        <p14:creationId xmlns:p14="http://schemas.microsoft.com/office/powerpoint/2010/main" val="247644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1C62BF98-3910-4F9A-A6C3-03BD686D4F69}"/>
              </a:ext>
            </a:extLst>
          </p:cNvPr>
          <p:cNvSpPr txBox="1"/>
          <p:nvPr/>
        </p:nvSpPr>
        <p:spPr>
          <a:xfrm>
            <a:off x="1144398" y="771679"/>
            <a:ext cx="51389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b="1" dirty="0">
                <a:effectLst/>
                <a:latin typeface="Franklin Gothic Book (Tekst podstawowy)"/>
                <a:ea typeface="Calibri" panose="020F0502020204030204" pitchFamily="34" charset="0"/>
                <a:cs typeface="Times New Roman" panose="02020603050405020304" pitchFamily="18" charset="0"/>
              </a:rPr>
              <a:t>Programowanie rozproszone </a:t>
            </a:r>
            <a:endParaRPr lang="pl-PL" sz="2800" b="1" dirty="0">
              <a:latin typeface="Franklin Gothic Book (Tekst podstawowy)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3B0DBBE-4C61-4346-AE27-F78F21E6ECB3}"/>
              </a:ext>
            </a:extLst>
          </p:cNvPr>
          <p:cNvSpPr txBox="1"/>
          <p:nvPr/>
        </p:nvSpPr>
        <p:spPr>
          <a:xfrm>
            <a:off x="1348180" y="1818689"/>
            <a:ext cx="7229213" cy="3042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dirty="0">
                <a:effectLst/>
                <a:latin typeface="Franklin Gothic Book (Tekst podstawowy)"/>
                <a:ea typeface="Calibri" panose="020F0502020204030204" pitchFamily="34" charset="0"/>
                <a:cs typeface="Times New Roman" panose="02020603050405020304" pitchFamily="18" charset="0"/>
              </a:rPr>
              <a:t>	Gdy komputery współpracują w sieci rozmieszczone terytorialnie, można wykorzystywać moc wszystkich komputerów w sieci do wykonywania złożonych zadań. Wykonują one osobno poszczególne etapy zadania i odsyłają wyniki do jednego wspólnego centrum nadzoru. Obliczenia w sieci węzłów przetwarzania można podzielić na scentralizowane lub rozproszone obliczenia. Scentralizowane rozwiązanie polega na wyznaczeniu jednego węzła jako komputera węzeł, który przetwarza lokalnie całą aplikację, a system centralny jest współdzielony przez wszystkich użytkowników przez cały czas. W związku z tym istnieje jeden punkt kontroli i pojedynczy punkt awarii.</a:t>
            </a:r>
            <a:endParaRPr lang="pl-PL" sz="1600" dirty="0">
              <a:effectLst/>
              <a:latin typeface="Franklin Gothic Book (Tekst podstawow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86" name="Picture 14" descr="Vavatech.pl - Strefa wiedzy – Język programowania – Język C">
            <a:extLst>
              <a:ext uri="{FF2B5EF4-FFF2-40B4-BE49-F238E27FC236}">
                <a16:creationId xmlns:a16="http://schemas.microsoft.com/office/drawing/2014/main" id="{85AF7638-A06F-4406-A633-70572BED7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261" y="4402231"/>
            <a:ext cx="1854559" cy="185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FD80642B-05B9-4EF4-9687-04A9FFB14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943" y="2327908"/>
            <a:ext cx="1571171" cy="157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00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9323E794-219A-44F0-9206-C29F5EBB139E}"/>
              </a:ext>
            </a:extLst>
          </p:cNvPr>
          <p:cNvSpPr txBox="1"/>
          <p:nvPr/>
        </p:nvSpPr>
        <p:spPr>
          <a:xfrm>
            <a:off x="965200" y="558800"/>
            <a:ext cx="7364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/>
              <a:t>Motywacja do używania systemu rozproszonego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A1B0F57-6458-4D56-A658-83F51ACCE2F7}"/>
              </a:ext>
            </a:extLst>
          </p:cNvPr>
          <p:cNvSpPr txBox="1"/>
          <p:nvPr/>
        </p:nvSpPr>
        <p:spPr>
          <a:xfrm>
            <a:off x="1435100" y="1708112"/>
            <a:ext cx="8191500" cy="3441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Motywacją stojącą za rozwojem zdecentralizowanego przetwarzania danych jest 	dostępność oraz</a:t>
            </a:r>
            <a:r>
              <a:rPr lang="pl-PL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niedrogie, wydajne komputery i narzędzia sieciowe. Kiedy kilka 	potężnych komputerów są ze sobą połączone i komunikują się ze sobą, ogólnie 	dostępna moc obliczeniowa może być zdumiewająco ogromna. Taki system może 	mieć wyższy udział w wydajności niż pojedynczy superkomputer. Obliczenia 	rozproszone – a podejście decentralizacyjne do informatyki jest potencjalnie 	bardzo potężnym podejściem dla dostępu do dużych ilości mocy obliczeniowej. Celem takich systemów jest minimalizować koszty komunikacji i obliczeń. W 	systemach rozproszonych przetwarzanie kroki aplikacji są podzielone między 	uczestniczące węzły. Podstawowy krok we wszystkim rozproszone architektury 	obliczeniowe to pojęcie komunikacji między komputerami.</a:t>
            </a:r>
            <a:endParaRPr lang="pl-P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27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645051D3-5474-402A-9711-549CD725BBCD}"/>
              </a:ext>
            </a:extLst>
          </p:cNvPr>
          <p:cNvSpPr txBox="1"/>
          <p:nvPr/>
        </p:nvSpPr>
        <p:spPr>
          <a:xfrm>
            <a:off x="1028700" y="1504771"/>
            <a:ext cx="53467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Programowanie rozproszone ma kluczowe znaczenie w wielu dziedzinach, takich jak rozwiązywanie problemów naukowych, obliczenia przy przetwarzaniu dużych ilości danych czy obsługa baz danych i wyszukiwarek.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77933085-7BAA-45A6-80BF-F26E8AFCA528}"/>
              </a:ext>
            </a:extLst>
          </p:cNvPr>
          <p:cNvSpPr txBox="1"/>
          <p:nvPr/>
        </p:nvSpPr>
        <p:spPr>
          <a:xfrm>
            <a:off x="7061200" y="392837"/>
            <a:ext cx="48133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Konstrukcja programów rozproszonych przeznaczonych dla chmur zależy od kilku kluczowych czynników, takich jak model programowania, model obliczeniowy i architektura programu</a:t>
            </a:r>
            <a:endParaRPr lang="pl-PL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F8C5C69C-F7F6-4F2A-91D0-06C1B2B1D43C}"/>
              </a:ext>
            </a:extLst>
          </p:cNvPr>
          <p:cNvSpPr txBox="1"/>
          <p:nvPr/>
        </p:nvSpPr>
        <p:spPr>
          <a:xfrm>
            <a:off x="1117600" y="3640435"/>
            <a:ext cx="4978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Popularne modele programowania to używanie pamięci współdzielonej i przekazywanie komunikatów.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6798E0B-A1D1-4E20-BF3C-175303F83207}"/>
              </a:ext>
            </a:extLst>
          </p:cNvPr>
          <p:cNvSpPr txBox="1"/>
          <p:nvPr/>
        </p:nvSpPr>
        <p:spPr>
          <a:xfrm>
            <a:off x="6597650" y="2243435"/>
            <a:ext cx="54229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Zadania w modelu programowania rozproszonego można podzielić na dwa odrębne modele architektoniczne: asymetryczne/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nadrzędny-podrzędny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i symetryczne/równorzędne.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 architekturze </a:t>
            </a:r>
            <a:r>
              <a:rPr lang="pl-PL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nadrzędny-podrzędny</a:t>
            </a: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jedno lub więcej zadań musi być jednoznacznie wyznaczonych jako nadrzędne, które koordynują wykonywanie zadań podrzędnych programu.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Architektura elementów równorzędnych zawiera zbiór zadań o jednakowej randze. Wymaga to jednak bardziej skomplikowanych mechanizmów organizowania obliczeń i podejmowania decyzji.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37A48DEB-7582-4AA0-B8DE-F4423885CB0E}"/>
              </a:ext>
            </a:extLst>
          </p:cNvPr>
          <p:cNvSpPr txBox="1"/>
          <p:nvPr/>
        </p:nvSpPr>
        <p:spPr>
          <a:xfrm>
            <a:off x="1028700" y="5000535"/>
            <a:ext cx="5156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 programowaniu rozproszonym są konieczne zaawansowane techniki synchronizacji, które zapobiegają problemom takim jak zakleszczenia.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14571E4C-27CC-4072-B6C3-3C57AE3C6FD8}"/>
              </a:ext>
            </a:extLst>
          </p:cNvPr>
          <p:cNvSpPr txBox="1"/>
          <p:nvPr/>
        </p:nvSpPr>
        <p:spPr>
          <a:xfrm>
            <a:off x="1028700" y="332279"/>
            <a:ext cx="4813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Informacje o  programowaniu rozproszonym</a:t>
            </a:r>
          </a:p>
        </p:txBody>
      </p:sp>
    </p:spTree>
    <p:extLst>
      <p:ext uri="{BB962C8B-B14F-4D97-AF65-F5344CB8AC3E}">
        <p14:creationId xmlns:p14="http://schemas.microsoft.com/office/powerpoint/2010/main" val="365341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C32B7C3F-E116-47CB-9357-2A75995846A7}"/>
              </a:ext>
            </a:extLst>
          </p:cNvPr>
          <p:cNvSpPr txBox="1"/>
          <p:nvPr/>
        </p:nvSpPr>
        <p:spPr>
          <a:xfrm>
            <a:off x="1117600" y="551934"/>
            <a:ext cx="24003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b="1" dirty="0"/>
              <a:t>Komunikacja</a:t>
            </a:r>
            <a:endParaRPr lang="pl-PL" b="1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C0AF5CA-F759-4D53-9A30-3E8977FE9127}"/>
              </a:ext>
            </a:extLst>
          </p:cNvPr>
          <p:cNvSpPr txBox="1"/>
          <p:nvPr/>
        </p:nvSpPr>
        <p:spPr>
          <a:xfrm>
            <a:off x="1244600" y="1443454"/>
            <a:ext cx="9423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Systemy rozproszone opierają się na dzieleniu zasobów i na przezroczystości ich rozmieszczenia </a:t>
            </a:r>
          </a:p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Rozproszone systemy i aplikacje są tworzone z oddzielnych składowych oprogramowania, współpracujących przy wykonywaniu zadań. Komunikacja między parą procesów obejmuje działania po stronie procesu nadawczego i odbiorczego, dając: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l-PL" dirty="0"/>
              <a:t>przenoszenie danych ze środowiska procesu nadawczego do środowiska procesu odbiorczego; komunikujące procesy muszą wspólnie użytkować kanał komunikacyjny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l-PL" dirty="0"/>
              <a:t> synchronizację czynności odbiorczych z czynnościami nadawczymi, tak aby powstrzymać działanie procesu nadawczego lub odbiorczego do czasu, aż inny proces go uwolni</a:t>
            </a:r>
          </a:p>
          <a:p>
            <a:pPr lvl="1"/>
            <a:endParaRPr lang="pl-PL" dirty="0"/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Składowe systemu są rozłączne logicznie i fizycznie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l-PL" dirty="0"/>
              <a:t>komunikacja między procesami odbywa się za pomocą wywołania podprogramu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l-PL" dirty="0"/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l-PL" dirty="0"/>
              <a:t>komunikaty maja etykiety pozwalajcie je rozróżnić (sortowa)</a:t>
            </a:r>
          </a:p>
        </p:txBody>
      </p:sp>
    </p:spTree>
    <p:extLst>
      <p:ext uri="{BB962C8B-B14F-4D97-AF65-F5344CB8AC3E}">
        <p14:creationId xmlns:p14="http://schemas.microsoft.com/office/powerpoint/2010/main" val="193721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38674B4D-A6F7-4885-A6C4-3A071C53C8F6}"/>
              </a:ext>
            </a:extLst>
          </p:cNvPr>
          <p:cNvSpPr txBox="1"/>
          <p:nvPr/>
        </p:nvSpPr>
        <p:spPr>
          <a:xfrm>
            <a:off x="1104900" y="564634"/>
            <a:ext cx="23749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b="1" dirty="0"/>
              <a:t>Komunikacja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E654D9B-90A0-4136-94F0-9BDE38363FA4}"/>
              </a:ext>
            </a:extLst>
          </p:cNvPr>
          <p:cNvSpPr txBox="1"/>
          <p:nvPr/>
        </p:nvSpPr>
        <p:spPr>
          <a:xfrm>
            <a:off x="1689100" y="1569641"/>
            <a:ext cx="10083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Konstrukcje programowania przyjmują postać działań wyślij i odbierz. Działania te 	dokonują przekazania komunikatu między parą procesów. Przekazanie komunikatu 	obejmuje przesłanie przez proces nadawczy zbioru wartości danych (komunikat) za 	pomocą mechanizmu komunikacji (kanału lub portu) i akceptację komunikatu przez proces odbiorczy. 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Najczęściej stosowane schematy komunikacji stosowane w systemach rozproszonych: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klient - serwer służą do łączności między parami procesów; model komunikacji nastawiony na dostarczanie usług, można w nim wyróżnić następujące etapy: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l-PL" dirty="0"/>
              <a:t>przesłanie zamówienia do procesu klienta do procesu serwera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l-PL" dirty="0"/>
              <a:t>wykonanie zamówienia przez serwer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rozsyłanie grupowe (ang. </a:t>
            </a:r>
            <a:r>
              <a:rPr lang="pl-PL" dirty="0" err="1"/>
              <a:t>group</a:t>
            </a:r>
            <a:r>
              <a:rPr lang="pl-PL" dirty="0"/>
              <a:t> </a:t>
            </a:r>
            <a:r>
              <a:rPr lang="pl-PL" dirty="0" err="1"/>
              <a:t>multicast</a:t>
            </a:r>
            <a:r>
              <a:rPr lang="pl-PL" dirty="0"/>
              <a:t>) do łączności między grupami współpracujących procesów. W tym schemacie komunikacji rozsyłania, procesy współdziałają , przekazując komunikaty.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7374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76441E09-1806-41DD-80D8-B91BD69710A0}"/>
              </a:ext>
            </a:extLst>
          </p:cNvPr>
          <p:cNvSpPr txBox="1"/>
          <p:nvPr/>
        </p:nvSpPr>
        <p:spPr>
          <a:xfrm>
            <a:off x="1498600" y="577333"/>
            <a:ext cx="5232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b="1" dirty="0"/>
              <a:t>MPI - Message Passing Interface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6CF8BB1-CAF5-4073-AA99-F2E1297FA05A}"/>
              </a:ext>
            </a:extLst>
          </p:cNvPr>
          <p:cNvSpPr txBox="1"/>
          <p:nvPr/>
        </p:nvSpPr>
        <p:spPr>
          <a:xfrm>
            <a:off x="1092200" y="1291072"/>
            <a:ext cx="7061200" cy="2746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 przesyłania wiadomości (komunikatów)pomiędzy procesami programów równoległych działających na jednym lub więcej komputerach. MPI dotyczy przede wszystkim modelu programowania równoległego z przekazywaniem komunikatów, w którym dane są przenoszone z przestrzeni adresowej jednego procesu do obszaru innego procesu poprzez operacje kooperacyjne na każdym procesie. Rozszerzenia „klasycznego” modelu przekazywania komunikatów są dostępne w operacjach zbiorowych, operacjach zdalnego dostępu do pamięci, dynamicznym tworzeniu procesów i równoległych operacjach we / wy. </a:t>
            </a:r>
            <a:endParaRPr lang="pl-P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A6BDB14-8BEE-41D5-ADB3-B857036F729F}"/>
              </a:ext>
            </a:extLst>
          </p:cNvPr>
          <p:cNvSpPr txBox="1"/>
          <p:nvPr/>
        </p:nvSpPr>
        <p:spPr>
          <a:xfrm>
            <a:off x="5753100" y="422804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MPI nie jest językiem, a wszystkie operacje MPI są wyrażane jako funkcje, podprogramy lub metody, zgodnie z odpowiednimi powiązaniami językowymi, które dla C i Fortran są częścią standardu MPI. Standard został zdefiniowany w ramach otwartego procesu przez społeczność dostawców obliczeń równoległych, informatyków i twórców aplikacji.. Głównymi zaletami ustanowienia standardu przekazywania wiadomości są przenośność i łatwość użycia.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9756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9F428A3C-E1B8-4CA9-902A-7DBE6EC991B0}"/>
              </a:ext>
            </a:extLst>
          </p:cNvPr>
          <p:cNvSpPr txBox="1"/>
          <p:nvPr/>
        </p:nvSpPr>
        <p:spPr>
          <a:xfrm>
            <a:off x="1728106" y="624114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/>
              <a:t>Dlaczego MPI ? 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4FD699-0078-4E21-9EA1-79A193FB0196}"/>
              </a:ext>
            </a:extLst>
          </p:cNvPr>
          <p:cNvSpPr txBox="1"/>
          <p:nvPr/>
        </p:nvSpPr>
        <p:spPr>
          <a:xfrm>
            <a:off x="1728106" y="1582340"/>
            <a:ext cx="873578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Mały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Wiele programów można napisać za pomocą tylko 6 podstawowych funkcji</a:t>
            </a:r>
          </a:p>
          <a:p>
            <a:r>
              <a:rPr lang="pl-PL" dirty="0"/>
              <a:t>Duży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Rozbudowana funkcjonalność MPI z wielu funkcji</a:t>
            </a:r>
          </a:p>
          <a:p>
            <a:r>
              <a:rPr lang="pl-PL" dirty="0"/>
              <a:t>Elastyczne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Nie ma potrzeby przepisywania programów równoległych na różnych platformach</a:t>
            </a:r>
          </a:p>
          <a:p>
            <a:r>
              <a:rPr lang="pl-PL" dirty="0"/>
              <a:t>Uniwersalny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Stosowany na wielu platformach </a:t>
            </a:r>
          </a:p>
          <a:p>
            <a:r>
              <a:rPr lang="pl-PL" dirty="0"/>
              <a:t>Zrozumiały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Równoległość i komunikacja są jawne</a:t>
            </a:r>
          </a:p>
          <a:p>
            <a:r>
              <a:rPr lang="pl-PL" dirty="0"/>
              <a:t>Wygodny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Współdzielenie kodu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pozwala na zrównoleglenie programu</a:t>
            </a:r>
          </a:p>
        </p:txBody>
      </p:sp>
    </p:spTree>
    <p:extLst>
      <p:ext uri="{BB962C8B-B14F-4D97-AF65-F5344CB8AC3E}">
        <p14:creationId xmlns:p14="http://schemas.microsoft.com/office/powerpoint/2010/main" val="104026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D8715668-2808-4E18-8F56-7B9A5AE9A59C}"/>
              </a:ext>
            </a:extLst>
          </p:cNvPr>
          <p:cNvSpPr txBox="1"/>
          <p:nvPr/>
        </p:nvSpPr>
        <p:spPr>
          <a:xfrm>
            <a:off x="1282700" y="1581646"/>
            <a:ext cx="10414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umożliwia efektywną komunikację bez obciążania procesora operacjami kopiowania pamięci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może być stosowany w środowisku heterogenicznym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udostępnia funkcje dla języków C oraz Fortan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pozwala na skupienie się na samej komunikacji bez wnikania w szczegóły. Błędy są obsługiwane wewnątrz systemu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definiuje interfejs niewiele różniący się od innych standardów, jak PVM, NX, Express itp.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udostępnia mechanizmy komunikacji punkt - punkt oraz zbiorowej (grupy procesów)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może być używany na wielu platformach, tak równoległych jak i skalarnych, bez większych zmian w sposobie działania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semantyka funkcji interfejsu powinna być niezależna od języka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interfejs powinien być bezpieczny jeśli chodzi o środowisko wielowątkowe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    Program w MPI składa się z niezależnych procesów operujących na różnych danych (MIMD). Każdy proces wykonuje się we własnej przestrzeni adresowej, aczkolwiek wykorzystanie pamięci współdzielonej też jest możliwe.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69977778-1DCD-4F33-BB3B-F45AE1877476}"/>
              </a:ext>
            </a:extLst>
          </p:cNvPr>
          <p:cNvSpPr txBox="1"/>
          <p:nvPr/>
        </p:nvSpPr>
        <p:spPr>
          <a:xfrm>
            <a:off x="1409700" y="501134"/>
            <a:ext cx="2946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b="1" dirty="0"/>
              <a:t>Główne założenia:</a:t>
            </a:r>
          </a:p>
        </p:txBody>
      </p:sp>
    </p:spTree>
    <p:extLst>
      <p:ext uri="{BB962C8B-B14F-4D97-AF65-F5344CB8AC3E}">
        <p14:creationId xmlns:p14="http://schemas.microsoft.com/office/powerpoint/2010/main" val="2684849224"/>
      </p:ext>
    </p:extLst>
  </p:cSld>
  <p:clrMapOvr>
    <a:masterClrMapping/>
  </p:clrMapOvr>
</p:sld>
</file>

<file path=ppt/theme/theme1.xml><?xml version="1.0" encoding="utf-8"?>
<a:theme xmlns:a="http://schemas.openxmlformats.org/drawingml/2006/main" name="Przycinanie">
  <a:themeElements>
    <a:clrScheme name="Niestandardowy 2">
      <a:dk1>
        <a:sysClr val="windowText" lastClr="000000"/>
      </a:dk1>
      <a:lt1>
        <a:sysClr val="window" lastClr="FFFFFF"/>
      </a:lt1>
      <a:dk2>
        <a:srgbClr val="0070C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rzycinani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rzycinani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TM10001105[[fn=Przycinanie]]</Template>
  <TotalTime>367</TotalTime>
  <Words>1760</Words>
  <Application>Microsoft Office PowerPoint</Application>
  <PresentationFormat>Panoramiczny</PresentationFormat>
  <Paragraphs>149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9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5" baseType="lpstr">
      <vt:lpstr>Arial</vt:lpstr>
      <vt:lpstr>Calibri</vt:lpstr>
      <vt:lpstr>Courier New</vt:lpstr>
      <vt:lpstr>Franklin Gothic Book</vt:lpstr>
      <vt:lpstr>Franklin Gothic Book (Tekst podstawowy)</vt:lpstr>
      <vt:lpstr>Roboto</vt:lpstr>
      <vt:lpstr>Segoe UI</vt:lpstr>
      <vt:lpstr>Tahoma</vt:lpstr>
      <vt:lpstr>Times New Roman</vt:lpstr>
      <vt:lpstr>Przycinanie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Koniec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Mateusz S</dc:creator>
  <cp:lastModifiedBy>Mateusz S</cp:lastModifiedBy>
  <cp:revision>22</cp:revision>
  <dcterms:created xsi:type="dcterms:W3CDTF">2021-05-05T18:12:26Z</dcterms:created>
  <dcterms:modified xsi:type="dcterms:W3CDTF">2021-05-06T10:20:39Z</dcterms:modified>
</cp:coreProperties>
</file>