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58" r:id="rId3"/>
    <p:sldId id="263" r:id="rId4"/>
    <p:sldId id="264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79" autoAdjust="0"/>
  </p:normalViewPr>
  <p:slideViewPr>
    <p:cSldViewPr snapToGrid="0">
      <p:cViewPr varScale="1">
        <p:scale>
          <a:sx n="97" d="100"/>
          <a:sy n="97" d="100"/>
        </p:scale>
        <p:origin x="91" y="2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9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3081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42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3989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71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6216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0520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2041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0331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0981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4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7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A9CE-84F6-3AEE-FDBC-19499F0B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251"/>
            <a:ext cx="10515600" cy="1325563"/>
          </a:xfrm>
        </p:spPr>
        <p:txBody>
          <a:bodyPr/>
          <a:lstStyle/>
          <a:p>
            <a:r>
              <a:rPr lang="sl-SI"/>
              <a:t>Podatki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FC76-9EB3-D0BC-E4F1-402AF0C2B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 err="1">
                <a:solidFill>
                  <a:srgbClr val="333333"/>
                </a:solidFill>
                <a:effectLst/>
                <a:latin typeface="Tw Cen MT (Body)"/>
              </a:rPr>
              <a:t>Obdelava</a:t>
            </a:r>
            <a:r>
              <a:rPr lang="en-GB" b="0" i="0" dirty="0">
                <a:solidFill>
                  <a:srgbClr val="333333"/>
                </a:solidFill>
                <a:effectLst/>
                <a:latin typeface="Tw Cen MT (Body)"/>
              </a:rPr>
              <a:t> pred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Tw Cen MT (Body)"/>
              </a:rPr>
              <a:t>ustvarjanjem</a:t>
            </a:r>
            <a:r>
              <a:rPr lang="en-GB" b="0" i="0" dirty="0">
                <a:solidFill>
                  <a:srgbClr val="333333"/>
                </a:solidFill>
                <a:effectLst/>
                <a:latin typeface="Tw Cen MT (Body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Tw Cen MT (Body)"/>
              </a:rPr>
              <a:t>profila</a:t>
            </a:r>
            <a:r>
              <a:rPr lang="en-GB" b="0" i="0" dirty="0">
                <a:solidFill>
                  <a:srgbClr val="333333"/>
                </a:solidFill>
                <a:effectLst/>
                <a:latin typeface="Tw Cen MT (Body)"/>
              </a:rPr>
              <a:t>:</a:t>
            </a:r>
          </a:p>
          <a:p>
            <a:pPr lvl="1"/>
            <a:r>
              <a:rPr lang="en-GB" dirty="0" err="1">
                <a:solidFill>
                  <a:srgbClr val="333333"/>
                </a:solidFill>
                <a:latin typeface="Tw Cen MT (Body)"/>
              </a:rPr>
              <a:t>Izbris</a:t>
            </a:r>
            <a:r>
              <a:rPr lang="en-GB" dirty="0">
                <a:solidFill>
                  <a:srgbClr val="333333"/>
                </a:solidFill>
                <a:latin typeface="Tw Cen MT (Body)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Tw Cen MT (Body)"/>
              </a:rPr>
              <a:t>duplikatov</a:t>
            </a:r>
            <a:r>
              <a:rPr lang="en-GB" dirty="0">
                <a:solidFill>
                  <a:srgbClr val="333333"/>
                </a:solidFill>
                <a:latin typeface="Tw Cen MT (Body)"/>
              </a:rPr>
              <a:t> in </a:t>
            </a:r>
            <a:r>
              <a:rPr lang="en-GB" dirty="0" err="1">
                <a:solidFill>
                  <a:srgbClr val="333333"/>
                </a:solidFill>
                <a:latin typeface="Tw Cen MT (Body)"/>
              </a:rPr>
              <a:t>stoplcev</a:t>
            </a:r>
            <a:r>
              <a:rPr lang="en-GB" dirty="0">
                <a:solidFill>
                  <a:srgbClr val="333333"/>
                </a:solidFill>
                <a:latin typeface="Tw Cen MT (Body)"/>
              </a:rPr>
              <a:t> “Duplicates” in “Edition”</a:t>
            </a:r>
          </a:p>
          <a:p>
            <a:pPr lvl="1"/>
            <a:r>
              <a:rPr lang="en-GB" b="0" i="0" dirty="0" err="1">
                <a:solidFill>
                  <a:srgbClr val="333333"/>
                </a:solidFill>
                <a:effectLst/>
                <a:latin typeface="Tw Cen MT (Body)"/>
              </a:rPr>
              <a:t>Izbris</a:t>
            </a:r>
            <a:r>
              <a:rPr lang="en-GB" b="0" i="0" dirty="0">
                <a:solidFill>
                  <a:srgbClr val="333333"/>
                </a:solidFill>
                <a:effectLst/>
                <a:latin typeface="Tw Cen MT (Body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Tw Cen MT (Body)"/>
              </a:rPr>
              <a:t>nefinalnih</a:t>
            </a:r>
            <a:r>
              <a:rPr lang="en-GB" b="0" i="0" dirty="0">
                <a:solidFill>
                  <a:srgbClr val="333333"/>
                </a:solidFill>
                <a:effectLst/>
                <a:latin typeface="Tw Cen MT (Body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Tw Cen MT (Body)"/>
              </a:rPr>
              <a:t>podatkov</a:t>
            </a:r>
            <a:r>
              <a:rPr lang="en-GB" b="0" i="0" dirty="0">
                <a:solidFill>
                  <a:srgbClr val="333333"/>
                </a:solidFill>
                <a:effectLst/>
                <a:latin typeface="Tw Cen MT (Body)"/>
              </a:rPr>
              <a:t> in </a:t>
            </a:r>
            <a:r>
              <a:rPr lang="en-GB" dirty="0" err="1">
                <a:solidFill>
                  <a:srgbClr val="333333"/>
                </a:solidFill>
                <a:latin typeface="Tw Cen MT (Body)"/>
              </a:rPr>
              <a:t>stolpca</a:t>
            </a:r>
            <a:r>
              <a:rPr lang="en-GB" dirty="0">
                <a:solidFill>
                  <a:srgbClr val="333333"/>
                </a:solidFill>
                <a:latin typeface="Tw Cen MT (Body)"/>
              </a:rPr>
              <a:t> “(semi-) final”</a:t>
            </a:r>
            <a:endParaRPr lang="en-GB" b="0" i="0" dirty="0">
              <a:solidFill>
                <a:srgbClr val="333333"/>
              </a:solidFill>
              <a:effectLst/>
              <a:latin typeface="Tw Cen MT (Body)"/>
            </a:endParaRPr>
          </a:p>
          <a:p>
            <a:pPr lvl="1"/>
            <a:r>
              <a:rPr lang="en-US" dirty="0" err="1">
                <a:solidFill>
                  <a:srgbClr val="333333"/>
                </a:solidFill>
                <a:latin typeface="Tw Cen MT (Body)"/>
              </a:rPr>
              <a:t>Izbris</a:t>
            </a:r>
            <a:r>
              <a:rPr lang="en-US" dirty="0">
                <a:solidFill>
                  <a:srgbClr val="333333"/>
                </a:solidFill>
                <a:latin typeface="Tw Cen MT (Body)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w Cen MT (Body)"/>
              </a:rPr>
              <a:t>podatkov</a:t>
            </a:r>
            <a:r>
              <a:rPr lang="en-US" dirty="0">
                <a:solidFill>
                  <a:srgbClr val="333333"/>
                </a:solidFill>
                <a:latin typeface="Tw Cen MT (Body)"/>
              </a:rPr>
              <a:t> pred </a:t>
            </a:r>
            <a:r>
              <a:rPr lang="en-US" dirty="0" err="1">
                <a:solidFill>
                  <a:srgbClr val="333333"/>
                </a:solidFill>
                <a:latin typeface="Tw Cen MT (Body)"/>
              </a:rPr>
              <a:t>letom</a:t>
            </a:r>
            <a:r>
              <a:rPr lang="en-US" dirty="0">
                <a:solidFill>
                  <a:srgbClr val="333333"/>
                </a:solidFill>
                <a:latin typeface="Tw Cen MT (Body)"/>
              </a:rPr>
              <a:t> 2016 - </a:t>
            </a:r>
            <a:r>
              <a:rPr lang="en-US" dirty="0" err="1">
                <a:solidFill>
                  <a:srgbClr val="333333"/>
                </a:solidFill>
                <a:latin typeface="Tw Cen MT (Body)"/>
              </a:rPr>
              <a:t>spremenitev</a:t>
            </a:r>
            <a:r>
              <a:rPr lang="en-US" dirty="0">
                <a:solidFill>
                  <a:srgbClr val="333333"/>
                </a:solidFill>
                <a:latin typeface="Tw Cen MT (Body)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w Cen MT (Body)"/>
              </a:rPr>
              <a:t>sistema</a:t>
            </a:r>
            <a:r>
              <a:rPr lang="en-US" dirty="0">
                <a:solidFill>
                  <a:srgbClr val="333333"/>
                </a:solidFill>
                <a:latin typeface="Tw Cen MT (Body)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w Cen MT (Body)"/>
              </a:rPr>
              <a:t>glasovanja</a:t>
            </a:r>
            <a:endParaRPr lang="en-US" dirty="0">
              <a:solidFill>
                <a:srgbClr val="333333"/>
              </a:solidFill>
              <a:latin typeface="Tw Cen MT (Body)"/>
            </a:endParaRPr>
          </a:p>
          <a:p>
            <a:pPr lvl="1"/>
            <a:r>
              <a:rPr lang="en-US" dirty="0" err="1">
                <a:solidFill>
                  <a:srgbClr val="333333"/>
                </a:solidFill>
                <a:latin typeface="Tw Cen MT (Body)"/>
              </a:rPr>
              <a:t>Delitev</a:t>
            </a:r>
            <a:r>
              <a:rPr lang="en-US" dirty="0">
                <a:solidFill>
                  <a:srgbClr val="333333"/>
                </a:solidFill>
                <a:latin typeface="Tw Cen MT (Body)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w Cen MT (Body)"/>
              </a:rPr>
              <a:t>podatkov</a:t>
            </a:r>
            <a:r>
              <a:rPr lang="en-US" dirty="0">
                <a:solidFill>
                  <a:srgbClr val="333333"/>
                </a:solidFill>
                <a:latin typeface="Tw Cen MT (Body)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w Cen MT (Body)"/>
              </a:rPr>
              <a:t>na</a:t>
            </a:r>
            <a:r>
              <a:rPr lang="en-US" dirty="0">
                <a:solidFill>
                  <a:srgbClr val="333333"/>
                </a:solidFill>
                <a:latin typeface="Tw Cen MT (Body)"/>
              </a:rPr>
              <a:t> “Televoting” in “Jury”</a:t>
            </a:r>
          </a:p>
          <a:p>
            <a:pPr lvl="1"/>
            <a:endParaRPr lang="en-US" b="0" i="0" dirty="0">
              <a:solidFill>
                <a:srgbClr val="333333"/>
              </a:solidFill>
              <a:effectLst/>
              <a:latin typeface="Tw Cen MT (Body)"/>
            </a:endParaRPr>
          </a:p>
          <a:p>
            <a:r>
              <a:rPr lang="en-US" dirty="0" err="1">
                <a:solidFill>
                  <a:srgbClr val="333333"/>
                </a:solidFill>
                <a:latin typeface="Tw Cen MT (Body)"/>
              </a:rPr>
              <a:t>Profil</a:t>
            </a:r>
            <a:r>
              <a:rPr lang="en-US" dirty="0">
                <a:solidFill>
                  <a:srgbClr val="333333"/>
                </a:solidFill>
                <a:latin typeface="Tw Cen MT (Body)"/>
              </a:rPr>
              <a:t>: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Tw Cen MT (Body)"/>
              </a:rPr>
              <a:t>Matrika </a:t>
            </a:r>
            <a:r>
              <a:rPr lang="en-US" dirty="0" err="1">
                <a:solidFill>
                  <a:srgbClr val="333333"/>
                </a:solidFill>
                <a:latin typeface="Tw Cen MT (Body)"/>
              </a:rPr>
              <a:t>povprečnih</a:t>
            </a:r>
            <a:r>
              <a:rPr lang="en-US" dirty="0">
                <a:solidFill>
                  <a:srgbClr val="333333"/>
                </a:solidFill>
                <a:latin typeface="Tw Cen MT (Body)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w Cen MT (Body)"/>
              </a:rPr>
              <a:t>danih</a:t>
            </a:r>
            <a:r>
              <a:rPr lang="en-US" dirty="0">
                <a:solidFill>
                  <a:srgbClr val="333333"/>
                </a:solidFill>
                <a:latin typeface="Tw Cen MT (Body)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w Cen MT (Body)"/>
              </a:rPr>
              <a:t>točk</a:t>
            </a:r>
            <a:r>
              <a:rPr lang="en-US" dirty="0">
                <a:solidFill>
                  <a:srgbClr val="333333"/>
                </a:solidFill>
                <a:latin typeface="Tw Cen MT (Body)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w Cen MT (Body)"/>
              </a:rPr>
              <a:t>vsaki</a:t>
            </a:r>
            <a:r>
              <a:rPr lang="en-US" dirty="0">
                <a:solidFill>
                  <a:srgbClr val="333333"/>
                </a:solidFill>
                <a:latin typeface="Tw Cen MT (Body)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w Cen MT (Body)"/>
              </a:rPr>
              <a:t>državi</a:t>
            </a:r>
            <a:endParaRPr lang="en-US" dirty="0">
              <a:solidFill>
                <a:srgbClr val="333333"/>
              </a:solidFill>
              <a:latin typeface="Tw Cen MT (Body)"/>
            </a:endParaRPr>
          </a:p>
          <a:p>
            <a:pPr lvl="1"/>
            <a:r>
              <a:rPr lang="en-US" dirty="0" err="1">
                <a:latin typeface="Tw Cen MT (Body)"/>
              </a:rPr>
              <a:t>Neznanih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vrednosti</a:t>
            </a:r>
            <a:r>
              <a:rPr lang="en-US" dirty="0">
                <a:latin typeface="Tw Cen MT (Body)"/>
              </a:rPr>
              <a:t>: </a:t>
            </a:r>
            <a:r>
              <a:rPr lang="en-US" dirty="0" err="1">
                <a:latin typeface="Tw Cen MT (Body)"/>
              </a:rPr>
              <a:t>ni</a:t>
            </a:r>
            <a:r>
              <a:rPr lang="en-GB" dirty="0" err="1">
                <a:latin typeface="Tw Cen MT (Body)"/>
              </a:rPr>
              <a:t>čle</a:t>
            </a:r>
            <a:r>
              <a:rPr lang="en-GB" dirty="0">
                <a:latin typeface="Tw Cen MT (Body)"/>
              </a:rPr>
              <a:t>, </a:t>
            </a:r>
            <a:r>
              <a:rPr lang="en-GB" dirty="0" err="1">
                <a:latin typeface="Tw Cen MT (Body)"/>
              </a:rPr>
              <a:t>na</a:t>
            </a:r>
            <a:r>
              <a:rPr lang="en-GB" dirty="0">
                <a:latin typeface="Tw Cen MT (Body)"/>
              </a:rPr>
              <a:t> </a:t>
            </a:r>
            <a:r>
              <a:rPr lang="en-GB" dirty="0" err="1">
                <a:latin typeface="Tw Cen MT (Body)"/>
              </a:rPr>
              <a:t>diagonali</a:t>
            </a:r>
            <a:r>
              <a:rPr lang="en-GB" dirty="0">
                <a:latin typeface="Tw Cen MT (Body)"/>
              </a:rPr>
              <a:t> </a:t>
            </a:r>
            <a:r>
              <a:rPr lang="en-GB" dirty="0" err="1">
                <a:latin typeface="Tw Cen MT (Body)"/>
              </a:rPr>
              <a:t>matrike</a:t>
            </a:r>
            <a:r>
              <a:rPr lang="en-GB" dirty="0">
                <a:latin typeface="Tw Cen MT (Body)"/>
              </a:rPr>
              <a:t> </a:t>
            </a:r>
            <a:r>
              <a:rPr lang="en-GB" dirty="0" err="1">
                <a:latin typeface="Tw Cen MT (Body)"/>
              </a:rPr>
              <a:t>vrednost</a:t>
            </a:r>
            <a:r>
              <a:rPr lang="en-GB" dirty="0">
                <a:latin typeface="Tw Cen MT (Body)"/>
              </a:rPr>
              <a:t> </a:t>
            </a:r>
            <a:r>
              <a:rPr lang="en-GB" dirty="0" err="1">
                <a:latin typeface="Tw Cen MT (Body)"/>
              </a:rPr>
              <a:t>NaN</a:t>
            </a:r>
            <a:endParaRPr lang="en-US" dirty="0">
              <a:solidFill>
                <a:srgbClr val="333333"/>
              </a:solidFill>
              <a:latin typeface="Tw Cen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5395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66A0-7AEC-7905-FFAA-61E10BD0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0" i="0" dirty="0">
                <a:solidFill>
                  <a:srgbClr val="333333"/>
                </a:solidFill>
                <a:effectLst/>
                <a:latin typeface="Tw Cen MT Condensed (Headings)e"/>
              </a:rPr>
              <a:t>Parametri razvrščanja</a:t>
            </a:r>
            <a:endParaRPr lang="en-SI" dirty="0">
              <a:latin typeface="Tw Cen MT Condensed (Headings)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B00C0-5DAA-B648-15F6-AEFBAE899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333333"/>
                </a:solidFill>
                <a:latin typeface="Tw Cen MT (Body)"/>
              </a:rPr>
              <a:t>K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w Cen MT (Body)"/>
              </a:rPr>
              <a:t>oisinusna</a:t>
            </a:r>
            <a:r>
              <a:rPr lang="en-US" b="0" i="0" dirty="0">
                <a:solidFill>
                  <a:srgbClr val="333333"/>
                </a:solidFill>
                <a:effectLst/>
                <a:latin typeface="Tw Cen MT (Body)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w Cen MT (Body)"/>
              </a:rPr>
              <a:t>razdalja</a:t>
            </a:r>
            <a:endParaRPr lang="en-US" b="0" i="0" dirty="0">
              <a:solidFill>
                <a:srgbClr val="333333"/>
              </a:solidFill>
              <a:effectLst/>
              <a:latin typeface="Tw Cen MT (Body)"/>
            </a:endParaRPr>
          </a:p>
          <a:p>
            <a:pPr lvl="1"/>
            <a:r>
              <a:rPr lang="en-US" dirty="0" err="1">
                <a:solidFill>
                  <a:srgbClr val="333333"/>
                </a:solidFill>
                <a:latin typeface="Tw Cen MT (Body)"/>
                <a:sym typeface="Wingdings" panose="05000000000000000000" pitchFamily="2" charset="2"/>
              </a:rPr>
              <a:t>Preve</a:t>
            </a:r>
            <a:r>
              <a:rPr lang="en-GB" dirty="0">
                <a:solidFill>
                  <a:srgbClr val="333333"/>
                </a:solidFill>
                <a:latin typeface="Tw Cen MT (Body)"/>
                <a:sym typeface="Wingdings" panose="05000000000000000000" pitchFamily="2" charset="2"/>
              </a:rPr>
              <a:t>č </a:t>
            </a:r>
            <a:r>
              <a:rPr lang="en-GB" dirty="0" err="1">
                <a:solidFill>
                  <a:srgbClr val="333333"/>
                </a:solidFill>
                <a:latin typeface="Tw Cen MT (Body)"/>
                <a:sym typeface="Wingdings" panose="05000000000000000000" pitchFamily="2" charset="2"/>
              </a:rPr>
              <a:t>dimenzij</a:t>
            </a:r>
            <a:r>
              <a:rPr lang="en-GB" dirty="0">
                <a:solidFill>
                  <a:srgbClr val="333333"/>
                </a:solidFill>
                <a:latin typeface="Tw Cen MT (Body)"/>
                <a:sym typeface="Wingdings" panose="05000000000000000000" pitchFamily="2" charset="2"/>
              </a:rPr>
              <a:t> za </a:t>
            </a:r>
            <a:r>
              <a:rPr lang="en-GB" dirty="0" err="1">
                <a:solidFill>
                  <a:srgbClr val="333333"/>
                </a:solidFill>
                <a:latin typeface="Tw Cen MT (Body)"/>
                <a:sym typeface="Wingdings" panose="05000000000000000000" pitchFamily="2" charset="2"/>
              </a:rPr>
              <a:t>Evklidsko</a:t>
            </a:r>
            <a:r>
              <a:rPr lang="en-GB" dirty="0">
                <a:solidFill>
                  <a:srgbClr val="333333"/>
                </a:solidFill>
                <a:latin typeface="Tw Cen MT (Body)"/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Tw Cen MT (Body)"/>
                <a:sym typeface="Wingdings" panose="05000000000000000000" pitchFamily="2" charset="2"/>
              </a:rPr>
              <a:t>razdaljo</a:t>
            </a:r>
            <a:endParaRPr lang="en-US" b="0" i="0" dirty="0">
              <a:solidFill>
                <a:srgbClr val="333333"/>
              </a:solidFill>
              <a:effectLst/>
              <a:latin typeface="Tw Cen MT (Body)"/>
            </a:endParaRPr>
          </a:p>
          <a:p>
            <a:r>
              <a:rPr lang="en-US" dirty="0" err="1">
                <a:solidFill>
                  <a:srgbClr val="333333"/>
                </a:solidFill>
                <a:latin typeface="Tw Cen MT (Body)"/>
              </a:rPr>
              <a:t>Popolna</a:t>
            </a:r>
            <a:r>
              <a:rPr lang="en-US" dirty="0">
                <a:solidFill>
                  <a:srgbClr val="333333"/>
                </a:solidFill>
                <a:latin typeface="Tw Cen MT (Body)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w Cen MT (Body)"/>
              </a:rPr>
              <a:t>povezanost</a:t>
            </a:r>
            <a:endParaRPr lang="en-US" dirty="0">
              <a:solidFill>
                <a:srgbClr val="333333"/>
              </a:solidFill>
              <a:latin typeface="Tw Cen MT (Body)"/>
            </a:endParaRPr>
          </a:p>
          <a:p>
            <a:pPr lvl="1"/>
            <a:r>
              <a:rPr lang="en-GB" dirty="0" err="1">
                <a:solidFill>
                  <a:srgbClr val="333333"/>
                </a:solidFill>
                <a:latin typeface="Tw Cen MT (Body)"/>
              </a:rPr>
              <a:t>Najlepše</a:t>
            </a:r>
            <a:r>
              <a:rPr lang="en-GB" dirty="0">
                <a:solidFill>
                  <a:srgbClr val="333333"/>
                </a:solidFill>
                <a:latin typeface="Tw Cen MT (Body)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Tw Cen MT (Body)"/>
              </a:rPr>
              <a:t>povezane</a:t>
            </a:r>
            <a:r>
              <a:rPr lang="en-GB" dirty="0">
                <a:solidFill>
                  <a:srgbClr val="333333"/>
                </a:solidFill>
                <a:latin typeface="Tw Cen MT (Body)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Tw Cen MT (Body)"/>
              </a:rPr>
              <a:t>večje</a:t>
            </a:r>
            <a:r>
              <a:rPr lang="en-GB" dirty="0">
                <a:solidFill>
                  <a:srgbClr val="333333"/>
                </a:solidFill>
                <a:latin typeface="Tw Cen MT (Body)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Tw Cen MT (Body)"/>
              </a:rPr>
              <a:t>skupine</a:t>
            </a:r>
            <a:endParaRPr lang="en-GB" dirty="0">
              <a:solidFill>
                <a:srgbClr val="333333"/>
              </a:solidFill>
              <a:latin typeface="Tw Cen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6361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CB26-36E2-5EDB-D9AC-D094F274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6A712A-92CE-BECE-0357-46EB24E97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8" t="9179" r="7510" b="1394"/>
          <a:stretch/>
        </p:blipFill>
        <p:spPr>
          <a:xfrm>
            <a:off x="133301" y="0"/>
            <a:ext cx="11925397" cy="6858000"/>
          </a:xfrm>
        </p:spPr>
      </p:pic>
    </p:spTree>
    <p:extLst>
      <p:ext uri="{BB962C8B-B14F-4D97-AF65-F5344CB8AC3E}">
        <p14:creationId xmlns:p14="http://schemas.microsoft.com/office/powerpoint/2010/main" val="397964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ADA1-F9C0-747B-AFE9-6BACB962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D5786-A085-1C97-36A8-93DFA0C9E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8245" r="7017" b="6297"/>
          <a:stretch/>
        </p:blipFill>
        <p:spPr>
          <a:xfrm>
            <a:off x="-86969" y="86360"/>
            <a:ext cx="12365938" cy="6685280"/>
          </a:xfrm>
        </p:spPr>
      </p:pic>
    </p:spTree>
    <p:extLst>
      <p:ext uri="{BB962C8B-B14F-4D97-AF65-F5344CB8AC3E}">
        <p14:creationId xmlns:p14="http://schemas.microsoft.com/office/powerpoint/2010/main" val="239501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56DA-32A2-19B5-75BE-50DFBA50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Argumenti</a:t>
            </a:r>
            <a:r>
              <a:rPr lang="en-GB" dirty="0"/>
              <a:t> za </a:t>
            </a:r>
            <a:r>
              <a:rPr lang="en-GB" dirty="0" err="1"/>
              <a:t>skupine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EF08-4EA8-7388-1233-19FBA671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Izbral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večje</a:t>
            </a:r>
            <a:r>
              <a:rPr lang="en-GB" dirty="0"/>
              <a:t> </a:t>
            </a:r>
            <a:r>
              <a:rPr lang="en-GB" dirty="0" err="1"/>
              <a:t>število</a:t>
            </a:r>
            <a:r>
              <a:rPr lang="en-GB" dirty="0"/>
              <a:t> </a:t>
            </a:r>
            <a:r>
              <a:rPr lang="en-GB" dirty="0" err="1"/>
              <a:t>skupin</a:t>
            </a:r>
            <a:r>
              <a:rPr lang="en-GB" dirty="0"/>
              <a:t>, ki so </a:t>
            </a:r>
            <a:r>
              <a:rPr lang="en-GB" dirty="0" err="1"/>
              <a:t>lažje</a:t>
            </a:r>
            <a:r>
              <a:rPr lang="en-GB" dirty="0"/>
              <a:t> </a:t>
            </a:r>
            <a:r>
              <a:rPr lang="en-GB" dirty="0" err="1"/>
              <a:t>razložljive</a:t>
            </a:r>
            <a:r>
              <a:rPr lang="en-GB" dirty="0"/>
              <a:t>.</a:t>
            </a:r>
          </a:p>
          <a:p>
            <a:r>
              <a:rPr lang="en-GB" dirty="0" err="1"/>
              <a:t>Če</a:t>
            </a:r>
            <a:r>
              <a:rPr lang="en-GB" dirty="0"/>
              <a:t> </a:t>
            </a:r>
            <a:r>
              <a:rPr lang="en-GB" dirty="0" err="1"/>
              <a:t>število</a:t>
            </a:r>
            <a:r>
              <a:rPr lang="en-GB" dirty="0"/>
              <a:t> </a:t>
            </a:r>
            <a:r>
              <a:rPr lang="en-GB" dirty="0" err="1"/>
              <a:t>skupin</a:t>
            </a:r>
            <a:r>
              <a:rPr lang="en-GB" dirty="0"/>
              <a:t> </a:t>
            </a:r>
            <a:r>
              <a:rPr lang="en-GB" dirty="0" err="1"/>
              <a:t>povečamo</a:t>
            </a:r>
            <a:r>
              <a:rPr lang="en-GB" dirty="0"/>
              <a:t>, </a:t>
            </a:r>
            <a:r>
              <a:rPr lang="en-GB" dirty="0" err="1"/>
              <a:t>dobimo</a:t>
            </a:r>
            <a:r>
              <a:rPr lang="en-GB" dirty="0"/>
              <a:t> </a:t>
            </a:r>
            <a:r>
              <a:rPr lang="en-GB" dirty="0" err="1"/>
              <a:t>nekaj</a:t>
            </a:r>
            <a:r>
              <a:rPr lang="en-GB" dirty="0"/>
              <a:t> </a:t>
            </a:r>
            <a:r>
              <a:rPr lang="en-GB" dirty="0" err="1"/>
              <a:t>dobrih</a:t>
            </a:r>
            <a:r>
              <a:rPr lang="en-GB" dirty="0"/>
              <a:t> </a:t>
            </a:r>
            <a:r>
              <a:rPr lang="en-GB" dirty="0" err="1"/>
              <a:t>skupin</a:t>
            </a:r>
            <a:r>
              <a:rPr lang="en-GB" dirty="0"/>
              <a:t>, </a:t>
            </a:r>
            <a:r>
              <a:rPr lang="en-GB" dirty="0" err="1"/>
              <a:t>nekaj</a:t>
            </a:r>
            <a:r>
              <a:rPr lang="en-GB" dirty="0"/>
              <a:t> pa </a:t>
            </a:r>
            <a:r>
              <a:rPr lang="en-GB" dirty="0" err="1"/>
              <a:t>jih</a:t>
            </a:r>
            <a:r>
              <a:rPr lang="en-GB" dirty="0"/>
              <a:t> je </a:t>
            </a:r>
            <a:r>
              <a:rPr lang="en-GB" dirty="0" err="1"/>
              <a:t>popolnoma</a:t>
            </a:r>
            <a:r>
              <a:rPr lang="en-GB" dirty="0"/>
              <a:t> </a:t>
            </a:r>
            <a:r>
              <a:rPr lang="en-GB" dirty="0" err="1"/>
              <a:t>nerazložljivih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0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D5AF-066D-260E-F295-DF9B5DCB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0" i="0" dirty="0">
                <a:solidFill>
                  <a:srgbClr val="333333"/>
                </a:solidFill>
                <a:effectLst/>
                <a:latin typeface="Tw Cen MT Condensed (Headings)"/>
              </a:rPr>
              <a:t>Razlaga zanimivih skupin</a:t>
            </a:r>
            <a:endParaRPr lang="en-SI" dirty="0">
              <a:latin typeface="Tw Cen MT Condensed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B31F-21DB-F845-DE69-CADB90D14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w Cen MT (Body)"/>
              </a:rPr>
              <a:t>Za</a:t>
            </a:r>
            <a:r>
              <a:rPr lang="sl-SI" b="0" i="0" dirty="0">
                <a:effectLst/>
                <a:latin typeface="Tw Cen MT (Body)"/>
              </a:rPr>
              <a:t>nimivih skupi</a:t>
            </a:r>
            <a:r>
              <a:rPr lang="en-GB" b="0" i="0" dirty="0">
                <a:effectLst/>
                <a:latin typeface="Tw Cen MT (Body)"/>
              </a:rPr>
              <a:t>ne:</a:t>
            </a:r>
          </a:p>
          <a:p>
            <a:pPr lvl="1"/>
            <a:r>
              <a:rPr lang="en-GB" dirty="0" err="1">
                <a:latin typeface="Tw Cen MT (Body)"/>
              </a:rPr>
              <a:t>Švica</a:t>
            </a:r>
            <a:r>
              <a:rPr lang="en-GB" dirty="0">
                <a:latin typeface="Tw Cen MT (Body)"/>
              </a:rPr>
              <a:t>, </a:t>
            </a:r>
            <a:r>
              <a:rPr lang="en-GB" dirty="0" err="1">
                <a:latin typeface="Tw Cen MT (Body)"/>
              </a:rPr>
              <a:t>Črna</a:t>
            </a:r>
            <a:r>
              <a:rPr lang="en-GB" dirty="0">
                <a:latin typeface="Tw Cen MT (Body)"/>
              </a:rPr>
              <a:t> </a:t>
            </a:r>
            <a:r>
              <a:rPr lang="en-GB" dirty="0" err="1">
                <a:latin typeface="Tw Cen MT (Body)"/>
              </a:rPr>
              <a:t>gora</a:t>
            </a:r>
            <a:r>
              <a:rPr lang="en-GB" dirty="0">
                <a:latin typeface="Tw Cen MT (Body)"/>
              </a:rPr>
              <a:t>, Severna Makedonija</a:t>
            </a:r>
          </a:p>
          <a:p>
            <a:pPr lvl="1"/>
            <a:r>
              <a:rPr lang="en-GB" dirty="0" err="1">
                <a:latin typeface="Tw Cen MT (Body)"/>
              </a:rPr>
              <a:t>Francija</a:t>
            </a:r>
            <a:r>
              <a:rPr lang="en-GB" dirty="0">
                <a:latin typeface="Tw Cen MT (Body)"/>
              </a:rPr>
              <a:t>, </a:t>
            </a:r>
            <a:r>
              <a:rPr lang="en-GB" dirty="0" err="1">
                <a:latin typeface="Tw Cen MT (Body)"/>
              </a:rPr>
              <a:t>Portugalska</a:t>
            </a:r>
            <a:r>
              <a:rPr lang="en-GB" dirty="0">
                <a:latin typeface="Tw Cen MT (Body)"/>
              </a:rPr>
              <a:t>, </a:t>
            </a:r>
            <a:r>
              <a:rPr lang="en-GB" dirty="0" err="1">
                <a:latin typeface="Tw Cen MT (Body)"/>
              </a:rPr>
              <a:t>Češka</a:t>
            </a:r>
            <a:r>
              <a:rPr lang="en-GB" dirty="0">
                <a:latin typeface="Tw Cen MT (Body)"/>
              </a:rPr>
              <a:t>, </a:t>
            </a:r>
            <a:r>
              <a:rPr lang="en-GB" dirty="0" err="1">
                <a:latin typeface="Tw Cen MT (Body)"/>
              </a:rPr>
              <a:t>Izrael</a:t>
            </a:r>
            <a:endParaRPr lang="en-GB" dirty="0">
              <a:latin typeface="Tw Cen MT (Body)"/>
            </a:endParaRPr>
          </a:p>
          <a:p>
            <a:pPr lvl="1"/>
            <a:r>
              <a:rPr lang="en-GB" dirty="0" err="1">
                <a:latin typeface="Tw Cen MT (Body)"/>
              </a:rPr>
              <a:t>Italija</a:t>
            </a:r>
            <a:r>
              <a:rPr lang="en-GB" dirty="0">
                <a:latin typeface="Tw Cen MT (Body)"/>
              </a:rPr>
              <a:t>, San Marino, </a:t>
            </a:r>
            <a:r>
              <a:rPr lang="en-GB" dirty="0" err="1">
                <a:latin typeface="Tw Cen MT (Body)"/>
              </a:rPr>
              <a:t>Bolgarija</a:t>
            </a:r>
            <a:r>
              <a:rPr lang="en-GB" dirty="0">
                <a:latin typeface="Tw Cen MT (Body)"/>
              </a:rPr>
              <a:t>, </a:t>
            </a:r>
            <a:r>
              <a:rPr lang="en-GB" dirty="0" err="1">
                <a:latin typeface="Tw Cen MT (Body)"/>
              </a:rPr>
              <a:t>Moldavija</a:t>
            </a:r>
            <a:endParaRPr lang="en-GB" dirty="0">
              <a:latin typeface="Tw Cen MT (Body)"/>
            </a:endParaRPr>
          </a:p>
          <a:p>
            <a:pPr lvl="1"/>
            <a:endParaRPr lang="en-GB" dirty="0">
              <a:latin typeface="Tw Cen MT (Body)"/>
            </a:endParaRPr>
          </a:p>
          <a:p>
            <a:r>
              <a:rPr lang="en-GB" b="0" i="0" dirty="0">
                <a:effectLst/>
                <a:latin typeface="Tw Cen MT (Body)"/>
              </a:rPr>
              <a:t>P</a:t>
            </a:r>
            <a:r>
              <a:rPr lang="sl-SI" b="0" i="0" dirty="0">
                <a:effectLst/>
                <a:latin typeface="Tw Cen MT (Body)"/>
              </a:rPr>
              <a:t>referiran</a:t>
            </a:r>
            <a:r>
              <a:rPr lang="en-GB" b="0" i="0" dirty="0">
                <a:effectLst/>
                <a:latin typeface="Tw Cen MT (Body)"/>
              </a:rPr>
              <a:t>e</a:t>
            </a:r>
            <a:r>
              <a:rPr lang="sl-SI" b="0" i="0" dirty="0">
                <a:effectLst/>
                <a:latin typeface="Tw Cen MT (Body)"/>
              </a:rPr>
              <a:t> in nepreferiran</a:t>
            </a:r>
            <a:r>
              <a:rPr lang="en-GB" b="0" i="0" dirty="0">
                <a:effectLst/>
                <a:latin typeface="Tw Cen MT (Body)"/>
              </a:rPr>
              <a:t>e</a:t>
            </a:r>
            <a:r>
              <a:rPr lang="sl-SI" b="0" i="0" dirty="0">
                <a:effectLst/>
                <a:latin typeface="Tw Cen MT (Body)"/>
              </a:rPr>
              <a:t> držav</a:t>
            </a:r>
            <a:r>
              <a:rPr lang="en-GB" b="0" i="0" dirty="0">
                <a:effectLst/>
                <a:latin typeface="Tw Cen MT (Body)"/>
              </a:rPr>
              <a:t>e:</a:t>
            </a:r>
          </a:p>
          <a:p>
            <a:pPr lvl="1"/>
            <a:r>
              <a:rPr lang="sl-SI" dirty="0">
                <a:latin typeface="Tw Cen MT (Body)"/>
              </a:rPr>
              <a:t>Irska, Združeno kraljestvo</a:t>
            </a:r>
            <a:r>
              <a:rPr lang="en-GB" dirty="0">
                <a:latin typeface="Tw Cen MT (Body)"/>
              </a:rPr>
              <a:t>:	+ </a:t>
            </a:r>
            <a:r>
              <a:rPr lang="sl-SI" dirty="0">
                <a:latin typeface="Tw Cen MT (Body)"/>
              </a:rPr>
              <a:t>Litva, Islandija, Poljska</a:t>
            </a:r>
            <a:r>
              <a:rPr lang="en-GB" dirty="0">
                <a:latin typeface="Tw Cen MT (Body)"/>
              </a:rPr>
              <a:t> </a:t>
            </a:r>
          </a:p>
          <a:p>
            <a:pPr marL="457200" lvl="1" indent="0">
              <a:buNone/>
            </a:pPr>
            <a:r>
              <a:rPr lang="en-GB" dirty="0">
                <a:latin typeface="Tw Cen MT (Body)"/>
              </a:rPr>
              <a:t>			- </a:t>
            </a:r>
            <a:r>
              <a:rPr lang="sl-SI" dirty="0">
                <a:latin typeface="Tw Cen MT (Body)"/>
              </a:rPr>
              <a:t>Albanija</a:t>
            </a:r>
            <a:r>
              <a:rPr lang="en-GB" dirty="0">
                <a:latin typeface="Tw Cen MT (Body)"/>
              </a:rPr>
              <a:t>,</a:t>
            </a:r>
            <a:r>
              <a:rPr lang="sl-SI" dirty="0">
                <a:latin typeface="Tw Cen MT (Body)"/>
              </a:rPr>
              <a:t> Slovenija</a:t>
            </a:r>
            <a:endParaRPr lang="en-GB" dirty="0">
              <a:latin typeface="Tw Cen MT (Body)"/>
            </a:endParaRPr>
          </a:p>
          <a:p>
            <a:pPr lvl="1"/>
            <a:r>
              <a:rPr lang="en-GB" dirty="0" err="1">
                <a:latin typeface="Tw Cen MT (Body)"/>
              </a:rPr>
              <a:t>Gruzija</a:t>
            </a:r>
            <a:r>
              <a:rPr lang="en-GB" dirty="0">
                <a:latin typeface="Tw Cen MT (Body)"/>
              </a:rPr>
              <a:t>, </a:t>
            </a:r>
            <a:r>
              <a:rPr lang="en-GB" dirty="0" err="1">
                <a:latin typeface="Tw Cen MT (Body)"/>
              </a:rPr>
              <a:t>Rusija</a:t>
            </a:r>
            <a:r>
              <a:rPr lang="en-GB" dirty="0">
                <a:latin typeface="Tw Cen MT (Body)"/>
              </a:rPr>
              <a:t>: 		+ </a:t>
            </a:r>
            <a:r>
              <a:rPr lang="en-GB" dirty="0" err="1">
                <a:latin typeface="Tw Cen MT (Body)"/>
              </a:rPr>
              <a:t>Ukrajina</a:t>
            </a:r>
            <a:r>
              <a:rPr lang="en-GB" dirty="0">
                <a:latin typeface="Tw Cen MT (Body)"/>
              </a:rPr>
              <a:t>, </a:t>
            </a:r>
            <a:r>
              <a:rPr lang="en-GB" dirty="0" err="1">
                <a:latin typeface="Tw Cen MT (Body)"/>
              </a:rPr>
              <a:t>Azerbajdžan</a:t>
            </a:r>
            <a:r>
              <a:rPr lang="en-GB" dirty="0">
                <a:latin typeface="Tw Cen MT (Body)"/>
              </a:rPr>
              <a:t>, </a:t>
            </a:r>
            <a:r>
              <a:rPr lang="en-GB" dirty="0" err="1">
                <a:latin typeface="Tw Cen MT (Body)"/>
              </a:rPr>
              <a:t>Armenija</a:t>
            </a:r>
            <a:endParaRPr lang="en-GB" dirty="0">
              <a:latin typeface="Tw Cen MT (Body)"/>
            </a:endParaRPr>
          </a:p>
          <a:p>
            <a:pPr marL="457200" lvl="1" indent="0">
              <a:buNone/>
            </a:pPr>
            <a:r>
              <a:rPr lang="en-GB" dirty="0">
                <a:latin typeface="Tw Cen MT (Body)"/>
              </a:rPr>
              <a:t>		            	- </a:t>
            </a:r>
            <a:r>
              <a:rPr lang="en-GB" dirty="0" err="1">
                <a:latin typeface="Tw Cen MT (Body)"/>
              </a:rPr>
              <a:t>Romunija</a:t>
            </a:r>
            <a:r>
              <a:rPr lang="en-GB" dirty="0">
                <a:latin typeface="Tw Cen MT (Body)"/>
              </a:rPr>
              <a:t>, </a:t>
            </a:r>
            <a:r>
              <a:rPr lang="en-GB" dirty="0" err="1">
                <a:latin typeface="Tw Cen MT (Body)"/>
              </a:rPr>
              <a:t>Albanija</a:t>
            </a:r>
            <a:endParaRPr lang="en-GB" dirty="0">
              <a:latin typeface="Tw Cen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10780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3071</TotalTime>
  <Words>190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Tw Cen MT</vt:lpstr>
      <vt:lpstr>Tw Cen MT (Body)</vt:lpstr>
      <vt:lpstr>Tw Cen MT Condensed</vt:lpstr>
      <vt:lpstr>Tw Cen MT Condensed (Headings)</vt:lpstr>
      <vt:lpstr>Tw Cen MT Condensed (Headings)e</vt:lpstr>
      <vt:lpstr>Wingdings 3</vt:lpstr>
      <vt:lpstr>Integral</vt:lpstr>
      <vt:lpstr>Podatki</vt:lpstr>
      <vt:lpstr>Parametri razvrščanja</vt:lpstr>
      <vt:lpstr>PowerPoint Presentation</vt:lpstr>
      <vt:lpstr>PowerPoint Presentation</vt:lpstr>
      <vt:lpstr>Argumenti za skupine</vt:lpstr>
      <vt:lpstr>Razlaga zanimivih skupin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Podatki</dc:title>
  <dc:creator>Aljaž Rakovec</dc:creator>
  <cp:lastModifiedBy>Aljaž Rakovec</cp:lastModifiedBy>
  <cp:revision>6</cp:revision>
  <dcterms:created xsi:type="dcterms:W3CDTF">2024-03-24T16:18:08Z</dcterms:created>
  <dcterms:modified xsi:type="dcterms:W3CDTF">2024-03-26T19:29:12Z</dcterms:modified>
</cp:coreProperties>
</file>