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79" autoAdjust="0"/>
  </p:normalViewPr>
  <p:slideViewPr>
    <p:cSldViewPr snapToGrid="0">
      <p:cViewPr>
        <p:scale>
          <a:sx n="75" d="100"/>
          <a:sy n="75" d="100"/>
        </p:scale>
        <p:origin x="926" y="2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CD3C-8F7F-694B-686B-444F28705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7ACD0-6A50-2C8D-B825-C3593EE35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0EDD-36AC-EFC2-A1FD-4FA33EDB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458F6-DA33-5B0D-0B3C-D889626E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DEDDE-7FD1-9C6D-71D8-6F52DB97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1826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5894-FAA1-DD5B-041C-90B7FA68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92462-5E6F-E780-A561-DDE1A6345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429F-D76B-5464-936D-8BC72A39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37994-43B3-5653-42FE-27902378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76D1B-5909-D76C-995C-6D5FAE42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5425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CB10E-38A1-9C7C-261C-FFC68FDFE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57CE7-F5EC-E4FB-C251-410864F36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85CD2-1B51-39C5-73F9-24EC33BB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78F58-48B7-ABEE-16BB-51E9A87C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F02F4-26D5-22E2-B746-635B3B86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6729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4072-87EF-B42E-25E9-1298B8B3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7280-0F93-C900-10DB-A3D0AB4C7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77D99-C9BF-17CD-BF31-BD80C5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0CE12-DC0B-E4C5-FFC4-B1D26A5B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D74DC-3657-1CA8-726C-01CEB612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3251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7D32-E425-4021-38E9-85B830E4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0F472-9DF9-06FA-90C2-A59709D97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1CD5C-BFFC-12AC-4F28-5E8E10FE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CD74B-CE53-761D-AFF9-3A06374C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EE88E-689B-499C-1803-82226F7F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3171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C576-C7B7-CF9F-B59D-E2858B41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C4B63-EC31-5231-BF26-DF0963857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19428-B447-FFBA-CEA8-A0FF25A9F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A1A31-FB67-1EDA-926C-46422860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3E018-D4A1-4CBC-99D1-1BA8C032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92023-B372-F566-2A6D-BD620BFD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6582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528F-5FC1-47A7-20F9-D37BA681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37599-3833-2948-E653-AB2F9560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9DC4A-2AA6-B894-0A4B-8FD29F2F7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46195-E06C-A9F4-A1F4-C6E197E98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E0F87-EC27-AE6E-43E1-42A4903FC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18ABD-E07E-F52F-CEF5-FD5B5156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835B3-30C6-3FE5-B5A8-209C5A3E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2B4E1-7A00-690E-76DE-0818DA84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8206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A26D-B426-FAB6-E32D-F780C3E8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FE8CD-0D33-3ABC-FD07-62D541D9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5049C-6C8C-6D8F-6047-F5440FCE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8E193-9CB6-1427-B1F4-E652E5C6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5751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61B9E-DB5C-4DA6-88EE-2D38EAF6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CA1A8-8007-C207-566D-1A386A72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2DBF6-AF3C-A686-DCD4-3F3B711A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7557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04B7-33F2-7004-980E-EE3649C7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6AA15-8A42-F21A-6FE9-1A9A7046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8BFD4-6C00-AADF-8EE2-B065093BD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87D96-FDFC-B3D0-D2F8-7EF5FE61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4171B-AAE3-21CA-42B0-0B0DF0FD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77E29-55C9-7202-EDEB-5772CD19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12914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CABD-ED20-13F2-9DF7-D4F5F967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36B40-E3ED-34FB-A6DC-D2D5AD00E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CF47D-1C21-A960-B308-1328D806B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9008A-B263-30AC-274C-B5841024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F6F4C-43F8-F337-01FC-0D40C58C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1ECAB-A824-069F-8897-FD444F96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568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EE8C5-74CC-7EF9-79D8-A2C0417B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4E315-CEEF-1A41-1C43-7B1274C3B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2B151-526F-D888-5EBC-F108590CF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E106C-83EF-07F6-D92A-6998D8AE9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45A5-A0E5-8AED-2EE9-09028B345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6265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A9CE-84F6-3AEE-FDBC-19499F0B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251"/>
            <a:ext cx="10515600" cy="1325563"/>
          </a:xfrm>
        </p:spPr>
        <p:txBody>
          <a:bodyPr/>
          <a:lstStyle/>
          <a:p>
            <a:r>
              <a:rPr lang="sl-SI"/>
              <a:t>Podatki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FC76-9EB3-D0BC-E4F1-402AF0C2B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 err="1">
                <a:solidFill>
                  <a:srgbClr val="333333"/>
                </a:solidFill>
                <a:effectLst/>
                <a:latin typeface="Helvetica Neue"/>
              </a:rPr>
              <a:t>Obdelava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pred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/>
              </a:rPr>
              <a:t>ustvarjanjem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/>
              </a:rPr>
              <a:t>profila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</a:p>
          <a:p>
            <a:pPr lvl="1"/>
            <a:r>
              <a:rPr lang="en-GB" dirty="0" err="1">
                <a:solidFill>
                  <a:srgbClr val="333333"/>
                </a:solidFill>
                <a:latin typeface="Helvetica Neue"/>
              </a:rPr>
              <a:t>Izbris</a:t>
            </a:r>
            <a:r>
              <a:rPr lang="en-GB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Helvetica Neue"/>
              </a:rPr>
              <a:t>duplikatov</a:t>
            </a:r>
            <a:r>
              <a:rPr lang="en-GB" dirty="0">
                <a:solidFill>
                  <a:srgbClr val="333333"/>
                </a:solidFill>
                <a:latin typeface="Helvetica Neue"/>
              </a:rPr>
              <a:t> in </a:t>
            </a:r>
            <a:r>
              <a:rPr lang="en-GB" dirty="0" err="1">
                <a:solidFill>
                  <a:srgbClr val="333333"/>
                </a:solidFill>
                <a:latin typeface="Helvetica Neue"/>
              </a:rPr>
              <a:t>stoplcev</a:t>
            </a:r>
            <a:r>
              <a:rPr lang="en-GB" dirty="0">
                <a:solidFill>
                  <a:srgbClr val="333333"/>
                </a:solidFill>
                <a:latin typeface="Helvetica Neue"/>
              </a:rPr>
              <a:t> “Duplicates” in “Edition”</a:t>
            </a:r>
          </a:p>
          <a:p>
            <a:pPr lvl="1"/>
            <a:r>
              <a:rPr lang="en-GB" b="0" i="0" dirty="0" err="1">
                <a:solidFill>
                  <a:srgbClr val="333333"/>
                </a:solidFill>
                <a:effectLst/>
                <a:latin typeface="Helvetica Neue"/>
              </a:rPr>
              <a:t>Izbris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/>
              </a:rPr>
              <a:t>nefinalnih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Helvetica Neue"/>
              </a:rPr>
              <a:t>podatkov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in </a:t>
            </a:r>
            <a:r>
              <a:rPr lang="en-GB" dirty="0" err="1">
                <a:solidFill>
                  <a:srgbClr val="333333"/>
                </a:solidFill>
                <a:latin typeface="Helvetica Neue"/>
              </a:rPr>
              <a:t>stolpca</a:t>
            </a:r>
            <a:r>
              <a:rPr lang="en-GB" dirty="0">
                <a:solidFill>
                  <a:srgbClr val="333333"/>
                </a:solidFill>
                <a:latin typeface="Helvetica Neue"/>
              </a:rPr>
              <a:t> “(semi-) final”</a:t>
            </a: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r>
              <a:rPr lang="en-US" dirty="0" err="1">
                <a:solidFill>
                  <a:srgbClr val="333333"/>
                </a:solidFill>
                <a:latin typeface="Helvetica Neue"/>
              </a:rPr>
              <a:t>Izbris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podatkov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pred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letom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2016 -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spremenitev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sistema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glasovanja</a:t>
            </a: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en-US" dirty="0" err="1">
                <a:solidFill>
                  <a:srgbClr val="333333"/>
                </a:solidFill>
                <a:latin typeface="Helvetica Neue"/>
              </a:rPr>
              <a:t>Delitev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podatkov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na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“Televoting” in “Jury”</a:t>
            </a:r>
          </a:p>
          <a:p>
            <a:pPr lvl="1"/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dirty="0" err="1">
                <a:solidFill>
                  <a:srgbClr val="333333"/>
                </a:solidFill>
                <a:latin typeface="Helvetica Neue"/>
              </a:rPr>
              <a:t>Profil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: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Helvetica Neue"/>
              </a:rPr>
              <a:t>Matrika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povprečnih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danih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točk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vsaki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državi</a:t>
            </a: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en-US" dirty="0" err="1"/>
              <a:t>Neznanih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: </a:t>
            </a:r>
            <a:r>
              <a:rPr lang="en-US" dirty="0" err="1"/>
              <a:t>ni</a:t>
            </a:r>
            <a:r>
              <a:rPr lang="en-GB" dirty="0" err="1"/>
              <a:t>čle</a:t>
            </a:r>
            <a:r>
              <a:rPr lang="en-GB" dirty="0"/>
              <a:t>, </a:t>
            </a:r>
            <a:r>
              <a:rPr lang="en-GB" dirty="0" err="1"/>
              <a:t>razen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diagonali</a:t>
            </a:r>
            <a:r>
              <a:rPr lang="en-GB" dirty="0"/>
              <a:t> </a:t>
            </a:r>
            <a:r>
              <a:rPr lang="en-GB" dirty="0" err="1"/>
              <a:t>matrike</a:t>
            </a:r>
            <a:endParaRPr lang="en-US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9E755C-D5C7-A540-D7B9-B9E0D5325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53" y="92242"/>
            <a:ext cx="7696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5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66A0-7AEC-7905-FFAA-61E10BD0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0" i="0" dirty="0">
                <a:solidFill>
                  <a:srgbClr val="333333"/>
                </a:solidFill>
                <a:effectLst/>
                <a:latin typeface="Helvetica Neue"/>
              </a:rPr>
              <a:t>Parametri razvrščanja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B00C0-5DAA-B648-15F6-AEFBAE899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0" i="0" dirty="0">
                <a:solidFill>
                  <a:srgbClr val="333333"/>
                </a:solidFill>
                <a:effectLst/>
                <a:latin typeface="Helvetica Neue"/>
              </a:rPr>
              <a:t>Kako ste računali razdalje med posameznimi profili ter med posameznimi skupinami? </a:t>
            </a:r>
            <a:r>
              <a:rPr lang="pl-PL" b="0" i="0" dirty="0">
                <a:solidFill>
                  <a:srgbClr val="333333"/>
                </a:solidFill>
                <a:effectLst/>
                <a:latin typeface="Helvetica Neue"/>
              </a:rPr>
              <a:t>Zakaj ste se odločili za izbrane parametre?</a:t>
            </a: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dirty="0" err="1">
                <a:solidFill>
                  <a:srgbClr val="333333"/>
                </a:solidFill>
                <a:latin typeface="Helvetica Neue"/>
              </a:rPr>
              <a:t>K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oisinusna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razdalja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Večdimenzionalni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prostor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dirty="0" err="1">
                <a:solidFill>
                  <a:srgbClr val="333333"/>
                </a:solidFill>
                <a:latin typeface="Helvetica Neue"/>
              </a:rPr>
              <a:t>Popolna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povezanost</a:t>
            </a: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en-GB" dirty="0">
                <a:solidFill>
                  <a:srgbClr val="333333"/>
                </a:solidFill>
                <a:latin typeface="Helvetica Neue"/>
              </a:rPr>
              <a:t>V </a:t>
            </a:r>
            <a:r>
              <a:rPr lang="en-GB" dirty="0" err="1">
                <a:solidFill>
                  <a:srgbClr val="333333"/>
                </a:solidFill>
                <a:latin typeface="Helvetica Neue"/>
              </a:rPr>
              <a:t>primejavi</a:t>
            </a:r>
            <a:r>
              <a:rPr lang="en-GB" dirty="0">
                <a:solidFill>
                  <a:srgbClr val="333333"/>
                </a:solidFill>
                <a:latin typeface="Helvetica Neue"/>
              </a:rPr>
              <a:t> z </a:t>
            </a:r>
            <a:r>
              <a:rPr lang="en-GB" dirty="0" err="1">
                <a:solidFill>
                  <a:srgbClr val="333333"/>
                </a:solidFill>
                <a:latin typeface="Helvetica Neue"/>
              </a:rPr>
              <a:t>enojno</a:t>
            </a:r>
            <a:r>
              <a:rPr lang="en-GB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Helvetica Neue"/>
              </a:rPr>
              <a:t>povezanostjo</a:t>
            </a:r>
            <a:r>
              <a:rPr lang="en-GB" dirty="0">
                <a:solidFill>
                  <a:srgbClr val="333333"/>
                </a:solidFill>
                <a:latin typeface="Helvetica Neue"/>
              </a:rPr>
              <a:t>, ki </a:t>
            </a:r>
            <a:r>
              <a:rPr lang="en-GB" dirty="0" err="1">
                <a:solidFill>
                  <a:srgbClr val="333333"/>
                </a:solidFill>
                <a:latin typeface="Helvetica Neue"/>
              </a:rPr>
              <a:t>sta</a:t>
            </a:r>
            <a:r>
              <a:rPr lang="en-GB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Helvetica Neue"/>
              </a:rPr>
              <a:t>tudi</a:t>
            </a:r>
            <a:r>
              <a:rPr lang="en-GB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Helvetica Neue"/>
              </a:rPr>
              <a:t>naredili</a:t>
            </a:r>
            <a:r>
              <a:rPr lang="en-GB" dirty="0">
                <a:solidFill>
                  <a:srgbClr val="333333"/>
                </a:solidFill>
                <a:latin typeface="Helvetica Neue"/>
              </a:rPr>
              <a:t> lepe </a:t>
            </a:r>
            <a:r>
              <a:rPr lang="en-GB" dirty="0" err="1">
                <a:solidFill>
                  <a:srgbClr val="333333"/>
                </a:solidFill>
                <a:latin typeface="Helvetica Neue"/>
              </a:rPr>
              <a:t>skupine</a:t>
            </a:r>
            <a:r>
              <a:rPr lang="en-GB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GB" dirty="0" err="1">
                <a:solidFill>
                  <a:srgbClr val="333333"/>
                </a:solidFill>
                <a:latin typeface="Helvetica Neue"/>
              </a:rPr>
              <a:t>ampak</a:t>
            </a:r>
            <a:r>
              <a:rPr lang="en-GB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Helvetica Neue"/>
              </a:rPr>
              <a:t>na</a:t>
            </a:r>
            <a:r>
              <a:rPr lang="en-GB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Helvetica Neue"/>
              </a:rPr>
              <a:t>zelo</a:t>
            </a:r>
            <a:r>
              <a:rPr lang="en-GB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Helvetica Neue"/>
              </a:rPr>
              <a:t>različnih</a:t>
            </a:r>
            <a:r>
              <a:rPr lang="en-GB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Helvetica Neue"/>
              </a:rPr>
              <a:t>višinah</a:t>
            </a:r>
            <a:endParaRPr lang="en-GB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6361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71C2-DCE4-B9A8-4BC7-39956DCC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0" i="0" dirty="0">
                <a:solidFill>
                  <a:srgbClr val="333333"/>
                </a:solidFill>
                <a:effectLst/>
                <a:latin typeface="Helvetica Neue"/>
              </a:rPr>
              <a:t>Grafični dendrogram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in </a:t>
            </a:r>
            <a:r>
              <a:rPr lang="sl-SI" b="0" i="0" dirty="0">
                <a:solidFill>
                  <a:srgbClr val="333333"/>
                </a:solidFill>
                <a:effectLst/>
                <a:latin typeface="Helvetica Neue"/>
              </a:rPr>
              <a:t>graf silhuete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642A6-F4E4-9BEF-3309-3FE6B7A4F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0" i="0" dirty="0">
                <a:solidFill>
                  <a:srgbClr val="333333"/>
                </a:solidFill>
                <a:effectLst/>
                <a:latin typeface="Helvetica Neue"/>
              </a:rPr>
              <a:t>Grafični dendrogram (lahko ga implementirate sami ali uporabite iz kake knjižnice; v vsakem primeru morate uporabite rezultate vašega razvrščanja) in smiselno prikazan graf silhuete glede na število skupin. Na dendrogramu označite skupine.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79271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830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E39E41AE-B0B2-80CB-ACE3-214FA1668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9" t="9879" r="9147" b="2561"/>
          <a:stretch/>
        </p:blipFill>
        <p:spPr>
          <a:xfrm>
            <a:off x="121361" y="8300"/>
            <a:ext cx="11948160" cy="6866760"/>
          </a:xfrm>
        </p:spPr>
      </p:pic>
    </p:spTree>
    <p:extLst>
      <p:ext uri="{BB962C8B-B14F-4D97-AF65-F5344CB8AC3E}">
        <p14:creationId xmlns:p14="http://schemas.microsoft.com/office/powerpoint/2010/main" val="345170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CB26-36E2-5EDB-D9AC-D094F274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5" name="Content Placeholder 4" descr="A colorful lines on a white background&#10;&#10;Description automatically generated">
            <a:extLst>
              <a:ext uri="{FF2B5EF4-FFF2-40B4-BE49-F238E27FC236}">
                <a16:creationId xmlns:a16="http://schemas.microsoft.com/office/drawing/2014/main" id="{CEF14515-56F6-39A7-D7C2-7722925F7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6" t="9879" r="8252" b="6998"/>
          <a:stretch/>
        </p:blipFill>
        <p:spPr>
          <a:xfrm>
            <a:off x="0" y="0"/>
            <a:ext cx="12299646" cy="6715760"/>
          </a:xfrm>
        </p:spPr>
      </p:pic>
    </p:spTree>
    <p:extLst>
      <p:ext uri="{BB962C8B-B14F-4D97-AF65-F5344CB8AC3E}">
        <p14:creationId xmlns:p14="http://schemas.microsoft.com/office/powerpoint/2010/main" val="397964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56DA-32A2-19B5-75BE-50DFBA50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Argumenti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EF08-4EA8-7388-1233-19FBA671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0" i="0" dirty="0">
                <a:solidFill>
                  <a:srgbClr val="333333"/>
                </a:solidFill>
                <a:effectLst/>
                <a:latin typeface="Helvetica Neue"/>
              </a:rPr>
              <a:t>Argumentiraj</a:t>
            </a:r>
            <a:r>
              <a:rPr lang="pl-PL" b="0" i="0" dirty="0">
                <a:solidFill>
                  <a:srgbClr val="333333"/>
                </a:solidFill>
                <a:effectLst/>
                <a:latin typeface="Helvetica Neue"/>
              </a:rPr>
              <a:t> odločitev za </a:t>
            </a:r>
            <a:r>
              <a:rPr lang="sl-SI" b="0" i="0" dirty="0">
                <a:solidFill>
                  <a:srgbClr val="333333"/>
                </a:solidFill>
                <a:effectLst/>
                <a:latin typeface="Helvetica Neue"/>
              </a:rPr>
              <a:t>izbrane</a:t>
            </a:r>
            <a:r>
              <a:rPr lang="pl-PL" b="0" i="0" dirty="0">
                <a:solidFill>
                  <a:srgbClr val="333333"/>
                </a:solidFill>
                <a:effectLst/>
                <a:latin typeface="Helvetica Neue"/>
              </a:rPr>
              <a:t> (in prej prikazane) skupine.</a:t>
            </a: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GB" dirty="0" err="1"/>
              <a:t>Predvsem</a:t>
            </a:r>
            <a:r>
              <a:rPr lang="en-GB" dirty="0"/>
              <a:t> </a:t>
            </a:r>
            <a:r>
              <a:rPr lang="en-GB" dirty="0" err="1"/>
              <a:t>razložljivost</a:t>
            </a:r>
            <a:r>
              <a:rPr lang="en-GB" dirty="0"/>
              <a:t> </a:t>
            </a:r>
            <a:r>
              <a:rPr lang="en-GB" dirty="0" err="1"/>
              <a:t>povezanosti</a:t>
            </a:r>
            <a:r>
              <a:rPr lang="en-GB" dirty="0"/>
              <a:t>.</a:t>
            </a:r>
          </a:p>
          <a:p>
            <a:r>
              <a:rPr lang="en-GB" dirty="0" err="1"/>
              <a:t>Če</a:t>
            </a:r>
            <a:r>
              <a:rPr lang="en-GB" dirty="0"/>
              <a:t> bi </a:t>
            </a:r>
            <a:r>
              <a:rPr lang="en-GB" dirty="0" err="1"/>
              <a:t>odrezali</a:t>
            </a:r>
            <a:r>
              <a:rPr lang="en-GB" dirty="0"/>
              <a:t> </a:t>
            </a:r>
            <a:r>
              <a:rPr lang="en-GB" dirty="0" err="1"/>
              <a:t>dendrogramvišje</a:t>
            </a:r>
            <a:r>
              <a:rPr lang="en-GB" dirty="0"/>
              <a:t>, se </a:t>
            </a:r>
            <a:r>
              <a:rPr lang="en-GB" dirty="0" err="1"/>
              <a:t>skupaj</a:t>
            </a:r>
            <a:r>
              <a:rPr lang="en-GB" dirty="0"/>
              <a:t> </a:t>
            </a:r>
            <a:r>
              <a:rPr lang="en-GB" dirty="0" err="1"/>
              <a:t>poveže</a:t>
            </a:r>
            <a:r>
              <a:rPr lang="en-GB" dirty="0"/>
              <a:t> </a:t>
            </a:r>
            <a:r>
              <a:rPr lang="en-GB" dirty="0" err="1"/>
              <a:t>veliko</a:t>
            </a:r>
            <a:r>
              <a:rPr lang="en-GB" dirty="0"/>
              <a:t> </a:t>
            </a:r>
            <a:r>
              <a:rPr lang="en-GB" dirty="0" err="1"/>
              <a:t>skupin</a:t>
            </a:r>
            <a:r>
              <a:rPr lang="en-GB" dirty="0"/>
              <a:t>, ki </a:t>
            </a:r>
            <a:r>
              <a:rPr lang="en-GB" dirty="0" err="1"/>
              <a:t>nimajo</a:t>
            </a:r>
            <a:r>
              <a:rPr lang="en-GB" dirty="0"/>
              <a:t> </a:t>
            </a:r>
            <a:r>
              <a:rPr lang="en-GB" dirty="0" err="1"/>
              <a:t>nobene</a:t>
            </a:r>
            <a:r>
              <a:rPr lang="en-GB" dirty="0"/>
              <a:t> </a:t>
            </a:r>
            <a:r>
              <a:rPr lang="en-GB" dirty="0" err="1"/>
              <a:t>dobre</a:t>
            </a:r>
            <a:r>
              <a:rPr lang="en-GB" dirty="0"/>
              <a:t> </a:t>
            </a:r>
            <a:r>
              <a:rPr lang="en-GB" dirty="0" err="1"/>
              <a:t>povezanosti</a:t>
            </a:r>
            <a:r>
              <a:rPr lang="en-GB" dirty="0"/>
              <a:t>.</a:t>
            </a:r>
          </a:p>
          <a:p>
            <a:r>
              <a:rPr lang="en-GB" dirty="0" err="1"/>
              <a:t>Če</a:t>
            </a:r>
            <a:r>
              <a:rPr lang="en-GB" dirty="0"/>
              <a:t> bi </a:t>
            </a:r>
            <a:r>
              <a:rPr lang="en-GB" dirty="0" err="1"/>
              <a:t>lahko</a:t>
            </a:r>
            <a:r>
              <a:rPr lang="en-GB" dirty="0"/>
              <a:t> </a:t>
            </a:r>
            <a:r>
              <a:rPr lang="en-GB" dirty="0" err="1"/>
              <a:t>izbiral</a:t>
            </a:r>
            <a:r>
              <a:rPr lang="en-GB" dirty="0"/>
              <a:t>, bi za </a:t>
            </a:r>
            <a:r>
              <a:rPr lang="en-GB" dirty="0" err="1"/>
              <a:t>prve</a:t>
            </a:r>
            <a:r>
              <a:rPr lang="en-GB" dirty="0"/>
              <a:t> </a:t>
            </a:r>
            <a:r>
              <a:rPr lang="en-GB" dirty="0" err="1"/>
              <a:t>korake</a:t>
            </a:r>
            <a:r>
              <a:rPr lang="en-GB" dirty="0"/>
              <a:t> </a:t>
            </a:r>
            <a:r>
              <a:rPr lang="en-GB" dirty="0" err="1"/>
              <a:t>uporabljal</a:t>
            </a:r>
            <a:r>
              <a:rPr lang="en-GB" dirty="0"/>
              <a:t> </a:t>
            </a:r>
            <a:r>
              <a:rPr lang="en-GB" dirty="0" err="1"/>
              <a:t>popolno</a:t>
            </a:r>
            <a:r>
              <a:rPr lang="en-GB" dirty="0"/>
              <a:t> </a:t>
            </a:r>
            <a:r>
              <a:rPr lang="en-GB" dirty="0" err="1"/>
              <a:t>povezanost</a:t>
            </a:r>
            <a:r>
              <a:rPr lang="en-GB" dirty="0"/>
              <a:t>, </a:t>
            </a:r>
            <a:r>
              <a:rPr lang="en-GB" dirty="0" err="1"/>
              <a:t>kasneje</a:t>
            </a:r>
            <a:r>
              <a:rPr lang="en-GB" dirty="0"/>
              <a:t> pa </a:t>
            </a:r>
            <a:r>
              <a:rPr lang="en-GB" dirty="0" err="1"/>
              <a:t>povprečno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6530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D5AF-066D-260E-F295-DF9B5DCB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0" i="0" dirty="0">
                <a:solidFill>
                  <a:srgbClr val="333333"/>
                </a:solidFill>
                <a:effectLst/>
                <a:latin typeface="Helvetica Neue"/>
              </a:rPr>
              <a:t>Razlaga zanimivih skupin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AB31F-21DB-F845-DE69-CADB90D14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0" i="0" dirty="0">
                <a:solidFill>
                  <a:srgbClr val="333333"/>
                </a:solidFill>
                <a:effectLst/>
                <a:latin typeface="Helvetica Neue"/>
              </a:rPr>
              <a:t>Razlaga zanimivih skupin. Geopolitični vidiki in analiza glasovanja skupin. </a:t>
            </a:r>
            <a:r>
              <a:rPr lang="sl-SI" b="0" i="0" dirty="0">
                <a:solidFill>
                  <a:srgbClr val="FF0000"/>
                </a:solidFill>
                <a:effectLst/>
                <a:latin typeface="Helvetica Neue"/>
              </a:rPr>
              <a:t>Poleg analize na kratko opišite postopek, ki privede do rezultatov glede preferiranih in nepreferiranih držav.</a:t>
            </a:r>
            <a:endParaRPr lang="en-SI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8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232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Helvetica Neue</vt:lpstr>
      <vt:lpstr>Office Theme</vt:lpstr>
      <vt:lpstr>Podatki</vt:lpstr>
      <vt:lpstr>Parametri razvrščanja</vt:lpstr>
      <vt:lpstr>Grafični dendrogram in graf silhuete</vt:lpstr>
      <vt:lpstr>PowerPoint Presentation</vt:lpstr>
      <vt:lpstr>PowerPoint Presentation</vt:lpstr>
      <vt:lpstr>Argumenti</vt:lpstr>
      <vt:lpstr>Razlaga zanimivih skupin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Podatki</dc:title>
  <dc:creator>Aljaž Rakovec</dc:creator>
  <cp:lastModifiedBy>Aljaž Rakovec</cp:lastModifiedBy>
  <cp:revision>3</cp:revision>
  <dcterms:created xsi:type="dcterms:W3CDTF">2024-03-24T16:18:08Z</dcterms:created>
  <dcterms:modified xsi:type="dcterms:W3CDTF">2024-03-24T21:55:54Z</dcterms:modified>
</cp:coreProperties>
</file>