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4"/>
  </p:sldMasterIdLst>
  <p:sldIdLst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9FA15-213E-4164-B668-F81EACBC5B01}" v="2" dt="2024-03-08T13:56:02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1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8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90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6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5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5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4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1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1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80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68CCEE-5719-46D9-9D80-0A96C0194B9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3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8CCEE-5719-46D9-9D80-0A96C0194B94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77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C8D3E-FC0A-4658-9602-9FCE66CBB8C9}"/>
              </a:ext>
            </a:extLst>
          </p:cNvPr>
          <p:cNvSpPr/>
          <p:nvPr/>
        </p:nvSpPr>
        <p:spPr>
          <a:xfrm>
            <a:off x="429207" y="852140"/>
            <a:ext cx="91253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/>
              <a:t>Пицарията „Вкусна пица“ има нужда от модерен софтуер за да управлява поръчките и доставката на пица до дома.</a:t>
            </a:r>
          </a:p>
          <a:p>
            <a:endParaRPr lang="bg-BG"/>
          </a:p>
          <a:p>
            <a:r>
              <a:rPr lang="bg-BG"/>
              <a:t>Целта на заданието е да се разработи приложение с възможност за</a:t>
            </a:r>
          </a:p>
          <a:p>
            <a:r>
              <a:rPr lang="bg-BG"/>
              <a:t>организация на дейността на пицария „Вкусна пица“, която предлага онлайн поръчки на пица и тяхната доставка до дома. </a:t>
            </a:r>
          </a:p>
          <a:p>
            <a:endParaRPr lang="en-US"/>
          </a:p>
          <a:p>
            <a:r>
              <a:rPr lang="bg-BG"/>
              <a:t>Описанието на проекта е примерно. То може да бъде</a:t>
            </a:r>
            <a:endParaRPr lang="en-US"/>
          </a:p>
          <a:p>
            <a:r>
              <a:rPr lang="bg-BG"/>
              <a:t>изменяно по-начин, какъвто студента и неговия ментор</a:t>
            </a:r>
          </a:p>
          <a:p>
            <a:r>
              <a:rPr lang="bg-BG"/>
              <a:t>счетат за редно. </a:t>
            </a:r>
          </a:p>
          <a:p>
            <a:endParaRPr lang="bg-BG"/>
          </a:p>
          <a:p>
            <a:r>
              <a:rPr lang="bg-BG"/>
              <a:t>Общи технически </a:t>
            </a:r>
            <a:r>
              <a:rPr lang="en-US" err="1"/>
              <a:t>изисквания</a:t>
            </a:r>
            <a:r>
              <a:rPr lang="en-US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Интерфейс</a:t>
            </a:r>
            <a:r>
              <a:rPr lang="en-US"/>
              <a:t> – </a:t>
            </a:r>
            <a:r>
              <a:rPr lang="en-US" err="1"/>
              <a:t>интерактивен</a:t>
            </a:r>
            <a:r>
              <a:rPr lang="en-US"/>
              <a:t> </a:t>
            </a:r>
            <a:r>
              <a:rPr lang="en-US" err="1"/>
              <a:t>конзолен</a:t>
            </a:r>
            <a:r>
              <a:rPr lang="en-US"/>
              <a:t> </a:t>
            </a:r>
            <a:r>
              <a:rPr lang="en-US" err="1"/>
              <a:t>режим</a:t>
            </a:r>
            <a:r>
              <a:rPr lang="en-US"/>
              <a:t> (GUI/</a:t>
            </a:r>
            <a:r>
              <a:rPr lang="en-US" err="1"/>
              <a:t>WebUI</a:t>
            </a:r>
            <a:r>
              <a:rPr lang="en-US"/>
              <a:t> е </a:t>
            </a:r>
            <a:r>
              <a:rPr lang="en-US" err="1"/>
              <a:t>бонус</a:t>
            </a:r>
            <a:r>
              <a:rPr lang="en-US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Формат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данните</a:t>
            </a:r>
            <a:r>
              <a:rPr lang="en-US"/>
              <a:t> – XML/JSON </a:t>
            </a:r>
            <a:r>
              <a:rPr lang="en-US" err="1"/>
              <a:t>или</a:t>
            </a:r>
            <a:r>
              <a:rPr lang="en-US"/>
              <a:t> </a:t>
            </a:r>
            <a:r>
              <a:rPr lang="en-US" err="1"/>
              <a:t>друг</a:t>
            </a:r>
            <a:r>
              <a:rPr lang="en-US"/>
              <a:t> </a:t>
            </a:r>
            <a:r>
              <a:rPr lang="en-US" err="1"/>
              <a:t>формат</a:t>
            </a:r>
            <a:r>
              <a:rPr lang="en-US"/>
              <a:t> (DB е </a:t>
            </a:r>
            <a:r>
              <a:rPr lang="en-US" err="1"/>
              <a:t>бонус</a:t>
            </a:r>
            <a:r>
              <a:rPr lang="en-US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Exception handling – </a:t>
            </a:r>
            <a:r>
              <a:rPr lang="en-US" err="1"/>
              <a:t>по</a:t>
            </a:r>
            <a:r>
              <a:rPr lang="en-US"/>
              <a:t> </a:t>
            </a:r>
            <a:r>
              <a:rPr lang="en-US" err="1"/>
              <a:t>преценка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студента</a:t>
            </a:r>
            <a:r>
              <a:rPr lang="en-US"/>
              <a:t>, в </a:t>
            </a:r>
            <a:r>
              <a:rPr lang="en-US" err="1"/>
              <a:t>кои</a:t>
            </a:r>
            <a:r>
              <a:rPr lang="en-US"/>
              <a:t> </a:t>
            </a:r>
            <a:r>
              <a:rPr lang="en-US" err="1"/>
              <a:t>ситуации</a:t>
            </a:r>
            <a:endParaRPr lang="en-US"/>
          </a:p>
          <a:p>
            <a:r>
              <a:rPr lang="en-US"/>
              <a:t>     и </a:t>
            </a:r>
            <a:r>
              <a:rPr lang="en-US" err="1"/>
              <a:t>как</a:t>
            </a:r>
            <a:r>
              <a:rPr lang="en-US"/>
              <a:t> </a:t>
            </a:r>
            <a:r>
              <a:rPr lang="en-US" err="1"/>
              <a:t>приложението</a:t>
            </a:r>
            <a:r>
              <a:rPr lang="en-US"/>
              <a:t> </a:t>
            </a:r>
            <a:r>
              <a:rPr lang="en-US" err="1"/>
              <a:t>ще</a:t>
            </a:r>
            <a:r>
              <a:rPr lang="en-US"/>
              <a:t> </a:t>
            </a:r>
            <a:r>
              <a:rPr lang="en-US" err="1"/>
              <a:t>съобщава</a:t>
            </a:r>
            <a:r>
              <a:rPr lang="en-US"/>
              <a:t> </a:t>
            </a:r>
            <a:r>
              <a:rPr lang="en-US" err="1"/>
              <a:t>за</a:t>
            </a:r>
            <a:r>
              <a:rPr lang="en-US"/>
              <a:t> </a:t>
            </a:r>
            <a:r>
              <a:rPr lang="en-US" err="1"/>
              <a:t>грешки</a:t>
            </a:r>
            <a:r>
              <a:rPr lang="en-US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ABE2C-0DE1-4523-A2EC-75C78BB6ADDF}"/>
              </a:ext>
            </a:extLst>
          </p:cNvPr>
          <p:cNvSpPr txBox="1"/>
          <p:nvPr/>
        </p:nvSpPr>
        <p:spPr>
          <a:xfrm>
            <a:off x="429207" y="186612"/>
            <a:ext cx="837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/>
              <a:t>Задание – Приложение за управление на поръчки на пица</a:t>
            </a:r>
            <a:endParaRPr lang="en-US" sz="24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EE8BC-573C-43AD-B1B2-589C7BD6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190" y="2743198"/>
            <a:ext cx="3604009" cy="2102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3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9EF5BA5-57A2-439D-8A94-8BE5A8D511E6}"/>
              </a:ext>
            </a:extLst>
          </p:cNvPr>
          <p:cNvSpPr txBox="1">
            <a:spLocks/>
          </p:cNvSpPr>
          <p:nvPr/>
        </p:nvSpPr>
        <p:spPr>
          <a:xfrm>
            <a:off x="249355" y="299658"/>
            <a:ext cx="11545200" cy="477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bg-BG" sz="1800">
                <a:solidFill>
                  <a:schemeClr val="tx1"/>
                </a:solidFill>
              </a:rPr>
              <a:t>Приложението трябва да предоставя следните функционалности: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err="1">
                <a:solidFill>
                  <a:schemeClr val="tx1"/>
                </a:solidFill>
              </a:rPr>
              <a:t>Добавяне</a:t>
            </a:r>
            <a:r>
              <a:rPr lang="ru-RU" sz="1400">
                <a:solidFill>
                  <a:schemeClr val="tx1"/>
                </a:solidFill>
              </a:rPr>
              <a:t> на нови </a:t>
            </a:r>
            <a:r>
              <a:rPr lang="ru-RU" sz="1400" err="1">
                <a:solidFill>
                  <a:schemeClr val="tx1"/>
                </a:solidFill>
              </a:rPr>
              <a:t>пици</a:t>
            </a:r>
            <a:r>
              <a:rPr lang="ru-RU" sz="1400">
                <a:solidFill>
                  <a:schemeClr val="tx1"/>
                </a:solidFill>
              </a:rPr>
              <a:t> и </a:t>
            </a:r>
            <a:r>
              <a:rPr lang="ru-RU" sz="1400" err="1">
                <a:solidFill>
                  <a:schemeClr val="tx1"/>
                </a:solidFill>
              </a:rPr>
              <a:t>други</a:t>
            </a:r>
            <a:r>
              <a:rPr lang="ru-RU" sz="1400">
                <a:solidFill>
                  <a:schemeClr val="tx1"/>
                </a:solidFill>
              </a:rPr>
              <a:t> </a:t>
            </a:r>
            <a:r>
              <a:rPr lang="ru-RU" sz="1400" err="1">
                <a:solidFill>
                  <a:schemeClr val="tx1"/>
                </a:solidFill>
              </a:rPr>
              <a:t>продукти</a:t>
            </a:r>
            <a:r>
              <a:rPr lang="ru-RU" sz="1400">
                <a:solidFill>
                  <a:schemeClr val="tx1"/>
                </a:solidFill>
              </a:rPr>
              <a:t> (</a:t>
            </a:r>
            <a:r>
              <a:rPr lang="ru-RU" sz="1400" err="1">
                <a:solidFill>
                  <a:schemeClr val="tx1"/>
                </a:solidFill>
              </a:rPr>
              <a:t>безалкохолно</a:t>
            </a:r>
            <a:r>
              <a:rPr lang="ru-RU" sz="1400">
                <a:solidFill>
                  <a:schemeClr val="tx1"/>
                </a:solidFill>
              </a:rPr>
              <a:t>, </a:t>
            </a:r>
            <a:r>
              <a:rPr lang="ru-RU" sz="1400" err="1">
                <a:solidFill>
                  <a:schemeClr val="tx1"/>
                </a:solidFill>
              </a:rPr>
              <a:t>сос</a:t>
            </a:r>
            <a:r>
              <a:rPr lang="ru-RU" sz="1400">
                <a:solidFill>
                  <a:schemeClr val="tx1"/>
                </a:solidFill>
              </a:rPr>
              <a:t>,…);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err="1">
                <a:solidFill>
                  <a:schemeClr val="tx1"/>
                </a:solidFill>
              </a:rPr>
              <a:t>Подръжка</a:t>
            </a:r>
            <a:r>
              <a:rPr lang="ru-RU" sz="1400">
                <a:solidFill>
                  <a:schemeClr val="tx1"/>
                </a:solidFill>
              </a:rPr>
              <a:t> и </a:t>
            </a:r>
            <a:r>
              <a:rPr lang="ru-RU" sz="1400" err="1">
                <a:solidFill>
                  <a:schemeClr val="tx1"/>
                </a:solidFill>
              </a:rPr>
              <a:t>деактивиране</a:t>
            </a:r>
            <a:r>
              <a:rPr lang="ru-RU" sz="1400">
                <a:solidFill>
                  <a:schemeClr val="tx1"/>
                </a:solidFill>
              </a:rPr>
              <a:t> на </a:t>
            </a:r>
            <a:r>
              <a:rPr lang="ru-RU" sz="1400" err="1">
                <a:solidFill>
                  <a:schemeClr val="tx1"/>
                </a:solidFill>
              </a:rPr>
              <a:t>продукти</a:t>
            </a:r>
            <a:r>
              <a:rPr lang="ru-RU" sz="1400">
                <a:solidFill>
                  <a:schemeClr val="tx1"/>
                </a:solidFill>
              </a:rPr>
              <a:t>, </a:t>
            </a:r>
            <a:r>
              <a:rPr lang="ru-RU" sz="1400" err="1">
                <a:solidFill>
                  <a:schemeClr val="tx1"/>
                </a:solidFill>
              </a:rPr>
              <a:t>когато</a:t>
            </a:r>
            <a:r>
              <a:rPr lang="ru-RU" sz="1400">
                <a:solidFill>
                  <a:schemeClr val="tx1"/>
                </a:solidFill>
              </a:rPr>
              <a:t> </a:t>
            </a:r>
            <a:r>
              <a:rPr lang="ru-RU" sz="1400" err="1">
                <a:solidFill>
                  <a:schemeClr val="tx1"/>
                </a:solidFill>
              </a:rPr>
              <a:t>служителите</a:t>
            </a:r>
            <a:r>
              <a:rPr lang="ru-RU" sz="1400">
                <a:solidFill>
                  <a:schemeClr val="tx1"/>
                </a:solidFill>
              </a:rPr>
              <a:t> решат, че вече </a:t>
            </a:r>
            <a:r>
              <a:rPr lang="ru-RU" sz="1400" err="1">
                <a:solidFill>
                  <a:schemeClr val="tx1"/>
                </a:solidFill>
              </a:rPr>
              <a:t>няма</a:t>
            </a:r>
            <a:r>
              <a:rPr lang="ru-RU" sz="1400">
                <a:solidFill>
                  <a:schemeClr val="tx1"/>
                </a:solidFill>
              </a:rPr>
              <a:t> да се </a:t>
            </a:r>
            <a:r>
              <a:rPr lang="ru-RU" sz="1400" err="1">
                <a:solidFill>
                  <a:schemeClr val="tx1"/>
                </a:solidFill>
              </a:rPr>
              <a:t>предлагат</a:t>
            </a:r>
            <a:r>
              <a:rPr lang="ru-RU" sz="1400">
                <a:solidFill>
                  <a:schemeClr val="tx1"/>
                </a:solidFill>
              </a:rPr>
              <a:t>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err="1">
                <a:solidFill>
                  <a:schemeClr val="tx1"/>
                </a:solidFill>
              </a:rPr>
              <a:t>Разглеждане</a:t>
            </a:r>
            <a:r>
              <a:rPr lang="ru-RU" sz="1400">
                <a:solidFill>
                  <a:schemeClr val="tx1"/>
                </a:solidFill>
              </a:rPr>
              <a:t> на </a:t>
            </a:r>
            <a:r>
              <a:rPr lang="ru-RU" sz="1400" err="1">
                <a:solidFill>
                  <a:schemeClr val="tx1"/>
                </a:solidFill>
              </a:rPr>
              <a:t>активни</a:t>
            </a:r>
            <a:r>
              <a:rPr lang="ru-RU" sz="1400">
                <a:solidFill>
                  <a:schemeClr val="tx1"/>
                </a:solidFill>
              </a:rPr>
              <a:t> </a:t>
            </a:r>
            <a:r>
              <a:rPr lang="ru-RU" sz="1400" err="1">
                <a:solidFill>
                  <a:schemeClr val="tx1"/>
                </a:solidFill>
              </a:rPr>
              <a:t>продукти</a:t>
            </a:r>
            <a:r>
              <a:rPr lang="ru-RU" sz="1400">
                <a:solidFill>
                  <a:schemeClr val="tx1"/>
                </a:solidFill>
              </a:rPr>
              <a:t>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err="1">
                <a:solidFill>
                  <a:schemeClr val="tx1"/>
                </a:solidFill>
              </a:rPr>
              <a:t>Създаване</a:t>
            </a:r>
            <a:r>
              <a:rPr lang="ru-RU" sz="1400">
                <a:solidFill>
                  <a:schemeClr val="tx1"/>
                </a:solidFill>
              </a:rPr>
              <a:t> и обработка на </a:t>
            </a:r>
            <a:r>
              <a:rPr lang="ru-RU" sz="1400" err="1">
                <a:solidFill>
                  <a:schemeClr val="tx1"/>
                </a:solidFill>
              </a:rPr>
              <a:t>поръчка</a:t>
            </a:r>
            <a:r>
              <a:rPr lang="ru-RU" sz="1400">
                <a:solidFill>
                  <a:schemeClr val="tx1"/>
                </a:solidFill>
              </a:rPr>
              <a:t> с един или </a:t>
            </a:r>
            <a:r>
              <a:rPr lang="ru-RU" sz="1400" err="1">
                <a:solidFill>
                  <a:schemeClr val="tx1"/>
                </a:solidFill>
              </a:rPr>
              <a:t>няколко</a:t>
            </a:r>
            <a:r>
              <a:rPr lang="ru-RU" sz="1400">
                <a:solidFill>
                  <a:schemeClr val="tx1"/>
                </a:solidFill>
              </a:rPr>
              <a:t> продукта;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err="1">
                <a:solidFill>
                  <a:schemeClr val="tx1"/>
                </a:solidFill>
              </a:rPr>
              <a:t>Разглеждане</a:t>
            </a:r>
            <a:r>
              <a:rPr lang="ru-RU" sz="1400">
                <a:solidFill>
                  <a:schemeClr val="tx1"/>
                </a:solidFill>
              </a:rPr>
              <a:t> на </a:t>
            </a:r>
            <a:r>
              <a:rPr lang="ru-RU" sz="1400" err="1">
                <a:solidFill>
                  <a:schemeClr val="tx1"/>
                </a:solidFill>
              </a:rPr>
              <a:t>текущи</a:t>
            </a:r>
            <a:r>
              <a:rPr lang="ru-RU" sz="1400">
                <a:solidFill>
                  <a:schemeClr val="tx1"/>
                </a:solidFill>
              </a:rPr>
              <a:t> и </a:t>
            </a:r>
            <a:r>
              <a:rPr lang="ru-RU" sz="1400" err="1">
                <a:solidFill>
                  <a:schemeClr val="tx1"/>
                </a:solidFill>
              </a:rPr>
              <a:t>завършени</a:t>
            </a:r>
            <a:r>
              <a:rPr lang="ru-RU" sz="1400">
                <a:solidFill>
                  <a:schemeClr val="tx1"/>
                </a:solidFill>
              </a:rPr>
              <a:t> </a:t>
            </a:r>
            <a:r>
              <a:rPr lang="ru-RU" sz="1400" err="1">
                <a:solidFill>
                  <a:schemeClr val="tx1"/>
                </a:solidFill>
              </a:rPr>
              <a:t>поръчки</a:t>
            </a:r>
            <a:r>
              <a:rPr lang="ru-RU" sz="1400">
                <a:solidFill>
                  <a:schemeClr val="tx1"/>
                </a:solidFill>
              </a:rPr>
              <a:t>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err="1">
                <a:solidFill>
                  <a:schemeClr val="tx1"/>
                </a:solidFill>
              </a:rPr>
              <a:t>Възможност</a:t>
            </a:r>
            <a:r>
              <a:rPr lang="ru-RU" sz="1400">
                <a:solidFill>
                  <a:schemeClr val="tx1"/>
                </a:solidFill>
              </a:rPr>
              <a:t> за </a:t>
            </a:r>
            <a:r>
              <a:rPr lang="ru-RU" sz="1400" err="1">
                <a:solidFill>
                  <a:schemeClr val="tx1"/>
                </a:solidFill>
              </a:rPr>
              <a:t>повтаряне</a:t>
            </a:r>
            <a:r>
              <a:rPr lang="ru-RU" sz="1400">
                <a:solidFill>
                  <a:schemeClr val="tx1"/>
                </a:solidFill>
              </a:rPr>
              <a:t> на </a:t>
            </a:r>
            <a:r>
              <a:rPr lang="ru-RU" sz="1400" err="1">
                <a:solidFill>
                  <a:schemeClr val="tx1"/>
                </a:solidFill>
              </a:rPr>
              <a:t>завършени</a:t>
            </a:r>
            <a:r>
              <a:rPr lang="ru-RU" sz="1400">
                <a:solidFill>
                  <a:schemeClr val="tx1"/>
                </a:solidFill>
              </a:rPr>
              <a:t> </a:t>
            </a:r>
            <a:r>
              <a:rPr lang="ru-RU" sz="1400" err="1">
                <a:solidFill>
                  <a:schemeClr val="tx1"/>
                </a:solidFill>
              </a:rPr>
              <a:t>поръчки</a:t>
            </a:r>
            <a:r>
              <a:rPr lang="ru-RU" sz="1400">
                <a:solidFill>
                  <a:schemeClr val="tx1"/>
                </a:solidFill>
              </a:rPr>
              <a:t>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ru-RU" sz="140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err="1">
                <a:solidFill>
                  <a:schemeClr val="tx1"/>
                </a:solidFill>
              </a:rPr>
              <a:t>Възможност</a:t>
            </a:r>
            <a:r>
              <a:rPr lang="ru-RU" sz="1400">
                <a:solidFill>
                  <a:schemeClr val="tx1"/>
                </a:solidFill>
              </a:rPr>
              <a:t> за вход с </a:t>
            </a:r>
            <a:r>
              <a:rPr lang="ru-RU" sz="1400" err="1">
                <a:solidFill>
                  <a:schemeClr val="tx1"/>
                </a:solidFill>
              </a:rPr>
              <a:t>потребителско</a:t>
            </a:r>
            <a:r>
              <a:rPr lang="ru-RU" sz="1400">
                <a:solidFill>
                  <a:schemeClr val="tx1"/>
                </a:solidFill>
              </a:rPr>
              <a:t> </a:t>
            </a:r>
            <a:r>
              <a:rPr lang="ru-RU" sz="1400" err="1">
                <a:solidFill>
                  <a:schemeClr val="tx1"/>
                </a:solidFill>
              </a:rPr>
              <a:t>име</a:t>
            </a:r>
            <a:r>
              <a:rPr lang="ru-RU" sz="1400">
                <a:solidFill>
                  <a:schemeClr val="tx1"/>
                </a:solidFill>
              </a:rPr>
              <a:t> и </a:t>
            </a:r>
            <a:r>
              <a:rPr lang="ru-RU" sz="1400" err="1">
                <a:solidFill>
                  <a:schemeClr val="tx1"/>
                </a:solidFill>
              </a:rPr>
              <a:t>парола</a:t>
            </a:r>
            <a:r>
              <a:rPr lang="ru-RU" sz="1400">
                <a:solidFill>
                  <a:schemeClr val="tx1"/>
                </a:solidFill>
              </a:rPr>
              <a:t> и </a:t>
            </a:r>
            <a:r>
              <a:rPr lang="ru-RU" sz="1400" err="1">
                <a:solidFill>
                  <a:schemeClr val="tx1"/>
                </a:solidFill>
              </a:rPr>
              <a:t>съответно</a:t>
            </a:r>
            <a:r>
              <a:rPr lang="ru-RU" sz="1400">
                <a:solidFill>
                  <a:schemeClr val="tx1"/>
                </a:solidFill>
              </a:rPr>
              <a:t> </a:t>
            </a:r>
            <a:r>
              <a:rPr lang="ru-RU" sz="1400" err="1">
                <a:solidFill>
                  <a:schemeClr val="tx1"/>
                </a:solidFill>
              </a:rPr>
              <a:t>изход</a:t>
            </a:r>
            <a:r>
              <a:rPr lang="ru-RU" sz="1400">
                <a:solidFill>
                  <a:schemeClr val="tx1"/>
                </a:solidFill>
              </a:rPr>
              <a:t> от </a:t>
            </a:r>
            <a:r>
              <a:rPr lang="ru-RU" sz="1400" err="1">
                <a:solidFill>
                  <a:schemeClr val="tx1"/>
                </a:solidFill>
              </a:rPr>
              <a:t>приложението</a:t>
            </a:r>
            <a:r>
              <a:rPr lang="ru-RU" sz="1400">
                <a:solidFill>
                  <a:schemeClr val="tx1"/>
                </a:solidFill>
              </a:rPr>
              <a:t>, </a:t>
            </a:r>
            <a:r>
              <a:rPr lang="ru-RU" sz="1400" err="1">
                <a:solidFill>
                  <a:schemeClr val="tx1"/>
                </a:solidFill>
              </a:rPr>
              <a:t>както</a:t>
            </a:r>
            <a:r>
              <a:rPr lang="ru-RU" sz="1400">
                <a:solidFill>
                  <a:schemeClr val="tx1"/>
                </a:solidFill>
              </a:rPr>
              <a:t> от страна на клиента, </a:t>
            </a:r>
            <a:r>
              <a:rPr lang="ru-RU" sz="1400" err="1">
                <a:solidFill>
                  <a:schemeClr val="tx1"/>
                </a:solidFill>
              </a:rPr>
              <a:t>така</a:t>
            </a:r>
            <a:r>
              <a:rPr lang="ru-RU" sz="1400">
                <a:solidFill>
                  <a:schemeClr val="tx1"/>
                </a:solidFill>
              </a:rPr>
              <a:t> и от страна на </a:t>
            </a:r>
            <a:r>
              <a:rPr lang="ru-RU" sz="1400" err="1">
                <a:solidFill>
                  <a:schemeClr val="tx1"/>
                </a:solidFill>
              </a:rPr>
              <a:t>служителите</a:t>
            </a:r>
            <a:r>
              <a:rPr lang="ru-RU" sz="1400">
                <a:solidFill>
                  <a:schemeClr val="tx1"/>
                </a:solidFill>
              </a:rPr>
              <a:t> в </a:t>
            </a:r>
            <a:r>
              <a:rPr lang="ru-RU" sz="1400" err="1">
                <a:solidFill>
                  <a:schemeClr val="tx1"/>
                </a:solidFill>
              </a:rPr>
              <a:t>пицарията</a:t>
            </a:r>
            <a:r>
              <a:rPr lang="ru-RU" sz="1400">
                <a:solidFill>
                  <a:schemeClr val="tx1"/>
                </a:solidFill>
              </a:rPr>
              <a:t>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err="1">
                <a:solidFill>
                  <a:schemeClr val="tx1"/>
                </a:solidFill>
              </a:rPr>
              <a:t>Разпределяне</a:t>
            </a:r>
            <a:r>
              <a:rPr lang="ru-RU" sz="1400">
                <a:solidFill>
                  <a:schemeClr val="tx1"/>
                </a:solidFill>
              </a:rPr>
              <a:t> на </a:t>
            </a:r>
            <a:r>
              <a:rPr lang="ru-RU" sz="1400" err="1">
                <a:solidFill>
                  <a:schemeClr val="tx1"/>
                </a:solidFill>
              </a:rPr>
              <a:t>текущите</a:t>
            </a:r>
            <a:r>
              <a:rPr lang="ru-RU" sz="1400">
                <a:solidFill>
                  <a:schemeClr val="tx1"/>
                </a:solidFill>
              </a:rPr>
              <a:t> </a:t>
            </a:r>
            <a:r>
              <a:rPr lang="ru-RU" sz="1400" err="1">
                <a:solidFill>
                  <a:schemeClr val="tx1"/>
                </a:solidFill>
              </a:rPr>
              <a:t>отговорности</a:t>
            </a:r>
            <a:r>
              <a:rPr lang="ru-RU" sz="1400">
                <a:solidFill>
                  <a:schemeClr val="tx1"/>
                </a:solidFill>
              </a:rPr>
              <a:t> между клиент и </a:t>
            </a:r>
            <a:r>
              <a:rPr lang="ru-RU" sz="1400" err="1">
                <a:solidFill>
                  <a:schemeClr val="tx1"/>
                </a:solidFill>
              </a:rPr>
              <a:t>служител</a:t>
            </a:r>
            <a:r>
              <a:rPr lang="ru-RU" sz="1400">
                <a:solidFill>
                  <a:schemeClr val="tx1"/>
                </a:solidFill>
              </a:rPr>
              <a:t> (Клиента </a:t>
            </a:r>
            <a:r>
              <a:rPr lang="ru-RU" sz="1400" err="1">
                <a:solidFill>
                  <a:schemeClr val="tx1"/>
                </a:solidFill>
              </a:rPr>
              <a:t>създава</a:t>
            </a:r>
            <a:r>
              <a:rPr lang="ru-RU" sz="1400">
                <a:solidFill>
                  <a:schemeClr val="tx1"/>
                </a:solidFill>
              </a:rPr>
              <a:t> </a:t>
            </a:r>
            <a:r>
              <a:rPr lang="ru-RU" sz="1400" err="1">
                <a:solidFill>
                  <a:schemeClr val="tx1"/>
                </a:solidFill>
              </a:rPr>
              <a:t>поръчка</a:t>
            </a:r>
            <a:r>
              <a:rPr lang="ru-RU" sz="1400">
                <a:solidFill>
                  <a:schemeClr val="tx1"/>
                </a:solidFill>
              </a:rPr>
              <a:t>, служителя </a:t>
            </a:r>
            <a:r>
              <a:rPr lang="ru-RU" sz="1400" err="1">
                <a:solidFill>
                  <a:schemeClr val="tx1"/>
                </a:solidFill>
              </a:rPr>
              <a:t>обработва</a:t>
            </a:r>
            <a:r>
              <a:rPr lang="ru-RU" sz="1400">
                <a:solidFill>
                  <a:schemeClr val="tx1"/>
                </a:solidFill>
              </a:rPr>
              <a:t> </a:t>
            </a:r>
            <a:r>
              <a:rPr lang="ru-RU" sz="1400" err="1">
                <a:solidFill>
                  <a:schemeClr val="tx1"/>
                </a:solidFill>
              </a:rPr>
              <a:t>поръчка</a:t>
            </a:r>
            <a:r>
              <a:rPr lang="ru-RU" sz="1400">
                <a:solidFill>
                  <a:schemeClr val="tx1"/>
                </a:solidFill>
              </a:rPr>
              <a:t>);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err="1">
                <a:solidFill>
                  <a:schemeClr val="tx1"/>
                </a:solidFill>
              </a:rPr>
              <a:t>Регистриране</a:t>
            </a:r>
            <a:r>
              <a:rPr lang="ru-RU" sz="1400">
                <a:solidFill>
                  <a:schemeClr val="tx1"/>
                </a:solidFill>
              </a:rPr>
              <a:t> на нови </a:t>
            </a:r>
            <a:r>
              <a:rPr lang="ru-RU" sz="1400" err="1">
                <a:solidFill>
                  <a:schemeClr val="tx1"/>
                </a:solidFill>
              </a:rPr>
              <a:t>клиенти</a:t>
            </a:r>
            <a:r>
              <a:rPr lang="ru-RU" sz="1400">
                <a:solidFill>
                  <a:schemeClr val="tx1"/>
                </a:solidFill>
              </a:rPr>
              <a:t> и служители;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>
                <a:solidFill>
                  <a:schemeClr val="tx1"/>
                </a:solidFill>
              </a:rPr>
              <a:t>Справка от </a:t>
            </a:r>
            <a:r>
              <a:rPr lang="ru-RU" sz="1400" err="1">
                <a:solidFill>
                  <a:schemeClr val="tx1"/>
                </a:solidFill>
              </a:rPr>
              <a:t>служителите</a:t>
            </a:r>
            <a:r>
              <a:rPr lang="ru-RU" sz="1400">
                <a:solidFill>
                  <a:schemeClr val="tx1"/>
                </a:solidFill>
              </a:rPr>
              <a:t> за </a:t>
            </a:r>
            <a:r>
              <a:rPr lang="ru-RU" sz="1400" err="1">
                <a:solidFill>
                  <a:schemeClr val="tx1"/>
                </a:solidFill>
              </a:rPr>
              <a:t>поръчките</a:t>
            </a:r>
            <a:r>
              <a:rPr lang="ru-RU" sz="1400">
                <a:solidFill>
                  <a:schemeClr val="tx1"/>
                </a:solidFill>
              </a:rPr>
              <a:t> от определен период;</a:t>
            </a:r>
          </a:p>
          <a:p>
            <a:pPr algn="l"/>
            <a:endParaRPr lang="ru-RU" sz="140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>
                <a:solidFill>
                  <a:schemeClr val="tx1"/>
                </a:solidFill>
              </a:rPr>
              <a:t>Да се </a:t>
            </a:r>
            <a:r>
              <a:rPr lang="ru-RU" sz="1400" err="1">
                <a:solidFill>
                  <a:schemeClr val="tx1"/>
                </a:solidFill>
              </a:rPr>
              <a:t>реализира</a:t>
            </a:r>
            <a:r>
              <a:rPr lang="ru-RU" sz="1400">
                <a:solidFill>
                  <a:schemeClr val="tx1"/>
                </a:solidFill>
              </a:rPr>
              <a:t> </a:t>
            </a:r>
            <a:r>
              <a:rPr lang="ru-RU" sz="1400" err="1">
                <a:solidFill>
                  <a:schemeClr val="tx1"/>
                </a:solidFill>
              </a:rPr>
              <a:t>като</a:t>
            </a:r>
            <a:r>
              <a:rPr lang="ru-RU" sz="1400">
                <a:solidFill>
                  <a:schemeClr val="tx1"/>
                </a:solidFill>
              </a:rPr>
              <a:t> клиент-</a:t>
            </a:r>
            <a:r>
              <a:rPr lang="ru-RU" sz="1400" err="1">
                <a:solidFill>
                  <a:schemeClr val="tx1"/>
                </a:solidFill>
              </a:rPr>
              <a:t>сървър</a:t>
            </a:r>
            <a:r>
              <a:rPr lang="ru-RU" sz="1400">
                <a:solidFill>
                  <a:schemeClr val="tx1"/>
                </a:solidFill>
              </a:rPr>
              <a:t> приложение.  </a:t>
            </a:r>
            <a:r>
              <a:rPr lang="ru-RU" sz="1400" err="1">
                <a:solidFill>
                  <a:schemeClr val="tx1"/>
                </a:solidFill>
              </a:rPr>
              <a:t>Няколко</a:t>
            </a:r>
            <a:r>
              <a:rPr lang="ru-RU" sz="1400">
                <a:solidFill>
                  <a:schemeClr val="tx1"/>
                </a:solidFill>
              </a:rPr>
              <a:t> служителя да </a:t>
            </a:r>
            <a:r>
              <a:rPr lang="ru-RU" sz="1400" err="1">
                <a:solidFill>
                  <a:schemeClr val="tx1"/>
                </a:solidFill>
              </a:rPr>
              <a:t>могат</a:t>
            </a:r>
            <a:r>
              <a:rPr lang="ru-RU" sz="1400">
                <a:solidFill>
                  <a:schemeClr val="tx1"/>
                </a:solidFill>
              </a:rPr>
              <a:t> да </a:t>
            </a:r>
            <a:r>
              <a:rPr lang="ru-RU" sz="1400" err="1">
                <a:solidFill>
                  <a:schemeClr val="tx1"/>
                </a:solidFill>
              </a:rPr>
              <a:t>попълват</a:t>
            </a:r>
            <a:r>
              <a:rPr lang="ru-RU" sz="1400">
                <a:solidFill>
                  <a:schemeClr val="tx1"/>
                </a:solidFill>
              </a:rPr>
              <a:t> информация </a:t>
            </a:r>
            <a:r>
              <a:rPr lang="ru-RU" sz="1400" err="1">
                <a:solidFill>
                  <a:schemeClr val="tx1"/>
                </a:solidFill>
              </a:rPr>
              <a:t>едновременно</a:t>
            </a:r>
            <a:r>
              <a:rPr lang="ru-RU" sz="140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err="1">
                <a:solidFill>
                  <a:schemeClr val="tx1"/>
                </a:solidFill>
              </a:rPr>
              <a:t>Възможност</a:t>
            </a:r>
            <a:r>
              <a:rPr lang="ru-RU" sz="1400">
                <a:solidFill>
                  <a:schemeClr val="tx1"/>
                </a:solidFill>
              </a:rPr>
              <a:t> за </a:t>
            </a:r>
            <a:r>
              <a:rPr lang="ru-RU" sz="1400" err="1">
                <a:solidFill>
                  <a:schemeClr val="tx1"/>
                </a:solidFill>
              </a:rPr>
              <a:t>уведомяване</a:t>
            </a:r>
            <a:r>
              <a:rPr lang="ru-RU" sz="1400">
                <a:solidFill>
                  <a:schemeClr val="tx1"/>
                </a:solidFill>
              </a:rPr>
              <a:t> на потребителя (по </a:t>
            </a:r>
            <a:r>
              <a:rPr lang="ru-RU" sz="1400" err="1">
                <a:solidFill>
                  <a:schemeClr val="tx1"/>
                </a:solidFill>
              </a:rPr>
              <a:t>преценка</a:t>
            </a:r>
            <a:r>
              <a:rPr lang="ru-RU" sz="1400">
                <a:solidFill>
                  <a:schemeClr val="tx1"/>
                </a:solidFill>
              </a:rPr>
              <a:t> на студента по </a:t>
            </a:r>
            <a:r>
              <a:rPr lang="ru-RU" sz="1400" err="1">
                <a:solidFill>
                  <a:schemeClr val="tx1"/>
                </a:solidFill>
              </a:rPr>
              <a:t>какъв</a:t>
            </a:r>
            <a:r>
              <a:rPr lang="ru-RU" sz="1400">
                <a:solidFill>
                  <a:schemeClr val="tx1"/>
                </a:solidFill>
              </a:rPr>
              <a:t> начин) за </a:t>
            </a:r>
            <a:r>
              <a:rPr lang="ru-RU" sz="1400" err="1">
                <a:solidFill>
                  <a:schemeClr val="tx1"/>
                </a:solidFill>
              </a:rPr>
              <a:t>очакваното</a:t>
            </a:r>
            <a:r>
              <a:rPr lang="ru-RU" sz="1400">
                <a:solidFill>
                  <a:schemeClr val="tx1"/>
                </a:solidFill>
              </a:rPr>
              <a:t> </a:t>
            </a:r>
            <a:r>
              <a:rPr lang="ru-RU" sz="1400" err="1">
                <a:solidFill>
                  <a:schemeClr val="tx1"/>
                </a:solidFill>
              </a:rPr>
              <a:t>време</a:t>
            </a:r>
            <a:r>
              <a:rPr lang="ru-RU" sz="1400">
                <a:solidFill>
                  <a:schemeClr val="tx1"/>
                </a:solidFill>
              </a:rPr>
              <a:t> на доставка.</a:t>
            </a:r>
          </a:p>
          <a:p>
            <a:pPr algn="l"/>
            <a:endParaRPr lang="bg-BG" sz="1400">
              <a:solidFill>
                <a:schemeClr val="tx1"/>
              </a:solidFill>
            </a:endParaRPr>
          </a:p>
          <a:p>
            <a:pPr algn="l"/>
            <a:r>
              <a:rPr lang="bg-BG" sz="1050">
                <a:solidFill>
                  <a:schemeClr val="tx1"/>
                </a:solidFill>
              </a:rPr>
              <a:t>* Ако приложението е конзолно се препоръчва се използване на външна </a:t>
            </a:r>
            <a:r>
              <a:rPr lang="en-US" sz="1050">
                <a:solidFill>
                  <a:schemeClr val="tx1"/>
                </a:solidFill>
              </a:rPr>
              <a:t>Java </a:t>
            </a:r>
            <a:r>
              <a:rPr lang="bg-BG" sz="1050">
                <a:solidFill>
                  <a:schemeClr val="tx1"/>
                </a:solidFill>
              </a:rPr>
              <a:t>библиотека (по избор на студента) за отпечатване на списъците с поръчки в конзолата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5B8278-5010-45F1-8455-85F87699E96B}"/>
              </a:ext>
            </a:extLst>
          </p:cNvPr>
          <p:cNvSpPr txBox="1">
            <a:spLocks/>
          </p:cNvSpPr>
          <p:nvPr/>
        </p:nvSpPr>
        <p:spPr>
          <a:xfrm>
            <a:off x="249355" y="236990"/>
            <a:ext cx="11545200" cy="756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sz="2400" b="1"/>
              <a:t>Изисквания към приложението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87510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C47D-C0B0-47BD-81A7-E396F7D856F9}"/>
              </a:ext>
            </a:extLst>
          </p:cNvPr>
          <p:cNvSpPr txBox="1">
            <a:spLocks/>
          </p:cNvSpPr>
          <p:nvPr/>
        </p:nvSpPr>
        <p:spPr>
          <a:xfrm>
            <a:off x="249355" y="154544"/>
            <a:ext cx="11545200" cy="756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400" b="1"/>
              <a:t>АРХИТЕКТУРНА ДИАГРАМА</a:t>
            </a:r>
            <a:endParaRPr lang="en-US" sz="24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14CDE-B4F8-46C0-A6CE-7FE7B61AD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893" y="761231"/>
            <a:ext cx="6523809" cy="5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4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D702-7F73-49B9-8982-C2FFD5A7E802}"/>
              </a:ext>
            </a:extLst>
          </p:cNvPr>
          <p:cNvSpPr txBox="1">
            <a:spLocks/>
          </p:cNvSpPr>
          <p:nvPr/>
        </p:nvSpPr>
        <p:spPr>
          <a:xfrm>
            <a:off x="249355" y="236990"/>
            <a:ext cx="11545200" cy="756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Pizzeria “Tasty PIZZA” LEAN CANVAS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0340DC-F921-4004-94F8-E834CC45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86" y="615077"/>
            <a:ext cx="9820275" cy="58769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B2C55F-296A-4800-BCD0-55660DBEEBDC}"/>
              </a:ext>
            </a:extLst>
          </p:cNvPr>
          <p:cNvSpPr txBox="1"/>
          <p:nvPr/>
        </p:nvSpPr>
        <p:spPr>
          <a:xfrm>
            <a:off x="9524736" y="1371252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People, who live in the</a:t>
            </a:r>
            <a:b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Sofia Student City or</a:t>
            </a:r>
            <a:b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near-by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50C82-8CCD-426E-8D33-C5EC5ADA6815}"/>
              </a:ext>
            </a:extLst>
          </p:cNvPr>
          <p:cNvSpPr txBox="1"/>
          <p:nvPr/>
        </p:nvSpPr>
        <p:spPr>
          <a:xfrm>
            <a:off x="9342394" y="4267201"/>
            <a:ext cx="18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Students from TU Sofia,</a:t>
            </a:r>
            <a:b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who live in the Student 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47E8E-A66F-40A3-9D1D-445F89F348B1}"/>
              </a:ext>
            </a:extLst>
          </p:cNvPr>
          <p:cNvSpPr txBox="1"/>
          <p:nvPr/>
        </p:nvSpPr>
        <p:spPr>
          <a:xfrm>
            <a:off x="1636669" y="1201975"/>
            <a:ext cx="18429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Students need to eat.</a:t>
            </a:r>
            <a:b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Students do not have enough space and tools for easy and pleasant cocking experience.</a:t>
            </a:r>
            <a:b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Students are very busy, so they do not have enough time to cook.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126A6B-A1E1-4C3D-9821-290B8CCFC4D5}"/>
              </a:ext>
            </a:extLst>
          </p:cNvPr>
          <p:cNvSpPr txBox="1"/>
          <p:nvPr/>
        </p:nvSpPr>
        <p:spPr>
          <a:xfrm>
            <a:off x="1657014" y="3965694"/>
            <a:ext cx="18429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100" i="1" err="1">
                <a:latin typeface="Arial" panose="020B0604020202020204" pitchFamily="34" charset="0"/>
                <a:cs typeface="Arial" panose="020B0604020202020204" pitchFamily="34" charset="0"/>
              </a:rPr>
              <a:t>Mandzha</a:t>
            </a: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” street, that is now being closed.</a:t>
            </a:r>
          </a:p>
          <a:p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Another places, that you should visit to order the food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F1A98B-629F-4874-B408-B2E3C258A2FE}"/>
              </a:ext>
            </a:extLst>
          </p:cNvPr>
          <p:cNvSpPr txBox="1"/>
          <p:nvPr/>
        </p:nvSpPr>
        <p:spPr>
          <a:xfrm>
            <a:off x="3568383" y="1248141"/>
            <a:ext cx="18429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Order pizza 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Very fast delivery as “Tasty Pizza” is located near-by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39977-6547-44F6-A50D-6C39F1DAB4DF}"/>
              </a:ext>
            </a:extLst>
          </p:cNvPr>
          <p:cNvSpPr txBox="1"/>
          <p:nvPr/>
        </p:nvSpPr>
        <p:spPr>
          <a:xfrm>
            <a:off x="5500097" y="1371252"/>
            <a:ext cx="18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Hot and tasty pizza delivered for 20 min to your 24x7.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076BE1-4832-4A4E-BE1D-D91900CEB954}"/>
              </a:ext>
            </a:extLst>
          </p:cNvPr>
          <p:cNvSpPr txBox="1"/>
          <p:nvPr/>
        </p:nvSpPr>
        <p:spPr>
          <a:xfrm>
            <a:off x="7454822" y="1371252"/>
            <a:ext cx="1842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Location in the Student City, delivery in 20min</a:t>
            </a:r>
            <a:b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Works 24x7</a:t>
            </a:r>
            <a:b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Special discounts, due to support by non-profit organizations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3A8A59-E9A7-4C33-AD7C-CC0111D6E16C}"/>
              </a:ext>
            </a:extLst>
          </p:cNvPr>
          <p:cNvSpPr txBox="1"/>
          <p:nvPr/>
        </p:nvSpPr>
        <p:spPr>
          <a:xfrm>
            <a:off x="3479642" y="3393018"/>
            <a:ext cx="20770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Number of registered people</a:t>
            </a:r>
            <a:b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Number of regular users</a:t>
            </a:r>
          </a:p>
          <a:p>
            <a:endParaRPr lang="en-US" sz="11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Overall number of orders per week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093D44-B435-4CF9-B628-358F523A0C20}"/>
              </a:ext>
            </a:extLst>
          </p:cNvPr>
          <p:cNvSpPr/>
          <p:nvPr/>
        </p:nvSpPr>
        <p:spPr>
          <a:xfrm>
            <a:off x="5556683" y="3664188"/>
            <a:ext cx="1063192" cy="603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29B56-BA7C-44DB-823E-2258DDED4D4E}"/>
              </a:ext>
            </a:extLst>
          </p:cNvPr>
          <p:cNvSpPr txBox="1"/>
          <p:nvPr/>
        </p:nvSpPr>
        <p:spPr>
          <a:xfrm>
            <a:off x="7379311" y="3299877"/>
            <a:ext cx="20770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Posters in 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Info on TU web-site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Advertisement in the cafeteria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BE2D5A-B0AF-47CD-BEDA-D93BC0D5C86B}"/>
              </a:ext>
            </a:extLst>
          </p:cNvPr>
          <p:cNvSpPr txBox="1"/>
          <p:nvPr/>
        </p:nvSpPr>
        <p:spPr>
          <a:xfrm>
            <a:off x="1720690" y="5394549"/>
            <a:ext cx="4622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Maintenance Costs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Development Costs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Domain Fee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DB Administrator Salary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BEDC7-F16F-4810-A2F6-88F2DFFEA658}"/>
              </a:ext>
            </a:extLst>
          </p:cNvPr>
          <p:cNvSpPr txBox="1"/>
          <p:nvPr/>
        </p:nvSpPr>
        <p:spPr>
          <a:xfrm>
            <a:off x="6530975" y="5394549"/>
            <a:ext cx="4622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Direct in-come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>
                <a:latin typeface="Arial" panose="020B0604020202020204" pitchFamily="34" charset="0"/>
                <a:cs typeface="Arial" panose="020B0604020202020204" pitchFamily="34" charset="0"/>
              </a:rPr>
              <a:t>Donations by non-profit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5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001">
            <a:extLst>
              <a:ext uri="{FF2B5EF4-FFF2-40B4-BE49-F238E27FC236}">
                <a16:creationId xmlns:a16="http://schemas.microsoft.com/office/drawing/2014/main" id="{EAE508E1-BE97-472B-8912-EF8DBE707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62" y="873170"/>
            <a:ext cx="7113676" cy="511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B293D07-73A9-473F-9786-122DE9EF0752}"/>
              </a:ext>
            </a:extLst>
          </p:cNvPr>
          <p:cNvSpPr txBox="1">
            <a:spLocks/>
          </p:cNvSpPr>
          <p:nvPr/>
        </p:nvSpPr>
        <p:spPr>
          <a:xfrm>
            <a:off x="249355" y="236990"/>
            <a:ext cx="11545200" cy="756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/>
              <a:t>Pizzeria “Tasty PIZZA” MOCK-UPS</a:t>
            </a:r>
          </a:p>
        </p:txBody>
      </p:sp>
    </p:spTree>
    <p:extLst>
      <p:ext uri="{BB962C8B-B14F-4D97-AF65-F5344CB8AC3E}">
        <p14:creationId xmlns:p14="http://schemas.microsoft.com/office/powerpoint/2010/main" val="41594753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7F22682D90C54BB80D52C8CD1BD0E6" ma:contentTypeVersion="11" ma:contentTypeDescription="Create a new document." ma:contentTypeScope="" ma:versionID="159094a875a6e4451efe80dccd9f0e90">
  <xsd:schema xmlns:xsd="http://www.w3.org/2001/XMLSchema" xmlns:xs="http://www.w3.org/2001/XMLSchema" xmlns:p="http://schemas.microsoft.com/office/2006/metadata/properties" xmlns:ns2="e89e669d-3186-4ccc-8eac-daa37f69280b" xmlns:ns3="e06f4e96-9691-498d-af1a-6867f0e693c5" targetNamespace="http://schemas.microsoft.com/office/2006/metadata/properties" ma:root="true" ma:fieldsID="ac0bf1a4497dbaf088968b4302d5b901" ns2:_="" ns3:_="">
    <xsd:import namespace="e89e669d-3186-4ccc-8eac-daa37f69280b"/>
    <xsd:import namespace="e06f4e96-9691-498d-af1a-6867f0e693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e669d-3186-4ccc-8eac-daa37f6928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f4e96-9691-498d-af1a-6867f0e693c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0D486A-A8CF-4E80-B663-73EF467DF134}">
  <ds:schemaRefs>
    <ds:schemaRef ds:uri="e06f4e96-9691-498d-af1a-6867f0e693c5"/>
    <ds:schemaRef ds:uri="e89e669d-3186-4ccc-8eac-daa37f69280b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F7F43BC-58C7-49C0-8CF1-2D1324D25E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F0817F-2694-4015-AADF-0734D237D4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9e669d-3186-4ccc-8eac-daa37f69280b"/>
    <ds:schemaRef ds:uri="e06f4e96-9691-498d-af1a-6867f0e693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518</Words>
  <Application>Microsoft Macintosh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Програма Лятна Практика 2018, ТУ</dc:title>
  <dc:creator>Todorova, Hristina</dc:creator>
  <cp:lastModifiedBy>Tsoneva, Antoniya</cp:lastModifiedBy>
  <cp:revision>5</cp:revision>
  <dcterms:created xsi:type="dcterms:W3CDTF">2018-06-28T06:18:44Z</dcterms:created>
  <dcterms:modified xsi:type="dcterms:W3CDTF">2024-10-07T06:35:42Z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0x010100957F22682D90C54BB80D52C8CD1BD0E6</vt:lpwstr>
  </property>
</Properties>
</file>