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4" r:id="rId1"/>
  </p:sldMasterIdLst>
  <p:sldIdLst>
    <p:sldId id="256" r:id="rId2"/>
    <p:sldId id="264" r:id="rId3"/>
    <p:sldId id="259" r:id="rId4"/>
    <p:sldId id="257" r:id="rId5"/>
    <p:sldId id="258" r:id="rId6"/>
    <p:sldId id="266" r:id="rId7"/>
    <p:sldId id="260" r:id="rId8"/>
    <p:sldId id="265" r:id="rId9"/>
    <p:sldId id="263" r:id="rId10"/>
    <p:sldId id="268" r:id="rId11"/>
    <p:sldId id="262" r:id="rId12"/>
    <p:sldId id="267" r:id="rId13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4"/>
      <p:bold r:id="rId15"/>
      <p:italic r:id="rId16"/>
    </p:embeddedFont>
    <p:embeddedFont>
      <p:font typeface="Times YU" panose="02027200000000000000"/>
      <p:regular r:id="rId17"/>
    </p:embeddedFont>
    <p:embeddedFont>
      <p:font typeface="YUTms" panose="020B0604020202020204"/>
      <p:regular r:id="rId1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0066"/>
    <a:srgbClr val="FF5050"/>
    <a:srgbClr val="003399"/>
    <a:srgbClr val="9900CC"/>
    <a:srgbClr val="CC0000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10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850F1D05-176D-4BE8-99E9-C67CF43541A3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38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6589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666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2504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3996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0777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5" y="274638"/>
            <a:ext cx="4603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fld id="{9EFADBC4-DC84-4824-91BE-7FA38520105C}" type="slidenum"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sr-Cyrl-R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sr-Latn-R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sr-Latn-RS" sz="800">
              <a:solidFill>
                <a:srgbClr val="6767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pitchFamily="34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pitchFamily="34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pitchFamily="34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s.org/javacourse/" TargetMode="External"/><Relationship Id="rId2" Type="http://schemas.openxmlformats.org/officeDocument/2006/relationships/hyperlink" Target="http://www.bruceecke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omputer-books.us/java.php" TargetMode="External"/><Relationship Id="rId4" Type="http://schemas.openxmlformats.org/officeDocument/2006/relationships/hyperlink" Target="http://math.hws.edu/javanotes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tutorial/java/index.html" TargetMode="External"/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sr.wikipedia.org/sr/&#1032;&#1072;&#1074;&#1072;_(&#1087;&#1088;&#1086;&#1075;&#1088;&#1072;&#1084;&#1089;&#1082;&#1080;_&#1112;&#1077;&#1079;&#1080;&#1082;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java.com/en/java_in_action/" TargetMode="External"/><Relationship Id="rId11" Type="http://schemas.openxmlformats.org/officeDocument/2006/relationships/hyperlink" Target="http://www.javaworld.com/" TargetMode="External"/><Relationship Id="rId5" Type="http://schemas.openxmlformats.org/officeDocument/2006/relationships/hyperlink" Target="http://en.wikipedia.org/wiki/Java_(programming_language)" TargetMode="External"/><Relationship Id="rId10" Type="http://schemas.openxmlformats.org/officeDocument/2006/relationships/hyperlink" Target="http://www.javabeginner.com/" TargetMode="External"/><Relationship Id="rId4" Type="http://schemas.openxmlformats.org/officeDocument/2006/relationships/hyperlink" Target="http://javasvet.rs/doc/40/uskocite-u-javu.html" TargetMode="External"/><Relationship Id="rId9" Type="http://schemas.openxmlformats.org/officeDocument/2006/relationships/hyperlink" Target="http://www.oracle.com/technetwork/java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sz="2400" dirty="0" smtClean="0">
                <a:hlinkClick r:id="rId2"/>
              </a:rPr>
              <a:t>vladaf@matf.bg.ac.</a:t>
            </a:r>
            <a:r>
              <a:rPr lang="en-US" altLang="en-US" sz="2400" dirty="0" err="1" smtClean="0">
                <a:hlinkClick r:id="rId2"/>
              </a:rPr>
              <a:t>rs</a:t>
            </a:r>
            <a:endParaRPr lang="sr-Latn-RS" altLang="en-US" sz="2400" dirty="0" smtClean="0"/>
          </a:p>
          <a:p>
            <a:pPr eaLnBrk="1" hangingPunct="1"/>
            <a:r>
              <a:rPr lang="sr-Cyrl-RS" altLang="en-US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hlinkClick r:id="rId3"/>
              </a:rPr>
              <a:t>k</a:t>
            </a:r>
            <a:r>
              <a:rPr lang="sr-Latn-RS" altLang="en-US" sz="2400" dirty="0" smtClean="0">
                <a:hlinkClick r:id="rId3"/>
              </a:rPr>
              <a:t>artelj</a:t>
            </a:r>
            <a:r>
              <a:rPr lang="en-US" altLang="en-US" sz="2400" smtClean="0">
                <a:hlinkClick r:id="rId3"/>
              </a:rPr>
              <a:t>@matf.bg.ac.rs</a:t>
            </a:r>
            <a:endParaRPr lang="en-US" altLang="en-US" sz="2400" smtClean="0"/>
          </a:p>
          <a:p>
            <a:pPr eaLnBrk="1" hangingPunct="1"/>
            <a:endParaRPr lang="sr-Latn-RS" altLang="en-US" sz="2400" dirty="0"/>
          </a:p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5888"/>
            <a:ext cx="6981825" cy="820737"/>
          </a:xfrm>
        </p:spPr>
        <p:txBody>
          <a:bodyPr/>
          <a:lstStyle/>
          <a:p>
            <a:pPr eaLnBrk="1" hangingPunct="1"/>
            <a:r>
              <a:rPr lang="sr-Cyrl-RS" altLang="en-US" sz="2800" smtClean="0">
                <a:solidFill>
                  <a:srgbClr val="9900CC"/>
                </a:solidFill>
              </a:rPr>
              <a:t>4</a:t>
            </a:r>
            <a:r>
              <a:rPr lang="sr-Latn-CS" altLang="en-US" sz="2800" smtClean="0">
                <a:solidFill>
                  <a:srgbClr val="9900CC"/>
                </a:solidFill>
              </a:rPr>
              <a:t>.2. </a:t>
            </a:r>
            <a:r>
              <a:rPr lang="sr-Cyrl-RS" altLang="en-US" sz="2800" smtClean="0">
                <a:solidFill>
                  <a:srgbClr val="9900CC"/>
                </a:solidFill>
              </a:rPr>
              <a:t>Литература на енглеском језику (2)</a:t>
            </a:r>
            <a:endParaRPr lang="sr-Latn-CS" altLang="en-US" sz="2800" smtClean="0">
              <a:solidFill>
                <a:srgbClr val="9900CC"/>
              </a:solidFill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1000" y="2174875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40000"/>
              </a:spcBef>
              <a:buFont typeface="+mj-lt"/>
              <a:buAutoNum type="arabicPeriod" startAt="6"/>
              <a:defRPr/>
            </a:pPr>
            <a:r>
              <a:rPr kumimoji="1" lang="en-US" altLang="en-US" sz="2600" dirty="0">
                <a:latin typeface="Garamond" pitchFamily="18" charset="0"/>
              </a:rPr>
              <a:t>C. </a:t>
            </a:r>
            <a:r>
              <a:rPr kumimoji="1" lang="en-US" altLang="en-US" sz="2600" dirty="0" err="1">
                <a:latin typeface="Garamond" pitchFamily="18" charset="0"/>
              </a:rPr>
              <a:t>Dea</a:t>
            </a:r>
            <a:r>
              <a:rPr kumimoji="1" lang="en-US" altLang="en-US" sz="2600" dirty="0">
                <a:latin typeface="Garamond" pitchFamily="18" charset="0"/>
              </a:rPr>
              <a:t>, </a:t>
            </a:r>
            <a:r>
              <a:rPr kumimoji="1" lang="en-US" altLang="en-US" sz="2600" b="1" i="1" dirty="0" err="1">
                <a:latin typeface="Garamond" pitchFamily="18" charset="0"/>
              </a:rPr>
              <a:t>JavaFX</a:t>
            </a:r>
            <a:r>
              <a:rPr kumimoji="1" lang="en-US" altLang="en-US" sz="2600" b="1" i="1" dirty="0">
                <a:latin typeface="Garamond" pitchFamily="18" charset="0"/>
              </a:rPr>
              <a:t> – Introduction by Example</a:t>
            </a:r>
            <a:r>
              <a:rPr kumimoji="1" lang="en-US" altLang="en-US" sz="2600" dirty="0">
                <a:latin typeface="Garamond" pitchFamily="18" charset="0"/>
              </a:rPr>
              <a:t>, </a:t>
            </a:r>
            <a:r>
              <a:rPr kumimoji="1" lang="en-US" altLang="en-US" sz="2600" dirty="0" err="1">
                <a:latin typeface="Garamond" pitchFamily="18" charset="0"/>
              </a:rPr>
              <a:t>Apress</a:t>
            </a:r>
            <a:r>
              <a:rPr kumimoji="1" lang="en-US" altLang="en-US" sz="2600" dirty="0">
                <a:latin typeface="Garamond" pitchFamily="18" charset="0"/>
              </a:rPr>
              <a:t>, 2012.</a:t>
            </a:r>
          </a:p>
          <a:p>
            <a:pPr>
              <a:spcBef>
                <a:spcPct val="40000"/>
              </a:spcBef>
              <a:buFont typeface="Arial" charset="0"/>
              <a:buAutoNum type="arabicPeriod" startAt="6"/>
              <a:defRPr/>
            </a:pPr>
            <a:r>
              <a:rPr kumimoji="1" lang="en-US" sz="2600" dirty="0" smtClean="0">
                <a:latin typeface="Garamond" pitchFamily="18" charset="0"/>
              </a:rPr>
              <a:t>B. </a:t>
            </a:r>
            <a:r>
              <a:rPr kumimoji="1" lang="en-US" sz="2600" dirty="0" err="1" smtClean="0">
                <a:latin typeface="Garamond" pitchFamily="18" charset="0"/>
              </a:rPr>
              <a:t>Eckel</a:t>
            </a:r>
            <a:r>
              <a:rPr kumimoji="1" lang="en-US" sz="2600" dirty="0" smtClean="0">
                <a:latin typeface="Garamond" pitchFamily="18" charset="0"/>
              </a:rPr>
              <a:t>, </a:t>
            </a:r>
            <a:r>
              <a:rPr kumimoji="1" lang="en-US" sz="2600" b="1" i="1" dirty="0" smtClean="0">
                <a:latin typeface="Garamond" pitchFamily="18" charset="0"/>
              </a:rPr>
              <a:t>Thinking in Java</a:t>
            </a:r>
            <a:r>
              <a:rPr kumimoji="1" lang="en-US" sz="2600" dirty="0" smtClean="0">
                <a:latin typeface="Garamond" pitchFamily="18" charset="0"/>
              </a:rPr>
              <a:t>, </a:t>
            </a:r>
            <a:r>
              <a:rPr kumimoji="1" lang="en-US" sz="2600" dirty="0" smtClean="0">
                <a:latin typeface="Garamond" pitchFamily="18" charset="0"/>
                <a:hlinkClick r:id="rId2"/>
              </a:rPr>
              <a:t>http://www.bruceeckel.com/</a:t>
            </a:r>
            <a:r>
              <a:rPr kumimoji="1" lang="en-US" sz="2600" dirty="0" smtClean="0">
                <a:latin typeface="Garamond" pitchFamily="18" charset="0"/>
              </a:rPr>
              <a:t> </a:t>
            </a:r>
            <a:endParaRPr kumimoji="1" lang="sr-Cyrl-RS" sz="2600" dirty="0" smtClean="0">
              <a:latin typeface="Garamond" pitchFamily="18" charset="0"/>
            </a:endParaRPr>
          </a:p>
          <a:p>
            <a:pPr>
              <a:spcBef>
                <a:spcPct val="40000"/>
              </a:spcBef>
              <a:buFont typeface="Arial" charset="0"/>
              <a:buAutoNum type="arabicPeriod" startAt="6"/>
              <a:defRPr/>
            </a:pPr>
            <a:r>
              <a:rPr kumimoji="1" lang="sr-Cyrl-RS" sz="2600" dirty="0" smtClean="0">
                <a:latin typeface="Garamond" pitchFamily="18" charset="0"/>
              </a:rPr>
              <a:t>А. </a:t>
            </a:r>
            <a:r>
              <a:rPr kumimoji="1" lang="en-US" sz="2600" dirty="0" smtClean="0">
                <a:latin typeface="Garamond" pitchFamily="18" charset="0"/>
              </a:rPr>
              <a:t>B</a:t>
            </a:r>
            <a:r>
              <a:rPr kumimoji="1" lang="sr-Cyrl-RS" sz="2600" dirty="0" smtClean="0">
                <a:latin typeface="Garamond" pitchFamily="18" charset="0"/>
              </a:rPr>
              <a:t>. </a:t>
            </a:r>
            <a:r>
              <a:rPr kumimoji="1" lang="en-US" sz="2600" dirty="0" smtClean="0">
                <a:latin typeface="Garamond" pitchFamily="18" charset="0"/>
              </a:rPr>
              <a:t>Downey, </a:t>
            </a:r>
            <a:r>
              <a:rPr kumimoji="1" lang="en-US" sz="2600" b="1" dirty="0" smtClean="0">
                <a:latin typeface="Garamond" pitchFamily="18" charset="0"/>
              </a:rPr>
              <a:t>How to Think Like a Computer Scientist</a:t>
            </a:r>
            <a:r>
              <a:rPr kumimoji="1" lang="sr-Cyrl-RS" sz="2600" dirty="0" smtClean="0">
                <a:latin typeface="Garamond" pitchFamily="18" charset="0"/>
              </a:rPr>
              <a:t>,</a:t>
            </a:r>
            <a:r>
              <a:rPr kumimoji="1" lang="en-US" sz="2600" dirty="0" smtClean="0">
                <a:latin typeface="Garamond" pitchFamily="18" charset="0"/>
              </a:rPr>
              <a:t> </a:t>
            </a:r>
            <a:r>
              <a:rPr kumimoji="1" lang="en-US" sz="2600" dirty="0" smtClean="0">
                <a:latin typeface="Garamond" pitchFamily="18" charset="0"/>
                <a:hlinkClick r:id="rId3"/>
              </a:rPr>
              <a:t>http://www.vias.org/javacourse/</a:t>
            </a:r>
            <a:r>
              <a:rPr kumimoji="1" lang="en-US" sz="2600" dirty="0" smtClean="0">
                <a:latin typeface="Garamond" pitchFamily="18" charset="0"/>
              </a:rPr>
              <a:t> </a:t>
            </a:r>
          </a:p>
          <a:p>
            <a:pPr>
              <a:spcBef>
                <a:spcPct val="40000"/>
              </a:spcBef>
              <a:buFont typeface="Arial" charset="0"/>
              <a:buAutoNum type="arabicPeriod" startAt="6"/>
              <a:defRPr/>
            </a:pPr>
            <a:r>
              <a:rPr kumimoji="1" lang="sr-Latn-RS" sz="2600" dirty="0" smtClean="0">
                <a:latin typeface="Garamond" pitchFamily="18" charset="0"/>
              </a:rPr>
              <a:t>D.J. Eck, </a:t>
            </a:r>
            <a:r>
              <a:rPr kumimoji="1" lang="en-US" sz="2600" b="1" dirty="0" smtClean="0">
                <a:latin typeface="Garamond" pitchFamily="18" charset="0"/>
              </a:rPr>
              <a:t>Introduction to Programming Using Java</a:t>
            </a:r>
            <a:r>
              <a:rPr kumimoji="1" lang="sr-Latn-RS" sz="2600" dirty="0" smtClean="0">
                <a:latin typeface="Garamond" pitchFamily="18" charset="0"/>
              </a:rPr>
              <a:t>, </a:t>
            </a:r>
            <a:r>
              <a:rPr kumimoji="1" lang="sr-Latn-RS" sz="2600" dirty="0" smtClean="0">
                <a:latin typeface="Garamond" pitchFamily="18" charset="0"/>
                <a:hlinkClick r:id="rId4"/>
              </a:rPr>
              <a:t>http://math.hws.edu/javanotes/</a:t>
            </a:r>
            <a:r>
              <a:rPr kumimoji="1" lang="sr-Latn-RS" sz="2600" dirty="0" smtClean="0">
                <a:latin typeface="Garamond" pitchFamily="18" charset="0"/>
              </a:rPr>
              <a:t> </a:t>
            </a:r>
            <a:r>
              <a:rPr kumimoji="1" lang="sr-Cyrl-RS" sz="2600" dirty="0" smtClean="0">
                <a:latin typeface="Garamond" pitchFamily="18" charset="0"/>
              </a:rPr>
              <a:t> </a:t>
            </a:r>
          </a:p>
          <a:p>
            <a:pPr marL="0" indent="0">
              <a:spcBef>
                <a:spcPct val="40000"/>
              </a:spcBef>
              <a:defRPr/>
            </a:pPr>
            <a:r>
              <a:rPr kumimoji="1" lang="sr-Cyrl-RS" sz="2600" dirty="0" smtClean="0">
                <a:latin typeface="Garamond" pitchFamily="18" charset="0"/>
              </a:rPr>
              <a:t>Списак легално доступних књига из Јаве на адреси </a:t>
            </a:r>
            <a:r>
              <a:rPr kumimoji="1" lang="en-US" sz="2600" dirty="0" smtClean="0">
                <a:latin typeface="Garamond" pitchFamily="18" charset="0"/>
                <a:hlinkClick r:id="rId5"/>
              </a:rPr>
              <a:t>http://www.computer-books.us/java.php</a:t>
            </a:r>
            <a:r>
              <a:rPr kumimoji="1" lang="sr-Cyrl-RS" sz="2600" dirty="0" smtClean="0">
                <a:latin typeface="Garamond" pitchFamily="18" charset="0"/>
              </a:rPr>
              <a:t> </a:t>
            </a:r>
            <a:endParaRPr kumimoji="1" lang="en-US" sz="2600" dirty="0" smtClean="0">
              <a:latin typeface="Garamond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63713" y="427038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smtClean="0">
                <a:solidFill>
                  <a:srgbClr val="3366FF"/>
                </a:solidFill>
              </a:rPr>
              <a:t>4.</a:t>
            </a:r>
            <a:r>
              <a:rPr lang="sr-Latn-CS" kern="0" smtClean="0">
                <a:solidFill>
                  <a:srgbClr val="3366FF"/>
                </a:solidFill>
              </a:rPr>
              <a:t> </a:t>
            </a:r>
            <a:r>
              <a:rPr lang="sr-Cyrl-RS" kern="0" smtClean="0">
                <a:solidFill>
                  <a:srgbClr val="3366FF"/>
                </a:solidFill>
              </a:rPr>
              <a:t>Литература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835775" cy="11430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5. Корисне адресе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95288" y="1676400"/>
            <a:ext cx="82296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2"/>
              </a:rPr>
              <a:t>http://sr.wikipedia.org/sr/Јава_(програмски_језик) </a:t>
            </a:r>
            <a:endParaRPr lang="en-US" altLang="en-US" sz="2400">
              <a:hlinkClick r:id="rId3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4"/>
              </a:rPr>
              <a:t>http://javasvet.rs/doc/40/uskocite-u-javu.html 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5"/>
              </a:rPr>
              <a:t>http://en.wikipedia.org/wiki/Java_(programming_language) </a:t>
            </a:r>
            <a:endParaRPr lang="en-US" altLang="en-US" sz="2400">
              <a:hlinkClick r:id="rId3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6"/>
              </a:rPr>
              <a:t>http://www.java.com/en/java_in_action/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7"/>
              </a:rPr>
              <a:t>http://docs.oracle.com/javase/tutorial/ 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Tx/>
              <a:buNone/>
            </a:pPr>
            <a:r>
              <a:rPr lang="en-US" altLang="en-US" sz="2400">
                <a:hlinkClick r:id="rId8"/>
              </a:rPr>
              <a:t>http://docs.oracle.com/javase/tutorial/java/index.html</a:t>
            </a:r>
            <a:endParaRPr kumimoji="1" lang="en-US" altLang="en-US" sz="240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Times YU" pitchFamily="18" charset="0"/>
              <a:buNone/>
            </a:pPr>
            <a:r>
              <a:rPr lang="en-US" altLang="en-US" sz="2400">
                <a:hlinkClick r:id="rId9"/>
              </a:rPr>
              <a:t>http://www.oracle.com/technetwork/java/index.html</a:t>
            </a:r>
            <a:endParaRPr lang="sr-Cyrl-RS" altLang="en-US" sz="2400"/>
          </a:p>
          <a:p>
            <a:pPr>
              <a:buClr>
                <a:schemeClr val="accent2"/>
              </a:buClr>
              <a:buFontTx/>
              <a:buNone/>
            </a:pPr>
            <a:r>
              <a:rPr lang="en-US" altLang="en-US" sz="2400">
                <a:hlinkClick r:id="rId10"/>
              </a:rPr>
              <a:t>http://www.javabeginner.com/</a:t>
            </a:r>
            <a:endParaRPr lang="sr-Cyrl-RS" altLang="en-US" sz="2400"/>
          </a:p>
          <a:p>
            <a:pPr>
              <a:buClr>
                <a:schemeClr val="accent2"/>
              </a:buClr>
              <a:buFontTx/>
              <a:buNone/>
            </a:pPr>
            <a:r>
              <a:rPr lang="en-US" altLang="en-US" sz="2400">
                <a:hlinkClick r:id="rId11"/>
              </a:rPr>
              <a:t>http://www.javaworld.com/ </a:t>
            </a:r>
            <a:endParaRPr lang="en-US" altLang="en-US" sz="2400">
              <a:hlinkClick r:id="rId3"/>
            </a:endParaRPr>
          </a:p>
          <a:p>
            <a:pPr>
              <a:buClr>
                <a:schemeClr val="accent2"/>
              </a:buClr>
              <a:buFont typeface="Times YU" pitchFamily="18" charset="0"/>
              <a:buNone/>
            </a:pPr>
            <a:r>
              <a:rPr lang="sr-Cyrl-RS" altLang="en-US">
                <a:latin typeface="Garamond" panose="02020404030301010803" pitchFamily="18" charset="0"/>
              </a:rPr>
              <a:t>Веб</a:t>
            </a:r>
            <a:r>
              <a:rPr lang="en-US" altLang="en-US">
                <a:latin typeface="Garamond" panose="02020404030301010803" pitchFamily="18" charset="0"/>
              </a:rPr>
              <a:t> </a:t>
            </a:r>
            <a:r>
              <a:rPr lang="sr-Cyrl-RS" altLang="en-US">
                <a:latin typeface="Garamond" panose="02020404030301010803" pitchFamily="18" charset="0"/>
              </a:rPr>
              <a:t>претраживачи</a:t>
            </a:r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0" hangingPunct="0">
              <a:spcBef>
                <a:spcPct val="20000"/>
              </a:spcBef>
              <a:defRPr/>
            </a:pPr>
            <a:endParaRPr lang="sr-Cyrl-R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1.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mtClean="0">
                <a:latin typeface="Garamond" panose="02020404030301010803" pitchFamily="18" charset="0"/>
              </a:rPr>
              <a:t>Предавања</a:t>
            </a:r>
            <a:endParaRPr lang="sr-Latn-CS" altLang="en-US" smtClean="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2205038"/>
            <a:ext cx="8301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Cyrl-RS" sz="3200" kern="0" dirty="0">
                <a:latin typeface="Garamond" pitchFamily="18" charset="0"/>
              </a:rPr>
              <a:t>Вежбе</a:t>
            </a:r>
            <a:endParaRPr lang="sr-Latn-CS" sz="3200" kern="0" dirty="0">
              <a:latin typeface="Garamond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2781300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Cyrl-RS" altLang="en-US">
                <a:latin typeface="Garamond" panose="02020404030301010803" pitchFamily="18" charset="0"/>
              </a:rPr>
              <a:t>Практични рад</a:t>
            </a:r>
            <a:endParaRPr lang="sr-Latn-CS" altLang="en-US"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Cyrl-RS" sz="3200" kern="0" dirty="0">
                <a:latin typeface="Garamond" pitchFamily="18" charset="0"/>
              </a:rPr>
              <a:t>Домаћи задаци, консултације и завршни испит</a:t>
            </a:r>
            <a:endParaRPr lang="sr-Latn-CS" sz="32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2.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Бодовање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>
                <a:latin typeface="Garamond" panose="02020404030301010803" pitchFamily="18" charset="0"/>
              </a:rPr>
              <a:t>2</a:t>
            </a:r>
            <a:r>
              <a:rPr lang="en-US" altLang="en-US" dirty="0" smtClean="0">
                <a:latin typeface="Garamond" panose="02020404030301010803" pitchFamily="18" charset="0"/>
              </a:rPr>
              <a:t>5</a:t>
            </a:r>
            <a:r>
              <a:rPr lang="sr-Latn-CS" altLang="en-US" dirty="0" smtClean="0">
                <a:latin typeface="Garamond" panose="02020404030301010803" pitchFamily="18" charset="0"/>
              </a:rPr>
              <a:t> </a:t>
            </a:r>
            <a:r>
              <a:rPr lang="sr-Cyrl-RS" altLang="en-US" dirty="0" smtClean="0">
                <a:latin typeface="Garamond" panose="02020404030301010803" pitchFamily="18" charset="0"/>
              </a:rPr>
              <a:t>поена носи колоквијум</a:t>
            </a:r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2132856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sr-Cyrl-RS" altLang="en-US" dirty="0">
                <a:latin typeface="Garamond" panose="02020404030301010803" pitchFamily="18" charset="0"/>
              </a:rPr>
              <a:t> Праг за излазак на писмени је </a:t>
            </a:r>
            <a:r>
              <a:rPr lang="en-US" altLang="en-US" dirty="0" smtClean="0">
                <a:latin typeface="Garamond" panose="02020404030301010803" pitchFamily="18" charset="0"/>
              </a:rPr>
              <a:t>6-7</a:t>
            </a:r>
            <a:r>
              <a:rPr lang="sr-Cyrl-RS" altLang="en-US" dirty="0" smtClean="0">
                <a:latin typeface="Garamond" panose="02020404030301010803" pitchFamily="18" charset="0"/>
              </a:rPr>
              <a:t> </a:t>
            </a:r>
            <a:r>
              <a:rPr lang="sr-Cyrl-RS" altLang="en-US" dirty="0">
                <a:latin typeface="Garamond" panose="02020404030301010803" pitchFamily="18" charset="0"/>
              </a:rPr>
              <a:t>поена на предиспитним обавезама</a:t>
            </a:r>
            <a:endParaRPr lang="sr-Latn-CS" altLang="en-US" sz="3200" dirty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306896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Latn-CS" sz="3200" kern="0" dirty="0">
                <a:latin typeface="Garamond" pitchFamily="18" charset="0"/>
              </a:rPr>
              <a:t>40 </a:t>
            </a:r>
            <a:r>
              <a:rPr lang="sr-Cyrl-RS" sz="3200" kern="0" dirty="0">
                <a:latin typeface="Garamond" pitchFamily="18" charset="0"/>
              </a:rPr>
              <a:t>поена носи писмени</a:t>
            </a:r>
            <a:endParaRPr lang="sr-Latn-CS" sz="3200" kern="0" dirty="0">
              <a:latin typeface="Garamond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2" y="3717851"/>
            <a:ext cx="842416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sr-Cyrl-RS" altLang="en-US" dirty="0">
                <a:latin typeface="Garamond" panose="02020404030301010803" pitchFamily="18" charset="0"/>
              </a:rPr>
              <a:t> Праг за излазак на усмени је</a:t>
            </a:r>
            <a:r>
              <a:rPr lang="sr-Latn-CS" altLang="en-US" dirty="0">
                <a:latin typeface="Garamond" panose="02020404030301010803" pitchFamily="18" charset="0"/>
              </a:rPr>
              <a:t> </a:t>
            </a:r>
            <a:r>
              <a:rPr lang="sr-Latn-CS" altLang="en-US" dirty="0" smtClean="0">
                <a:latin typeface="Garamond" panose="02020404030301010803" pitchFamily="18" charset="0"/>
              </a:rPr>
              <a:t>12 </a:t>
            </a:r>
            <a:r>
              <a:rPr lang="sr-Cyrl-RS" altLang="en-US" dirty="0">
                <a:latin typeface="Garamond" panose="02020404030301010803" pitchFamily="18" charset="0"/>
              </a:rPr>
              <a:t>поена на писменом</a:t>
            </a:r>
            <a:endParaRPr lang="sr-Latn-C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4365104"/>
            <a:ext cx="82296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r-Latn-CS" sz="3200" kern="0" dirty="0">
                <a:latin typeface="Garamond" pitchFamily="18" charset="0"/>
              </a:rPr>
              <a:t>35 </a:t>
            </a:r>
            <a:r>
              <a:rPr lang="sr-Cyrl-RS" sz="3200" kern="0" dirty="0">
                <a:latin typeface="Garamond" pitchFamily="18" charset="0"/>
              </a:rPr>
              <a:t>поена носи усмени</a:t>
            </a:r>
            <a:endParaRPr lang="sr-Latn-CS" sz="32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3.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Садржај курса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YUTms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Програмски језик Јава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Увод у објектно-орјентисану парадигму</a:t>
            </a: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/>
            </a:r>
            <a:br>
              <a:rPr lang="sr-Latn-CS" altLang="en-US" sz="2800" dirty="0" smtClean="0">
                <a:latin typeface="Garamond" panose="02020404030301010803" pitchFamily="18" charset="0"/>
              </a:rPr>
            </a:br>
            <a:r>
              <a:rPr lang="sr-Latn-CS" altLang="en-US" sz="28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800" dirty="0">
                <a:latin typeface="Garamond" panose="02020404030301010803" pitchFamily="18" charset="0"/>
              </a:rPr>
              <a:t>основни појмови</a:t>
            </a:r>
            <a:r>
              <a:rPr lang="sr-Latn-CS" altLang="en-US" sz="2800" dirty="0">
                <a:latin typeface="Garamond" panose="02020404030301010803" pitchFamily="18" charset="0"/>
              </a:rPr>
              <a:t>: </a:t>
            </a:r>
            <a:r>
              <a:rPr lang="sr-Cyrl-RS" altLang="en-US" sz="2800" dirty="0">
                <a:latin typeface="Garamond" panose="02020404030301010803" pitchFamily="18" charset="0"/>
              </a:rPr>
              <a:t>објекат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метод,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класа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наслеђивање</a:t>
            </a:r>
            <a:r>
              <a:rPr lang="sr-Latn-CS" altLang="en-US" sz="2800" dirty="0">
                <a:latin typeface="Garamond" panose="02020404030301010803" pitchFamily="18" charset="0"/>
              </a:rPr>
              <a:t>).</a:t>
            </a: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Прости типови података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променљиве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изрази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,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 додела.</a:t>
            </a:r>
            <a:endParaRPr lang="sr-Latn-C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Контролне </a:t>
            </a:r>
            <a:r>
              <a:rPr lang="sr-Cyrl-RS" altLang="en-US" sz="2800" dirty="0">
                <a:latin typeface="Garamond" panose="02020404030301010803" pitchFamily="18" charset="0"/>
              </a:rPr>
              <a:t>структуре</a:t>
            </a:r>
            <a:r>
              <a:rPr lang="sr-Latn-CS" altLang="en-US" sz="2800" dirty="0">
                <a:latin typeface="Garamond" panose="02020404030301010803" pitchFamily="18" charset="0"/>
              </a:rPr>
              <a:t> (</a:t>
            </a:r>
            <a:r>
              <a:rPr lang="sr-Cyrl-RS" altLang="en-US" sz="2800" dirty="0">
                <a:latin typeface="Garamond" panose="02020404030301010803" pitchFamily="18" charset="0"/>
              </a:rPr>
              <a:t>гранање и итерација</a:t>
            </a:r>
            <a:r>
              <a:rPr lang="sr-Latn-CS" altLang="en-US" sz="2800" dirty="0">
                <a:latin typeface="Garamond" panose="02020404030301010803" pitchFamily="18" charset="0"/>
              </a:rPr>
              <a:t>). 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Рад </a:t>
            </a:r>
            <a:r>
              <a:rPr lang="sr-Cyrl-RS" altLang="en-US" sz="2800" dirty="0">
                <a:latin typeface="Garamond" panose="02020404030301010803" pitchFamily="18" charset="0"/>
              </a:rPr>
              <a:t>са методима</a:t>
            </a:r>
            <a:r>
              <a:rPr lang="sr-Latn-CS" altLang="en-US" sz="2800" dirty="0">
                <a:latin typeface="Garamond" panose="02020404030301010803" pitchFamily="18" charset="0"/>
              </a:rPr>
              <a:t>, </a:t>
            </a:r>
            <a:r>
              <a:rPr lang="sr-Cyrl-RS" altLang="en-US" sz="2800" dirty="0">
                <a:latin typeface="Garamond" panose="02020404030301010803" pitchFamily="18" charset="0"/>
              </a:rPr>
              <a:t>пренос параметара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  <a:endParaRPr lang="sr-Cyrl-R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Cyrl-R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Једноставне </a:t>
            </a:r>
            <a:r>
              <a:rPr lang="sr-Cyrl-RS" altLang="en-US" sz="2800" dirty="0">
                <a:latin typeface="Garamond" panose="02020404030301010803" pitchFamily="18" charset="0"/>
              </a:rPr>
              <a:t>структуре података: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низови </a:t>
            </a:r>
            <a:r>
              <a:rPr lang="sr-Cyrl-RS" altLang="en-US" sz="2800" dirty="0">
                <a:latin typeface="Garamond" panose="02020404030301010803" pitchFamily="18" charset="0"/>
              </a:rPr>
              <a:t>и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ниске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.</a:t>
            </a:r>
            <a:endParaRPr lang="sr-Cyrl-RS" altLang="en-US" sz="28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549275"/>
            <a:ext cx="6478587" cy="9906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3.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Садржај курса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04800" y="1514475"/>
            <a:ext cx="85344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Коришћење </a:t>
            </a:r>
            <a:r>
              <a:rPr lang="sr-Cyrl-RS" altLang="en-US" sz="2800" dirty="0">
                <a:latin typeface="Garamond" panose="02020404030301010803" pitchFamily="18" charset="0"/>
              </a:rPr>
              <a:t>„уграђених“ тј. „готових“ класа.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Поткласе </a:t>
            </a:r>
            <a:r>
              <a:rPr lang="sr-Cyrl-RS" altLang="en-US" sz="2800" dirty="0">
                <a:latin typeface="Garamond" panose="02020404030301010803" pitchFamily="18" charset="0"/>
              </a:rPr>
              <a:t>и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наслеђивање</a:t>
            </a:r>
            <a:r>
              <a:rPr lang="sr-Cyrl-RS" altLang="en-US" sz="2800" dirty="0">
                <a:latin typeface="Garamond" panose="02020404030301010803" pitchFamily="18" charset="0"/>
              </a:rPr>
              <a:t>.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Апстрактне </a:t>
            </a:r>
            <a:r>
              <a:rPr lang="sr-Cyrl-RS" altLang="en-US" sz="2800" dirty="0">
                <a:latin typeface="Garamond" panose="02020404030301010803" pitchFamily="18" charset="0"/>
              </a:rPr>
              <a:t>класе и интерфејси.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Библиотека </a:t>
            </a:r>
            <a:r>
              <a:rPr lang="sr-Cyrl-RS" altLang="en-US" sz="2800" dirty="0">
                <a:latin typeface="Garamond" panose="02020404030301010803" pitchFamily="18" charset="0"/>
              </a:rPr>
              <a:t>класа, пакети и унутрашње класе.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Изузеци</a:t>
            </a:r>
            <a:r>
              <a:rPr lang="sr-Cyrl-RS" altLang="en-US" sz="2800" dirty="0">
                <a:latin typeface="Garamond" panose="02020404030301010803" pitchFamily="18" charset="0"/>
              </a:rPr>
              <a:t>, хватање и обрада изузетака.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Енумерисани </a:t>
            </a:r>
            <a:r>
              <a:rPr lang="sr-Cyrl-RS" altLang="en-US" sz="2800" dirty="0">
                <a:latin typeface="Garamond" panose="02020404030301010803" pitchFamily="18" charset="0"/>
              </a:rPr>
              <a:t>типови.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Генерички </a:t>
            </a:r>
            <a:r>
              <a:rPr lang="sr-Cyrl-RS" altLang="en-US" sz="2800" dirty="0">
                <a:latin typeface="Garamond" panose="02020404030301010803" pitchFamily="18" charset="0"/>
              </a:rPr>
              <a:t>типови. </a:t>
            </a:r>
            <a:endParaRPr lang="sr-Latn-CS" altLang="en-US" sz="28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Колекцијске </a:t>
            </a:r>
            <a:r>
              <a:rPr lang="sr-Cyrl-RS" altLang="en-US" sz="2800" dirty="0">
                <a:latin typeface="Garamond" panose="02020404030301010803" pitchFamily="18" charset="0"/>
              </a:rPr>
              <a:t>класе и начин њиховог коришћења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549275"/>
            <a:ext cx="6478587" cy="9906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3.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Садржај курса (3)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304800" y="1514475"/>
            <a:ext cx="85344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>
                <a:latin typeface="Garamond" panose="02020404030301010803" pitchFamily="18" charset="0"/>
              </a:rPr>
              <a:t> Нити и вишенитно програмирање</a:t>
            </a:r>
            <a:r>
              <a:rPr lang="sr-Latn-CS" altLang="en-US" sz="28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Улаз </a:t>
            </a:r>
            <a:r>
              <a:rPr lang="sr-Cyrl-RS" altLang="en-US" sz="2800" dirty="0">
                <a:latin typeface="Garamond" panose="02020404030301010803" pitchFamily="18" charset="0"/>
              </a:rPr>
              <a:t>и излаз у програмском језику Јава.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8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2800" dirty="0" smtClean="0">
                <a:latin typeface="Garamond" panose="02020404030301010803" pitchFamily="18" charset="0"/>
              </a:rPr>
              <a:t>Java </a:t>
            </a:r>
            <a:r>
              <a:rPr lang="sr-Latn-CS" altLang="en-US" sz="2800" dirty="0">
                <a:latin typeface="Garamond" panose="02020404030301010803" pitchFamily="18" charset="0"/>
              </a:rPr>
              <a:t>FX</a:t>
            </a:r>
            <a:r>
              <a:rPr lang="sr-Cyrl-RS" altLang="en-US" sz="2800" dirty="0">
                <a:latin typeface="Garamond" panose="02020404030301010803" pitchFamily="18" charset="0"/>
              </a:rPr>
              <a:t> окружење</a:t>
            </a:r>
            <a:r>
              <a:rPr lang="sr-Latn-CS" altLang="en-US" sz="2800" dirty="0">
                <a:latin typeface="Garamond" panose="02020404030301010803" pitchFamily="18" charset="0"/>
              </a:rPr>
              <a:t> </a:t>
            </a:r>
            <a:r>
              <a:rPr lang="sr-Cyrl-RS" altLang="en-US" sz="2800" dirty="0">
                <a:latin typeface="Garamond" panose="02020404030301010803" pitchFamily="18" charset="0"/>
              </a:rPr>
              <a:t>за рад са графичким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интерфејсом: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Цртање помоћу </a:t>
            </a:r>
            <a:r>
              <a:rPr lang="sr-Latn-CS" altLang="en-US" sz="2300" dirty="0" smtClean="0">
                <a:latin typeface="Garamond" panose="02020404030301010803" pitchFamily="18" charset="0"/>
              </a:rPr>
              <a:t>Java FX</a:t>
            </a:r>
            <a:r>
              <a:rPr lang="sr-Cyrl-RS" altLang="en-US" sz="2300" dirty="0" smtClean="0">
                <a:latin typeface="Garamond" panose="02020404030301010803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Догађаји код </a:t>
            </a:r>
            <a:r>
              <a:rPr lang="sr-Latn-CS" altLang="en-US" sz="2300" dirty="0" smtClean="0">
                <a:latin typeface="Garamond" panose="02020404030301010803" pitchFamily="18" charset="0"/>
              </a:rPr>
              <a:t>Java FX</a:t>
            </a:r>
            <a:r>
              <a:rPr lang="sr-Cyrl-RS" altLang="en-US" sz="2300" dirty="0" smtClean="0">
                <a:latin typeface="Garamond" panose="02020404030301010803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Особине </a:t>
            </a:r>
            <a:r>
              <a:rPr lang="sr-Cyrl-RS" altLang="en-US" sz="2300" dirty="0">
                <a:latin typeface="Garamond" panose="02020404030301010803" pitchFamily="18" charset="0"/>
              </a:rPr>
              <a:t>и повезивање код </a:t>
            </a:r>
            <a:r>
              <a:rPr lang="sr-Latn-CS" altLang="en-US" sz="2300" dirty="0">
                <a:latin typeface="Garamond" panose="02020404030301010803" pitchFamily="18" charset="0"/>
              </a:rPr>
              <a:t>Java FX</a:t>
            </a:r>
            <a:r>
              <a:rPr lang="sr-Cyrl-RS" altLang="en-US" sz="2300" dirty="0">
                <a:latin typeface="Garamond" panose="02020404030301010803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Cyrl-RS" altLang="en-US" sz="2300" dirty="0" smtClean="0">
                <a:latin typeface="Garamond" panose="02020404030301010803" pitchFamily="18" charset="0"/>
              </a:rPr>
              <a:t> Анимације </a:t>
            </a:r>
            <a:r>
              <a:rPr lang="sr-Cyrl-RS" altLang="en-US" sz="2300" dirty="0">
                <a:latin typeface="Garamond" panose="02020404030301010803" pitchFamily="18" charset="0"/>
              </a:rPr>
              <a:t>код </a:t>
            </a:r>
            <a:r>
              <a:rPr lang="sr-Latn-CS" altLang="en-US" sz="2300" dirty="0">
                <a:latin typeface="Garamond" panose="02020404030301010803" pitchFamily="18" charset="0"/>
              </a:rPr>
              <a:t>Java FX</a:t>
            </a:r>
            <a:r>
              <a:rPr lang="sr-Cyrl-RS" altLang="en-US" sz="23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4.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Литература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2349500"/>
            <a:ext cx="8610600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 .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Horstmann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G Cornell,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Jezgro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Jave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Tom 1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- О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snove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CET,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8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endParaRPr kumimoji="1" lang="en-U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 .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Horstmann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G Cornell,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Jezgro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Jave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Tom 2 </a:t>
            </a:r>
            <a:r>
              <a:rPr lang="sr-Cyrl-R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–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Napredne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tehnike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CET,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8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endParaRPr lang="sr-Cyrl-RS" sz="260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60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M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Ivanović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Z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Budimac, 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M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Radovanović</a:t>
            </a:r>
            <a:r>
              <a:rPr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D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Mitrović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600" b="1" i="1" dirty="0" err="1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Objektno-orijentisano</a:t>
            </a:r>
            <a:r>
              <a:rPr lang="en-US" sz="2600" b="1" i="1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programiranje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i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programski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err="1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jezik</a:t>
            </a:r>
            <a:r>
              <a:rPr lang="en-U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2600" b="1" i="1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Java</a:t>
            </a:r>
            <a:r>
              <a:rPr lang="en-U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sv-SE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Sigra </a:t>
            </a:r>
            <a:r>
              <a:rPr lang="sv-SE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star, </a:t>
            </a:r>
            <a:r>
              <a:rPr lang="sr-Cyrl-R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Нови Сад</a:t>
            </a:r>
            <a:r>
              <a:rPr lang="sv-SE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</a:t>
            </a:r>
            <a:r>
              <a:rPr lang="sv-SE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2016.</a:t>
            </a:r>
            <a:endParaRPr lang="en-US" sz="2600" dirty="0" smtClean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kumimoji="1" lang="sr-Latn-C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I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 Horton, </a:t>
            </a:r>
            <a:r>
              <a:rPr kumimoji="1" lang="sr-Latn-C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Java2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CET,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6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kumimoji="1" lang="sr-Latn-CS" sz="2600" dirty="0" smtClean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K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. Arnold, J.Gosling</a:t>
            </a:r>
            <a:r>
              <a:rPr kumimoji="1" lang="en-U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D. Holmes, </a:t>
            </a:r>
            <a:r>
              <a:rPr kumimoji="1" lang="sr-Latn-CS" sz="2600" b="1" i="1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Programski jezik Java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CET, </a:t>
            </a:r>
            <a:r>
              <a:rPr kumimoji="1"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Београд</a:t>
            </a:r>
            <a:r>
              <a:rPr kumimoji="1"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, 2001.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r-Cyrl-RS" altLang="en-US" sz="2800">
                <a:solidFill>
                  <a:srgbClr val="9900CC"/>
                </a:solidFill>
              </a:rPr>
              <a:t>4</a:t>
            </a:r>
            <a:r>
              <a:rPr lang="sr-Latn-CS" altLang="en-US" sz="2800">
                <a:solidFill>
                  <a:srgbClr val="9900CC"/>
                </a:solidFill>
              </a:rPr>
              <a:t>.1. </a:t>
            </a:r>
            <a:r>
              <a:rPr lang="sr-Cyrl-RS" altLang="en-US" sz="2800">
                <a:solidFill>
                  <a:srgbClr val="9900CC"/>
                </a:solidFill>
              </a:rPr>
              <a:t>Литература на српском језику </a:t>
            </a:r>
            <a:endParaRPr lang="sr-Latn-CS" altLang="en-US" sz="280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4.</a:t>
            </a:r>
            <a:r>
              <a:rPr lang="sr-Latn-CS" altLang="en-US" smtClean="0">
                <a:solidFill>
                  <a:srgbClr val="3366FF"/>
                </a:solidFill>
              </a:rPr>
              <a:t> </a:t>
            </a:r>
            <a:r>
              <a:rPr lang="sr-Cyrl-RS" altLang="en-US" smtClean="0">
                <a:solidFill>
                  <a:srgbClr val="3366FF"/>
                </a:solidFill>
              </a:rPr>
              <a:t>Литература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2349500"/>
            <a:ext cx="86106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Слајдови са предавања</a:t>
            </a:r>
            <a:r>
              <a:rPr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(нису и не могу бити замена за праву литературу)</a:t>
            </a:r>
            <a:r>
              <a:rPr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Скрипта са задацима</a:t>
            </a:r>
            <a:r>
              <a:rPr lang="sr-Latn-C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 </a:t>
            </a: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са вежби (укључује и већи број решених испитних задатака)</a:t>
            </a:r>
            <a:endParaRPr lang="en-U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600" dirty="0">
                <a:solidFill>
                  <a:schemeClr val="accent1">
                    <a:lumMod val="25000"/>
                  </a:schemeClr>
                </a:solidFill>
                <a:latin typeface="Garamond" pitchFamily="18" charset="0"/>
              </a:rPr>
              <a:t>Слајдови са вежби</a:t>
            </a:r>
            <a:endParaRPr lang="sr-Latn-CS" sz="2600" dirty="0">
              <a:solidFill>
                <a:schemeClr val="accent1">
                  <a:lumMod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r-Cyrl-RS" altLang="en-US" sz="2800">
                <a:solidFill>
                  <a:srgbClr val="9900CC"/>
                </a:solidFill>
              </a:rPr>
              <a:t>4</a:t>
            </a:r>
            <a:r>
              <a:rPr lang="sr-Latn-CS" altLang="en-US" sz="2800">
                <a:solidFill>
                  <a:srgbClr val="9900CC"/>
                </a:solidFill>
              </a:rPr>
              <a:t>.1. </a:t>
            </a:r>
            <a:r>
              <a:rPr lang="sr-Cyrl-RS" altLang="en-US" sz="2800">
                <a:solidFill>
                  <a:srgbClr val="9900CC"/>
                </a:solidFill>
              </a:rPr>
              <a:t>Литература на српском језику (2) </a:t>
            </a:r>
            <a:endParaRPr lang="sr-Latn-CS" altLang="en-US" sz="280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5888"/>
            <a:ext cx="6981825" cy="820737"/>
          </a:xfrm>
        </p:spPr>
        <p:txBody>
          <a:bodyPr/>
          <a:lstStyle/>
          <a:p>
            <a:pPr eaLnBrk="1" hangingPunct="1"/>
            <a:r>
              <a:rPr lang="sr-Cyrl-RS" altLang="en-US" sz="2800" smtClean="0">
                <a:solidFill>
                  <a:srgbClr val="9900CC"/>
                </a:solidFill>
              </a:rPr>
              <a:t>4</a:t>
            </a:r>
            <a:r>
              <a:rPr lang="sr-Latn-CS" altLang="en-US" sz="2800" smtClean="0">
                <a:solidFill>
                  <a:srgbClr val="9900CC"/>
                </a:solidFill>
              </a:rPr>
              <a:t>.2. </a:t>
            </a:r>
            <a:r>
              <a:rPr lang="sr-Cyrl-RS" altLang="en-US" sz="2800" smtClean="0">
                <a:solidFill>
                  <a:srgbClr val="9900CC"/>
                </a:solidFill>
              </a:rPr>
              <a:t>Литература на енглеском језику</a:t>
            </a:r>
            <a:endParaRPr lang="sr-Latn-CS" altLang="en-US" sz="2800" smtClean="0">
              <a:solidFill>
                <a:srgbClr val="9900CC"/>
              </a:solidFill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1000" y="2174875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AutoNum type="arabicPeriod"/>
            </a:pPr>
            <a:r>
              <a:rPr lang="sr-Latn-CS" altLang="en-US" sz="2600">
                <a:latin typeface="Garamond" panose="02020404030301010803" pitchFamily="18" charset="0"/>
              </a:rPr>
              <a:t>C. Horstmann and G. Cornell: </a:t>
            </a:r>
            <a:r>
              <a:rPr lang="sr-Latn-CS" altLang="en-US" sz="2600" b="1" i="1">
                <a:latin typeface="Garamond" panose="02020404030301010803" pitchFamily="18" charset="0"/>
              </a:rPr>
              <a:t>Core JAVA,</a:t>
            </a:r>
            <a:r>
              <a:rPr lang="sr-Latn-CS" altLang="en-US" sz="2600" b="1">
                <a:latin typeface="Garamond" panose="02020404030301010803" pitchFamily="18" charset="0"/>
              </a:rPr>
              <a:t> </a:t>
            </a:r>
            <a:r>
              <a:rPr lang="sr-Latn-CS" altLang="en-US" sz="2600" b="1" i="1">
                <a:latin typeface="Garamond" panose="02020404030301010803" pitchFamily="18" charset="0"/>
              </a:rPr>
              <a:t>Volume I Fundamental</a:t>
            </a:r>
            <a:r>
              <a:rPr lang="sr-Latn-CS" altLang="en-US" sz="2600" i="1">
                <a:latin typeface="Garamond" panose="02020404030301010803" pitchFamily="18" charset="0"/>
              </a:rPr>
              <a:t>s</a:t>
            </a:r>
            <a:r>
              <a:rPr lang="sr-Latn-CS" altLang="en-US" sz="2600">
                <a:latin typeface="Garamond" panose="02020404030301010803" pitchFamily="18" charset="0"/>
              </a:rPr>
              <a:t>, Sun Microsystems, Inc. 2005.</a:t>
            </a:r>
          </a:p>
          <a:p>
            <a:pPr eaLnBrk="1" hangingPunct="1">
              <a:spcBef>
                <a:spcPct val="40000"/>
              </a:spcBef>
              <a:buClrTx/>
              <a:buFontTx/>
              <a:buAutoNum type="arabicPeriod"/>
            </a:pPr>
            <a:r>
              <a:rPr lang="sr-Latn-CS" altLang="en-US" sz="2600">
                <a:latin typeface="Garamond" panose="02020404030301010803" pitchFamily="18" charset="0"/>
              </a:rPr>
              <a:t>C. Horstmann and G. Cornell: </a:t>
            </a:r>
            <a:r>
              <a:rPr lang="sr-Latn-CS" altLang="en-US" sz="2600" b="1" i="1">
                <a:latin typeface="Garamond" panose="02020404030301010803" pitchFamily="18" charset="0"/>
              </a:rPr>
              <a:t>Core JAVA, Volume II        Advanced Fetures</a:t>
            </a:r>
            <a:r>
              <a:rPr lang="sr-Latn-CS" altLang="en-US" sz="2600">
                <a:latin typeface="Garamond" panose="02020404030301010803" pitchFamily="18" charset="0"/>
              </a:rPr>
              <a:t>, Sun Microsystems, Inc. 2005.</a:t>
            </a:r>
            <a:endParaRPr kumimoji="1" lang="sr-Latn-CS" altLang="en-US" sz="2600">
              <a:latin typeface="Garamond" panose="02020404030301010803" pitchFamily="18" charset="0"/>
            </a:endParaRPr>
          </a:p>
          <a:p>
            <a:pPr>
              <a:spcBef>
                <a:spcPct val="40000"/>
              </a:spcBef>
              <a:buClrTx/>
              <a:buFont typeface="Times YU" pitchFamily="18" charset="0"/>
              <a:buAutoNum type="arabicPeriod" startAt="3"/>
            </a:pPr>
            <a:r>
              <a:rPr kumimoji="1" lang="en-US" altLang="en-US" sz="2600">
                <a:latin typeface="Garamond" panose="02020404030301010803" pitchFamily="18" charset="0"/>
              </a:rPr>
              <a:t>P. Niemeyer, J. Peck, </a:t>
            </a:r>
            <a:r>
              <a:rPr kumimoji="1" lang="en-US" altLang="en-US" sz="2600" b="1" i="1">
                <a:latin typeface="Garamond" panose="02020404030301010803" pitchFamily="18" charset="0"/>
              </a:rPr>
              <a:t>Exploring Java</a:t>
            </a:r>
            <a:r>
              <a:rPr kumimoji="1" lang="en-US" altLang="en-US" sz="2600">
                <a:latin typeface="Garamond" panose="02020404030301010803" pitchFamily="18" charset="0"/>
              </a:rPr>
              <a:t>, O’Reilly, 1996.</a:t>
            </a:r>
            <a:endParaRPr kumimoji="1" lang="sr-Latn-CS" altLang="en-US" sz="2600">
              <a:latin typeface="Garamond" panose="02020404030301010803" pitchFamily="18" charset="0"/>
            </a:endParaRPr>
          </a:p>
          <a:p>
            <a:pPr>
              <a:spcBef>
                <a:spcPct val="40000"/>
              </a:spcBef>
              <a:buClrTx/>
              <a:buFont typeface="Times YU" pitchFamily="18" charset="0"/>
              <a:buAutoNum type="arabicPeriod" startAt="3"/>
            </a:pPr>
            <a:r>
              <a:rPr kumimoji="1" lang="en-US" altLang="en-US" sz="2600">
                <a:latin typeface="Garamond" panose="02020404030301010803" pitchFamily="18" charset="0"/>
              </a:rPr>
              <a:t>K. Arnold, J. Gosling, </a:t>
            </a:r>
            <a:r>
              <a:rPr kumimoji="1" lang="en-US" altLang="en-US" sz="2600" b="1" i="1">
                <a:latin typeface="Garamond" panose="02020404030301010803" pitchFamily="18" charset="0"/>
              </a:rPr>
              <a:t>The Java Programming Language</a:t>
            </a:r>
            <a:r>
              <a:rPr kumimoji="1" lang="en-US" altLang="en-US" sz="2600">
                <a:latin typeface="Garamond" panose="02020404030301010803" pitchFamily="18" charset="0"/>
              </a:rPr>
              <a:t>, Addison Wesly, 1996.</a:t>
            </a:r>
            <a:endParaRPr kumimoji="1" lang="sr-Cyrl-RS" altLang="en-US" sz="2600">
              <a:latin typeface="Garamond" panose="02020404030301010803" pitchFamily="18" charset="0"/>
            </a:endParaRPr>
          </a:p>
          <a:p>
            <a:pPr>
              <a:spcBef>
                <a:spcPct val="40000"/>
              </a:spcBef>
              <a:buClrTx/>
              <a:buFont typeface="Times YU" pitchFamily="18" charset="0"/>
              <a:buAutoNum type="arabicPeriod" startAt="3"/>
            </a:pPr>
            <a:r>
              <a:rPr kumimoji="1" lang="en-US" altLang="en-US" sz="2600">
                <a:latin typeface="Garamond" panose="02020404030301010803" pitchFamily="18" charset="0"/>
              </a:rPr>
              <a:t>J.L. Weawer, W. Gao, S. Chin, D. Iverson, J.Vos, </a:t>
            </a:r>
            <a:r>
              <a:rPr kumimoji="1" lang="en-US" altLang="en-US" sz="2600" b="1" i="1">
                <a:latin typeface="Garamond" panose="02020404030301010803" pitchFamily="18" charset="0"/>
              </a:rPr>
              <a:t>Pro JavaFX  2</a:t>
            </a:r>
            <a:r>
              <a:rPr kumimoji="1" lang="en-US" altLang="en-US" sz="2600">
                <a:latin typeface="Garamond" panose="02020404030301010803" pitchFamily="18" charset="0"/>
              </a:rPr>
              <a:t>, Apress, 2012.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63713" y="427038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smtClean="0">
                <a:solidFill>
                  <a:srgbClr val="3366FF"/>
                </a:solidFill>
              </a:rPr>
              <a:t>4.</a:t>
            </a:r>
            <a:r>
              <a:rPr lang="sr-Latn-CS" kern="0" smtClean="0">
                <a:solidFill>
                  <a:srgbClr val="3366FF"/>
                </a:solidFill>
              </a:rPr>
              <a:t> </a:t>
            </a:r>
            <a:r>
              <a:rPr lang="sr-Cyrl-RS" kern="0" smtClean="0">
                <a:solidFill>
                  <a:srgbClr val="3366FF"/>
                </a:solidFill>
              </a:rPr>
              <a:t>Литература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669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Garamond</vt:lpstr>
      <vt:lpstr>Times YU</vt:lpstr>
      <vt:lpstr>Wingdings</vt:lpstr>
      <vt:lpstr>Times New Roman</vt:lpstr>
      <vt:lpstr>YUTms</vt:lpstr>
      <vt:lpstr>4_Watermark</vt:lpstr>
      <vt:lpstr>Објектно орјентисано програмирање</vt:lpstr>
      <vt:lpstr>1. Концепција курса</vt:lpstr>
      <vt:lpstr>2. Бодовање</vt:lpstr>
      <vt:lpstr>3. Садржај курса</vt:lpstr>
      <vt:lpstr>3. Садржај курса (2)</vt:lpstr>
      <vt:lpstr>3. Садржај курса (3)</vt:lpstr>
      <vt:lpstr>4. Литература</vt:lpstr>
      <vt:lpstr>4. Литература</vt:lpstr>
      <vt:lpstr>4.2. Литература на енглеском језику</vt:lpstr>
      <vt:lpstr>4.2. Литература на енглеском језику (2)</vt:lpstr>
      <vt:lpstr>5. Корисне адресе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programiranje</dc:title>
  <dc:subject>OOP</dc:subject>
  <dc:creator>Vladimir Filipovic;Dusan Tosic</dc:creator>
  <cp:lastModifiedBy>Vlado Filipovic</cp:lastModifiedBy>
  <cp:revision>109</cp:revision>
  <dcterms:created xsi:type="dcterms:W3CDTF">2003-10-13T19:51:43Z</dcterms:created>
  <dcterms:modified xsi:type="dcterms:W3CDTF">2019-02-12T08:48:31Z</dcterms:modified>
</cp:coreProperties>
</file>