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1"/>
  </p:notesMasterIdLst>
  <p:sldIdLst>
    <p:sldId id="296" r:id="rId2"/>
    <p:sldId id="297" r:id="rId3"/>
    <p:sldId id="257" r:id="rId4"/>
    <p:sldId id="258" r:id="rId5"/>
    <p:sldId id="283" r:id="rId6"/>
    <p:sldId id="284" r:id="rId7"/>
    <p:sldId id="285" r:id="rId8"/>
    <p:sldId id="299" r:id="rId9"/>
    <p:sldId id="260" r:id="rId10"/>
    <p:sldId id="300" r:id="rId11"/>
    <p:sldId id="261" r:id="rId12"/>
    <p:sldId id="264" r:id="rId13"/>
    <p:sldId id="262" r:id="rId14"/>
    <p:sldId id="268" r:id="rId15"/>
    <p:sldId id="301" r:id="rId16"/>
    <p:sldId id="302" r:id="rId17"/>
    <p:sldId id="304" r:id="rId18"/>
    <p:sldId id="306" r:id="rId19"/>
    <p:sldId id="305" r:id="rId20"/>
    <p:sldId id="270" r:id="rId21"/>
    <p:sldId id="271" r:id="rId22"/>
    <p:sldId id="272" r:id="rId23"/>
    <p:sldId id="288" r:id="rId24"/>
    <p:sldId id="273" r:id="rId25"/>
    <p:sldId id="289" r:id="rId26"/>
    <p:sldId id="290" r:id="rId27"/>
    <p:sldId id="295" r:id="rId28"/>
    <p:sldId id="275" r:id="rId29"/>
    <p:sldId id="276" r:id="rId30"/>
    <p:sldId id="286" r:id="rId31"/>
    <p:sldId id="277" r:id="rId32"/>
    <p:sldId id="294" r:id="rId33"/>
    <p:sldId id="278" r:id="rId34"/>
    <p:sldId id="307" r:id="rId35"/>
    <p:sldId id="308" r:id="rId36"/>
    <p:sldId id="281" r:id="rId37"/>
    <p:sldId id="282" r:id="rId38"/>
    <p:sldId id="279" r:id="rId39"/>
    <p:sldId id="298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74" autoAdjust="0"/>
  </p:normalViewPr>
  <p:slideViewPr>
    <p:cSldViewPr>
      <p:cViewPr varScale="1">
        <p:scale>
          <a:sx n="63" d="100"/>
          <a:sy n="63" d="100"/>
        </p:scale>
        <p:origin x="-134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61C7B-9D22-42BC-A268-A0CA69587E93}" type="datetimeFigureOut">
              <a:rPr lang="sr-Latn-RS" smtClean="0"/>
              <a:t>17.3.2017.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C3A6C-0CAA-4AD5-A85D-6087B671F2D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0236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(*)</a:t>
            </a:r>
            <a:endParaRPr lang="sr-Cyrl-R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Cyrl-RS" baseline="0" dirty="0" smtClean="0"/>
              <a:t>Када се позове метода у оквиру Јаве, </a:t>
            </a:r>
            <a:r>
              <a:rPr lang="sr-Latn-RS" baseline="0" dirty="0" smtClean="0"/>
              <a:t>JVM </a:t>
            </a:r>
            <a:r>
              <a:rPr lang="sr-Cyrl-RS" baseline="0" dirty="0" smtClean="0"/>
              <a:t>прави оквир</a:t>
            </a:r>
            <a:r>
              <a:rPr lang="en-US" baseline="0" dirty="0" smtClean="0"/>
              <a:t> (</a:t>
            </a:r>
            <a:r>
              <a:rPr lang="sr-Cyrl-RS" baseline="0" dirty="0" smtClean="0"/>
              <a:t>парче меморије) методе са потребним подацима за њено извршавање и смешта тај оквир на врх стека.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Cyrl-RS" baseline="0" dirty="0" smtClean="0"/>
              <a:t>Прва вредност оквира рефереше на сам објекат у оквиру којег се налази метода</a:t>
            </a:r>
            <a:r>
              <a:rPr lang="sr-Latn-RS" baseline="0" dirty="0" smtClean="0"/>
              <a:t> (this </a:t>
            </a:r>
            <a:r>
              <a:rPr lang="sr-Cyrl-RS" baseline="0" dirty="0" smtClean="0"/>
              <a:t>референца), док су након тога редом дате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Cyrl-RS" baseline="0" dirty="0" smtClean="0"/>
              <a:t>вредности локалних променљивих или референце на њих у случају да се не ради о примитивним типовима (приметити да је величина оквира је позната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Cyrl-RS" baseline="0" dirty="0" smtClean="0"/>
              <a:t>већ у фази компилације, зашто</a:t>
            </a:r>
            <a:r>
              <a:rPr lang="en-US" baseline="0" dirty="0" smtClean="0"/>
              <a:t>?).</a:t>
            </a:r>
            <a:endParaRPr lang="sr-Cyrl-R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Cyrl-RS" baseline="0" dirty="0" smtClean="0"/>
              <a:t>Ако постављена метода позове неку другу методу, оквир друге методе се ставља изнад оквира прве и бројач се поставља на врх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Cyrl-RS" baseline="0" dirty="0" smtClean="0"/>
              <a:t>новододатог оквира. Када се заврши извршење методе, њен оквир се уклања са стека, а вредност извршавања се враћа у претходну методу.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</a:t>
            </a:r>
            <a:endParaRPr lang="sr-Latn-R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baseline="0" dirty="0" smtClean="0"/>
              <a:t>counter </a:t>
            </a:r>
            <a:r>
              <a:rPr lang="sr-Cyrl-RS" baseline="0" dirty="0" smtClean="0"/>
              <a:t>- </a:t>
            </a:r>
            <a:r>
              <a:rPr lang="sr-Cyrl-RS" sz="2400" dirty="0" smtClean="0">
                <a:latin typeface="Garamond" pitchFamily="18" charset="0"/>
              </a:rPr>
              <a:t>Води рачуна где се стало са извршавањем програма. У случају</a:t>
            </a:r>
            <a:r>
              <a:rPr lang="sr-Cyrl-RS" sz="2400" baseline="0" dirty="0" smtClean="0">
                <a:latin typeface="Garamond" pitchFamily="18" charset="0"/>
              </a:rPr>
              <a:t> да има више нити, с</a:t>
            </a:r>
            <a:r>
              <a:rPr lang="sr-Cyrl-RS" sz="2400" dirty="0" smtClean="0">
                <a:latin typeface="Garamond" pitchFamily="18" charset="0"/>
              </a:rPr>
              <a:t>вака нит има свој засебни стек са засебним </a:t>
            </a:r>
            <a:r>
              <a:rPr lang="sr-Latn-RS" sz="2400" dirty="0" smtClean="0">
                <a:latin typeface="Garamond" pitchFamily="18" charset="0"/>
              </a:rPr>
              <a:t>counter</a:t>
            </a:r>
            <a:r>
              <a:rPr lang="sr-Cyrl-RS" sz="2400" dirty="0" smtClean="0">
                <a:latin typeface="Garamond" pitchFamily="18" charset="0"/>
              </a:rPr>
              <a:t>-ом</a:t>
            </a:r>
            <a:r>
              <a:rPr lang="sr-Latn-RS" sz="2400" dirty="0" smtClean="0">
                <a:latin typeface="Garamond" pitchFamily="18" charset="0"/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Cyrl-RS" sz="2400" dirty="0" smtClean="0">
              <a:latin typeface="Garamond" pitchFamily="18" charset="0"/>
            </a:endParaRPr>
          </a:p>
          <a:p>
            <a:r>
              <a:rPr lang="sr-Latn-RS" sz="1200" dirty="0" smtClean="0">
                <a:latin typeface="Garamond" pitchFamily="18" charset="0"/>
              </a:rPr>
              <a:t>optop - </a:t>
            </a:r>
            <a:r>
              <a:rPr lang="sr-Cyrl-RS" sz="1200" dirty="0" smtClean="0">
                <a:latin typeface="Garamond" pitchFamily="18" charset="0"/>
              </a:rPr>
              <a:t>Показивач на врх стека операнада</a:t>
            </a:r>
            <a:r>
              <a:rPr lang="sr-Cyrl-RS" sz="1200" baseline="0" dirty="0" smtClean="0">
                <a:latin typeface="Garamond" pitchFamily="18" charset="0"/>
              </a:rPr>
              <a:t> – сваки метод има свој интерни стек са операндима који служе за интерно извршавање операција. </a:t>
            </a:r>
          </a:p>
          <a:p>
            <a:r>
              <a:rPr lang="sr-Cyrl-RS" sz="1200" baseline="0" dirty="0" smtClean="0">
                <a:latin typeface="Garamond" pitchFamily="18" charset="0"/>
              </a:rPr>
              <a:t>Нпр. ако у оквиру неке методе постоје три локалне променљиве </a:t>
            </a:r>
            <a:r>
              <a:rPr lang="sr-Latn-RS" sz="1200" baseline="0" dirty="0" smtClean="0">
                <a:latin typeface="Garamond" pitchFamily="18" charset="0"/>
              </a:rPr>
              <a:t>a,b </a:t>
            </a:r>
            <a:r>
              <a:rPr lang="sr-Cyrl-RS" sz="1200" baseline="0" dirty="0" smtClean="0">
                <a:latin typeface="Garamond" pitchFamily="18" charset="0"/>
              </a:rPr>
              <a:t>и </a:t>
            </a:r>
            <a:r>
              <a:rPr lang="sr-Latn-RS" sz="1200" baseline="0" dirty="0" smtClean="0">
                <a:latin typeface="Garamond" pitchFamily="18" charset="0"/>
              </a:rPr>
              <a:t>c</a:t>
            </a:r>
            <a:r>
              <a:rPr lang="sr-Cyrl-RS" sz="1200" baseline="0" dirty="0" smtClean="0">
                <a:latin typeface="Garamond" pitchFamily="18" charset="0"/>
              </a:rPr>
              <a:t> и извршава се операција </a:t>
            </a:r>
            <a:r>
              <a:rPr lang="sr-Latn-RS" sz="1200" baseline="0" dirty="0" smtClean="0">
                <a:latin typeface="Garamond" pitchFamily="18" charset="0"/>
              </a:rPr>
              <a:t>c</a:t>
            </a:r>
            <a:r>
              <a:rPr lang="en-US" sz="1200" baseline="0" dirty="0" smtClean="0">
                <a:latin typeface="Garamond" pitchFamily="18" charset="0"/>
              </a:rPr>
              <a:t>=</a:t>
            </a:r>
            <a:r>
              <a:rPr lang="en-US" sz="1200" baseline="0" dirty="0" err="1" smtClean="0">
                <a:latin typeface="Garamond" pitchFamily="18" charset="0"/>
              </a:rPr>
              <a:t>a+b</a:t>
            </a:r>
            <a:r>
              <a:rPr lang="en-US" sz="1200" baseline="0" dirty="0" smtClean="0">
                <a:latin typeface="Garamond" pitchFamily="18" charset="0"/>
              </a:rPr>
              <a:t>, </a:t>
            </a:r>
            <a:r>
              <a:rPr lang="en-US" sz="1200" baseline="0" dirty="0" err="1" smtClean="0">
                <a:latin typeface="Garamond" pitchFamily="18" charset="0"/>
              </a:rPr>
              <a:t>optop</a:t>
            </a:r>
            <a:r>
              <a:rPr lang="en-US" sz="1200" baseline="0" dirty="0" smtClean="0">
                <a:latin typeface="Garamond" pitchFamily="18" charset="0"/>
              </a:rPr>
              <a:t> </a:t>
            </a:r>
            <a:r>
              <a:rPr lang="sr-Cyrl-RS" sz="1200" baseline="0" dirty="0" smtClean="0">
                <a:latin typeface="Garamond" pitchFamily="18" charset="0"/>
              </a:rPr>
              <a:t>ће</a:t>
            </a:r>
            <a:r>
              <a:rPr lang="sr-Latn-RS" sz="1200" baseline="0" dirty="0" smtClean="0">
                <a:latin typeface="Garamond" pitchFamily="18" charset="0"/>
              </a:rPr>
              <a:t> </a:t>
            </a:r>
            <a:r>
              <a:rPr lang="sr-Cyrl-RS" sz="1200" baseline="0" dirty="0" smtClean="0">
                <a:latin typeface="Garamond" pitchFamily="18" charset="0"/>
              </a:rPr>
              <a:t>на почетку показивати на операцију</a:t>
            </a:r>
          </a:p>
          <a:p>
            <a:r>
              <a:rPr lang="sr-Cyrl-RS" sz="1200" baseline="0" dirty="0" smtClean="0">
                <a:latin typeface="Garamond" pitchFamily="18" charset="0"/>
              </a:rPr>
              <a:t>Сабирања. </a:t>
            </a:r>
          </a:p>
          <a:p>
            <a:endParaRPr lang="en-US" sz="1200" dirty="0" smtClean="0">
              <a:latin typeface="Garamond" pitchFamily="18" charset="0"/>
            </a:endParaRPr>
          </a:p>
          <a:p>
            <a:r>
              <a:rPr lang="sr-Latn-RS" sz="1200" dirty="0" smtClean="0">
                <a:latin typeface="Garamond" pitchFamily="18" charset="0"/>
              </a:rPr>
              <a:t>frame - </a:t>
            </a:r>
            <a:r>
              <a:rPr lang="sr-Cyrl-RS" sz="1200" dirty="0" smtClean="0">
                <a:latin typeface="Garamond" pitchFamily="18" charset="0"/>
              </a:rPr>
              <a:t>Показивач на текуће окружење при извршавању</a:t>
            </a:r>
            <a:r>
              <a:rPr lang="sr-Cyrl-RS" sz="1200" baseline="0" dirty="0" smtClean="0">
                <a:latin typeface="Garamond" pitchFamily="18" charset="0"/>
              </a:rPr>
              <a:t> методе. Ова вредност је константна током целог извршавања методе што омогућава</a:t>
            </a:r>
          </a:p>
          <a:p>
            <a:r>
              <a:rPr lang="sr-Cyrl-RS" sz="1200" baseline="0" dirty="0" smtClean="0">
                <a:latin typeface="Garamond" pitchFamily="18" charset="0"/>
              </a:rPr>
              <a:t>да се други показивачи адресирају релативно у односу на њега (</a:t>
            </a:r>
            <a:r>
              <a:rPr lang="sr-Latn-RS" sz="1200" baseline="0" dirty="0" smtClean="0">
                <a:latin typeface="Garamond" pitchFamily="18" charset="0"/>
              </a:rPr>
              <a:t>vars i optop).</a:t>
            </a:r>
            <a:endParaRPr lang="sr-Cyrl-RS" sz="1200" baseline="0" dirty="0" smtClean="0">
              <a:latin typeface="Garamond" pitchFamily="18" charset="0"/>
            </a:endParaRPr>
          </a:p>
          <a:p>
            <a:endParaRPr lang="en-US" sz="1200" dirty="0" smtClean="0">
              <a:latin typeface="Garamond" pitchFamily="18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 smtClean="0">
                <a:latin typeface="Garamond" pitchFamily="18" charset="0"/>
              </a:rPr>
              <a:t>vars - </a:t>
            </a:r>
            <a:r>
              <a:rPr lang="sr-Cyrl-RS" sz="2400" dirty="0" smtClean="0">
                <a:latin typeface="Garamond" pitchFamily="18" charset="0"/>
              </a:rPr>
              <a:t>Показивач на прву локалну променљиву у текућем окружењу извршавања</a:t>
            </a:r>
            <a:r>
              <a:rPr lang="sr-Cyrl-RS" sz="2400" b="0" dirty="0" smtClean="0">
                <a:latin typeface="Garamond" pitchFamily="18" charset="0"/>
              </a:rPr>
              <a:t>.</a:t>
            </a:r>
            <a:r>
              <a:rPr lang="sr-Cyrl-RS" sz="2400" b="0" baseline="0" dirty="0" smtClean="0">
                <a:latin typeface="Garamond" pitchFamily="18" charset="0"/>
              </a:rPr>
              <a:t> Локалне променљиве су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Cyrl-RS" sz="2400" b="0" baseline="0" dirty="0" smtClean="0">
                <a:latin typeface="Garamond" pitchFamily="18" charset="0"/>
              </a:rPr>
              <a:t>побројане релативно у односу на </a:t>
            </a:r>
            <a:r>
              <a:rPr lang="sr-Latn-RS" sz="2400" b="0" baseline="0" dirty="0" smtClean="0">
                <a:latin typeface="Garamond" pitchFamily="18" charset="0"/>
              </a:rPr>
              <a:t>frame</a:t>
            </a:r>
            <a:r>
              <a:rPr lang="sr-Cyrl-RS" sz="2400" b="0" baseline="0" dirty="0" smtClean="0">
                <a:latin typeface="Garamond" pitchFamily="18" charset="0"/>
              </a:rPr>
              <a:t> редом по индексима почев од индекса 0. Објектни типови се не држе на стеку, већ се само памте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Cyrl-RS" sz="2400" b="0" baseline="0" dirty="0" smtClean="0">
                <a:latin typeface="Garamond" pitchFamily="18" charset="0"/>
              </a:rPr>
              <a:t>њихове референце ка хипу које могу да стану у примитивне типове. </a:t>
            </a:r>
            <a:endParaRPr lang="en-US" sz="2400" b="1" dirty="0" smtClean="0">
              <a:latin typeface="Garamond" pitchFamily="18" charset="0"/>
            </a:endParaRPr>
          </a:p>
          <a:p>
            <a:endParaRPr lang="en-US" dirty="0" smtClean="0"/>
          </a:p>
          <a:p>
            <a:r>
              <a:rPr lang="en-US" dirty="0" smtClean="0"/>
              <a:t>(**)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Cyrl-RS" sz="1200" dirty="0" smtClean="0">
                <a:latin typeface="Garamond" pitchFamily="18" charset="0"/>
              </a:rPr>
              <a:t>К</a:t>
            </a:r>
            <a:r>
              <a:rPr lang="ru-RU" sz="1200" dirty="0" smtClean="0">
                <a:latin typeface="Garamond" pitchFamily="18" charset="0"/>
              </a:rPr>
              <a:t>ад би </a:t>
            </a:r>
            <a:r>
              <a:rPr lang="ru-RU" sz="1200" dirty="0" err="1" smtClean="0">
                <a:latin typeface="Garamond" pitchFamily="18" charset="0"/>
              </a:rPr>
              <a:t>Јава</a:t>
            </a:r>
            <a:r>
              <a:rPr lang="ru-RU" sz="1200" dirty="0" smtClean="0">
                <a:latin typeface="Garamond" pitchFamily="18" charset="0"/>
              </a:rPr>
              <a:t> </a:t>
            </a:r>
            <a:r>
              <a:rPr lang="ru-RU" sz="1200" dirty="0" err="1" smtClean="0">
                <a:latin typeface="Garamond" pitchFamily="18" charset="0"/>
              </a:rPr>
              <a:t>имала</a:t>
            </a:r>
            <a:r>
              <a:rPr lang="ru-RU" sz="1200" dirty="0" smtClean="0">
                <a:latin typeface="Garamond" pitchFamily="18" charset="0"/>
              </a:rPr>
              <a:t> </a:t>
            </a:r>
            <a:r>
              <a:rPr lang="ru-RU" sz="1200" dirty="0" err="1" smtClean="0">
                <a:latin typeface="Garamond" pitchFamily="18" charset="0"/>
              </a:rPr>
              <a:t>више</a:t>
            </a:r>
            <a:r>
              <a:rPr lang="ru-RU" sz="1200" dirty="0" smtClean="0">
                <a:latin typeface="Garamond" pitchFamily="18" charset="0"/>
              </a:rPr>
              <a:t> </a:t>
            </a:r>
            <a:r>
              <a:rPr lang="ru-RU" sz="1200" dirty="0" err="1" smtClean="0">
                <a:latin typeface="Garamond" pitchFamily="18" charset="0"/>
              </a:rPr>
              <a:t>регистара</a:t>
            </a:r>
            <a:r>
              <a:rPr lang="ru-RU" sz="1200" dirty="0" smtClean="0">
                <a:latin typeface="Garamond" pitchFamily="18" charset="0"/>
              </a:rPr>
              <a:t> од </a:t>
            </a:r>
            <a:r>
              <a:rPr lang="ru-RU" sz="1200" dirty="0" err="1" smtClean="0">
                <a:latin typeface="Garamond" pitchFamily="18" charset="0"/>
              </a:rPr>
              <a:t>процесора</a:t>
            </a:r>
            <a:r>
              <a:rPr lang="ru-RU" sz="1200" dirty="0" smtClean="0">
                <a:latin typeface="Garamond" pitchFamily="18" charset="0"/>
              </a:rPr>
              <a:t> на </a:t>
            </a:r>
            <a:r>
              <a:rPr lang="ru-RU" sz="1200" dirty="0" err="1" smtClean="0">
                <a:latin typeface="Garamond" pitchFamily="18" charset="0"/>
              </a:rPr>
              <a:t>који</a:t>
            </a:r>
            <a:r>
              <a:rPr lang="ru-RU" sz="1200" dirty="0" smtClean="0">
                <a:latin typeface="Garamond" pitchFamily="18" charset="0"/>
              </a:rPr>
              <a:t> се </a:t>
            </a:r>
            <a:r>
              <a:rPr lang="ru-RU" sz="1200" dirty="0" err="1" smtClean="0">
                <a:latin typeface="Garamond" pitchFamily="18" charset="0"/>
              </a:rPr>
              <a:t>преноси</a:t>
            </a:r>
            <a:r>
              <a:rPr lang="ru-RU" sz="1200" dirty="0" smtClean="0">
                <a:latin typeface="Garamond" pitchFamily="18" charset="0"/>
              </a:rPr>
              <a:t> (</a:t>
            </a:r>
            <a:r>
              <a:rPr lang="ru-RU" sz="1200" dirty="0" err="1" smtClean="0">
                <a:latin typeface="Garamond" pitchFamily="18" charset="0"/>
              </a:rPr>
              <a:t>користи</a:t>
            </a:r>
            <a:r>
              <a:rPr lang="ru-RU" sz="1200" dirty="0" smtClean="0">
                <a:latin typeface="Garamond" pitchFamily="18" charset="0"/>
              </a:rPr>
              <a:t> се и термин </a:t>
            </a:r>
            <a:r>
              <a:rPr lang="ru-RU" sz="1200" dirty="0" err="1" smtClean="0">
                <a:latin typeface="Garamond" pitchFamily="18" charset="0"/>
              </a:rPr>
              <a:t>портује</a:t>
            </a:r>
            <a:r>
              <a:rPr lang="ru-RU" sz="1200" dirty="0" smtClean="0">
                <a:latin typeface="Garamond" pitchFamily="18" charset="0"/>
              </a:rPr>
              <a:t>), </a:t>
            </a:r>
            <a:br>
              <a:rPr lang="ru-RU" sz="1200" dirty="0" smtClean="0">
                <a:latin typeface="Garamond" pitchFamily="18" charset="0"/>
              </a:rPr>
            </a:br>
            <a:r>
              <a:rPr lang="ru-RU" sz="1200" dirty="0" err="1" smtClean="0">
                <a:latin typeface="Garamond" pitchFamily="18" charset="0"/>
              </a:rPr>
              <a:t>тада</a:t>
            </a:r>
            <a:r>
              <a:rPr lang="ru-RU" sz="1200" dirty="0" smtClean="0">
                <a:latin typeface="Garamond" pitchFamily="18" charset="0"/>
              </a:rPr>
              <a:t> би такав </a:t>
            </a:r>
            <a:r>
              <a:rPr lang="ru-RU" sz="1200" dirty="0" err="1" smtClean="0">
                <a:latin typeface="Garamond" pitchFamily="18" charset="0"/>
              </a:rPr>
              <a:t>процесор</a:t>
            </a:r>
            <a:r>
              <a:rPr lang="ru-RU" sz="1200" dirty="0" smtClean="0">
                <a:latin typeface="Garamond" pitchFamily="18" charset="0"/>
              </a:rPr>
              <a:t> </a:t>
            </a:r>
            <a:r>
              <a:rPr lang="ru-RU" sz="1200" dirty="0" err="1" smtClean="0">
                <a:latin typeface="Garamond" pitchFamily="18" charset="0"/>
              </a:rPr>
              <a:t>имао</a:t>
            </a:r>
            <a:r>
              <a:rPr lang="ru-RU" sz="1200" dirty="0" smtClean="0">
                <a:latin typeface="Garamond" pitchFamily="18" charset="0"/>
              </a:rPr>
              <a:t> </a:t>
            </a:r>
            <a:r>
              <a:rPr lang="ru-RU" sz="1200" dirty="0" err="1" smtClean="0">
                <a:latin typeface="Garamond" pitchFamily="18" charset="0"/>
              </a:rPr>
              <a:t>јако</a:t>
            </a:r>
            <a:r>
              <a:rPr lang="ru-RU" sz="1200" dirty="0" smtClean="0">
                <a:latin typeface="Garamond" pitchFamily="18" charset="0"/>
              </a:rPr>
              <a:t> велико </a:t>
            </a:r>
            <a:r>
              <a:rPr lang="ru-RU" sz="1200" dirty="0" err="1" smtClean="0">
                <a:latin typeface="Garamond" pitchFamily="18" charset="0"/>
              </a:rPr>
              <a:t>успорење</a:t>
            </a:r>
            <a:r>
              <a:rPr lang="ru-RU" sz="1200" dirty="0" smtClean="0">
                <a:latin typeface="Garamond" pitchFamily="18" charset="0"/>
              </a:rPr>
              <a:t> </a:t>
            </a:r>
            <a:r>
              <a:rPr lang="ru-RU" sz="1200" dirty="0" err="1" smtClean="0">
                <a:latin typeface="Garamond" pitchFamily="18" charset="0"/>
              </a:rPr>
              <a:t>перформанси</a:t>
            </a:r>
            <a:r>
              <a:rPr lang="ru-RU" sz="1200" dirty="0" smtClean="0">
                <a:latin typeface="Garamond" pitchFamily="18" charset="0"/>
              </a:rPr>
              <a:t>.</a:t>
            </a:r>
            <a:endParaRPr lang="sr-Cyrl-RS" sz="1200" dirty="0" smtClean="0">
              <a:latin typeface="Garamond" pitchFamily="18" charset="0"/>
            </a:endParaRP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C3A6C-0CAA-4AD5-A85D-6087B671F2D4}" type="slidenum">
              <a:rPr lang="sr-Latn-RS" smtClean="0"/>
              <a:t>20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14623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C3A6C-0CAA-4AD5-A85D-6087B671F2D4}" type="slidenum">
              <a:rPr lang="sr-Latn-RS" smtClean="0"/>
              <a:t>31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1611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11BF7E42-2B3E-4BC6-B266-742691FC6327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18470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059113" y="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6767FF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sr-Cyrl-RS"/>
              <a:t>Објектно орјентисано програмирање</a:t>
            </a:r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1136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059113" y="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6767FF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sr-Cyrl-RS"/>
              <a:t>Објектно орјентисано програмирање</a:t>
            </a:r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05881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059113" y="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6767FF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sr-Cyrl-RS"/>
              <a:t>Објектно орјентисано програмирање</a:t>
            </a:r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37124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059113" y="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6767FF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sr-Cyrl-RS"/>
              <a:t>Објектно орјентисано програмирање</a:t>
            </a:r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4656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059113" y="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6767FF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sr-Cyrl-RS"/>
              <a:t>Објектно орјентисано програмирање</a:t>
            </a:r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32476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16263" y="460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6767FF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sr-Cyrl-RS"/>
              <a:t>Објектно орјентисано програмирање</a:t>
            </a:r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85897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20688" y="26035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Matematički fakultet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087688" y="2603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Objektno orjentisano programiranje</a:t>
            </a:r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9855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5" y="274638"/>
            <a:ext cx="4603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A843D79C-1EA1-4789-8B92-448893DA9D6D}" type="slidenum">
              <a:rPr lang="en-US" altLang="sr-Latn-RS" sz="80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>
                <a:solidFill>
                  <a:srgbClr val="6767FF"/>
                </a:solidFill>
                <a:cs typeface="Arial" panose="020B0604020202020204" pitchFamily="34" charset="0"/>
              </a:rPr>
              <a:t>39</a:t>
            </a:r>
            <a:endParaRPr lang="en-US" altLang="sr-Latn-RS" sz="80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vladaf@matf.bg.ac.r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kartelj@matf.bg.ac.r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736" y="3501008"/>
            <a:ext cx="6400800" cy="1752600"/>
          </a:xfrm>
        </p:spPr>
        <p:txBody>
          <a:bodyPr/>
          <a:lstStyle/>
          <a:p>
            <a:pPr eaLnBrk="1" hangingPunct="1"/>
            <a:r>
              <a:rPr lang="sr-Cyrl-RS" altLang="en-US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dirty="0">
                <a:hlinkClick r:id="rId2"/>
              </a:rPr>
              <a:t>vladaf@matf.bg.ac.</a:t>
            </a:r>
            <a:r>
              <a:rPr lang="en-US" altLang="en-US" dirty="0" err="1">
                <a:hlinkClick r:id="rId2"/>
              </a:rPr>
              <a:t>rs</a:t>
            </a:r>
            <a:endParaRPr lang="sr-Latn-RS" altLang="en-US" dirty="0"/>
          </a:p>
          <a:p>
            <a:pPr eaLnBrk="1" hangingPunct="1"/>
            <a:r>
              <a:rPr lang="sr-Cyrl-RS" altLang="en-US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hlinkClick r:id="rId3"/>
              </a:rPr>
              <a:t>k</a:t>
            </a:r>
            <a:r>
              <a:rPr lang="sr-Latn-RS" altLang="en-US" dirty="0">
                <a:hlinkClick r:id="rId3"/>
              </a:rPr>
              <a:t>artelj</a:t>
            </a:r>
            <a:r>
              <a:rPr lang="en-US" altLang="en-US" dirty="0">
                <a:hlinkClick r:id="rId3"/>
              </a:rPr>
              <a:t>@matf.bg.ac.rs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76375" y="549275"/>
            <a:ext cx="72104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chemeClr val="hlink"/>
                </a:solidFill>
              </a:rPr>
              <a:t>Извршење Јава програма</a:t>
            </a:r>
            <a:r>
              <a:rPr lang="en-US" kern="0" dirty="0" smtClean="0">
                <a:solidFill>
                  <a:schemeClr val="hlink"/>
                </a:solidFill>
              </a:rPr>
              <a:t> (6)</a:t>
            </a:r>
          </a:p>
        </p:txBody>
      </p:sp>
      <p:pic>
        <p:nvPicPr>
          <p:cNvPr id="18437" name="Picture 5" descr="P:\Personal Data\My Folders\Courses\Matf OOP 2012-13\Vezbe\Materijali\656px-How_JVM_Interpreter_work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040188"/>
            <a:ext cx="5518150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P:\Personal Data\My Folders\Courses\Matf OOP 2012-13\Vezbe\Materijali\505px-Java_Compilation_Basic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5" y="1628775"/>
            <a:ext cx="48101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3179763" y="2820988"/>
            <a:ext cx="254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1800"/>
              <a:t>Превођење Јава кода</a:t>
            </a:r>
            <a:endParaRPr lang="en-US" altLang="en-US" sz="1800"/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3063875" y="5445125"/>
            <a:ext cx="3060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1800"/>
              <a:t>Интерпретирање бајт-кода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57325"/>
            <a:ext cx="8640762" cy="54006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Креирани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бајт</a:t>
            </a:r>
            <a:r>
              <a:rPr lang="ru-RU" altLang="en-US" sz="2400" dirty="0" smtClean="0">
                <a:latin typeface="Garamond" panose="02020404030301010803" pitchFamily="18" charset="0"/>
              </a:rPr>
              <a:t>-код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бинаран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архитектонски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неутралан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(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платформски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неутралан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).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ru-RU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окружење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извршавање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постоји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посебно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сваку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конкретну</a:t>
            </a:r>
            <a:r>
              <a:rPr lang="ru-RU" altLang="en-US" sz="2400" dirty="0" smtClean="0">
                <a:latin typeface="Garamond" panose="02020404030301010803" pitchFamily="18" charset="0"/>
              </a:rPr>
              <a:t> платформу и оно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надлежно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превођење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бајт</a:t>
            </a:r>
            <a:r>
              <a:rPr lang="ru-RU" altLang="en-US" sz="2400" dirty="0" smtClean="0">
                <a:latin typeface="Garamond" panose="02020404030301010803" pitchFamily="18" charset="0"/>
              </a:rPr>
              <a:t>-кода до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извршног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кода.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ru-RU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изворни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код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бајт</a:t>
            </a:r>
            <a:r>
              <a:rPr lang="ru-RU" altLang="en-US" sz="2400" dirty="0" smtClean="0">
                <a:latin typeface="Garamond" panose="02020404030301010803" pitchFamily="18" charset="0"/>
              </a:rPr>
              <a:t>-код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остаје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без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обзира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којој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платформи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извршава</a:t>
            </a:r>
            <a:r>
              <a:rPr lang="en-US" altLang="en-US" sz="2400" dirty="0" smtClean="0">
                <a:latin typeface="Garamond" panose="02020404030301010803" pitchFamily="18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Тако</a:t>
            </a:r>
            <a:r>
              <a:rPr lang="ru-RU" altLang="en-US" sz="1900" dirty="0" smtClean="0">
                <a:latin typeface="Garamond" panose="02020404030301010803" pitchFamily="18" charset="0"/>
              </a:rPr>
              <a:t> се, на пример,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аплет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написати</a:t>
            </a:r>
            <a:r>
              <a:rPr lang="ru-RU" altLang="en-US" sz="1900" dirty="0" smtClean="0">
                <a:latin typeface="Garamond" panose="02020404030301010803" pitchFamily="18" charset="0"/>
              </a:rPr>
              <a:t> и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компајлирати</a:t>
            </a:r>
            <a:r>
              <a:rPr lang="ru-RU" altLang="en-US" sz="1900" dirty="0" smtClean="0">
                <a:latin typeface="Garamond" panose="02020404030301010803" pitchFamily="18" charset="0"/>
              </a:rPr>
              <a:t> на </a:t>
            </a:r>
            <a:r>
              <a:rPr lang="en-US" altLang="en-US" sz="1900" dirty="0" smtClean="0">
                <a:latin typeface="Garamond" panose="02020404030301010803" pitchFamily="18" charset="0"/>
              </a:rPr>
              <a:t>UNIX </a:t>
            </a:r>
            <a:r>
              <a:rPr lang="ru-RU" altLang="en-US" sz="1900" dirty="0" smtClean="0">
                <a:latin typeface="Garamond" panose="02020404030301010803" pitchFamily="18" charset="0"/>
              </a:rPr>
              <a:t>систему и потом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убацити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тај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аплет</a:t>
            </a:r>
            <a:r>
              <a:rPr lang="ru-RU" altLang="en-US" sz="1900" dirty="0" smtClean="0">
                <a:latin typeface="Garamond" panose="02020404030301010803" pitchFamily="18" charset="0"/>
              </a:rPr>
              <a:t> у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веб</a:t>
            </a:r>
            <a:r>
              <a:rPr lang="ru-RU" altLang="en-US" sz="1900" dirty="0" smtClean="0">
                <a:latin typeface="Garamond" panose="02020404030301010803" pitchFamily="18" charset="0"/>
              </a:rPr>
              <a:t> страну. </a:t>
            </a:r>
            <a:endParaRPr lang="en-US" altLang="en-US" sz="1900" dirty="0" smtClean="0">
              <a:latin typeface="Garamond" panose="02020404030301010803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ru-RU" altLang="en-US" sz="19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Коришћењем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постиже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постоји једниствени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изворни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код, а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</a:t>
            </a:r>
            <a:r>
              <a:rPr lang="ru-RU" altLang="en-US" sz="2400" dirty="0" smtClean="0">
                <a:latin typeface="Garamond" panose="02020404030301010803" pitchFamily="18" charset="0"/>
              </a:rPr>
              <a:t> ради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различитим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платформама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– </a:t>
            </a:r>
            <a:r>
              <a:rPr lang="en-US" altLang="en-US" sz="2400" dirty="0" smtClean="0">
                <a:latin typeface="Garamond" panose="02020404030301010803" pitchFamily="18" charset="0"/>
              </a:rPr>
              <a:t>“Write once, run everywhere”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76375" y="549275"/>
            <a:ext cx="72104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chemeClr val="hlink"/>
                </a:solidFill>
              </a:rPr>
              <a:t>Извршење Јава програма</a:t>
            </a:r>
            <a:r>
              <a:rPr lang="en-US" kern="0" dirty="0" smtClean="0">
                <a:solidFill>
                  <a:schemeClr val="hlink"/>
                </a:solidFill>
              </a:rPr>
              <a:t> (</a:t>
            </a:r>
            <a:r>
              <a:rPr lang="sr-Cyrl-RS" kern="0" dirty="0" smtClean="0">
                <a:solidFill>
                  <a:schemeClr val="hlink"/>
                </a:solidFill>
              </a:rPr>
              <a:t>7</a:t>
            </a:r>
            <a:r>
              <a:rPr lang="en-US" kern="0" dirty="0" smtClean="0">
                <a:solidFill>
                  <a:schemeClr val="hlink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2"/>
            <a:ext cx="8564562" cy="4825007"/>
          </a:xfrm>
        </p:spPr>
        <p:txBody>
          <a:bodyPr/>
          <a:lstStyle/>
          <a:p>
            <a:pPr indent="0" eaLnBrk="1" hangingPunct="1">
              <a:buFont typeface="Wingdings" panose="05000000000000000000" pitchFamily="2" charset="2"/>
              <a:buNone/>
              <a:defRPr/>
            </a:pPr>
            <a:r>
              <a:rPr lang="ru-RU" sz="2400" dirty="0" smtClean="0">
                <a:solidFill>
                  <a:schemeClr val="accent4"/>
                </a:solidFill>
                <a:latin typeface="Garamond" pitchFamily="18" charset="0"/>
              </a:rPr>
              <a:t>Зашто је комбинација компилације и интерпретације позитивна </a:t>
            </a:r>
            <a:r>
              <a:rPr lang="ru-RU" sz="2400" dirty="0" err="1" smtClean="0">
                <a:solidFill>
                  <a:schemeClr val="accent4"/>
                </a:solidFill>
                <a:latin typeface="Garamond" pitchFamily="18" charset="0"/>
              </a:rPr>
              <a:t>особина</a:t>
            </a:r>
            <a:r>
              <a:rPr lang="ru-RU" sz="2400" dirty="0" smtClean="0">
                <a:solidFill>
                  <a:schemeClr val="accent4"/>
                </a:solidFill>
                <a:latin typeface="Garamond" pitchFamily="18" charset="0"/>
              </a:rPr>
              <a:t>?</a:t>
            </a:r>
          </a:p>
          <a:p>
            <a:pPr indent="0" eaLnBrk="1" hangingPunct="1">
              <a:buFont typeface="Wingdings" panose="05000000000000000000" pitchFamily="2" charset="2"/>
              <a:buNone/>
              <a:defRPr/>
            </a:pPr>
            <a:endParaRPr lang="ru-RU" sz="2400" dirty="0" smtClean="0">
              <a:solidFill>
                <a:schemeClr val="accent4"/>
              </a:solidFill>
              <a:latin typeface="Garamond" pitchFamily="18" charset="0"/>
            </a:endParaRPr>
          </a:p>
          <a:p>
            <a:pPr marL="685800" eaLnBrk="1" hangingPunct="1">
              <a:defRPr/>
            </a:pPr>
            <a:r>
              <a:rPr lang="ru-RU" sz="2400" dirty="0" err="1">
                <a:solidFill>
                  <a:schemeClr val="accent4"/>
                </a:solidFill>
                <a:latin typeface="Garamond" pitchFamily="18" charset="0"/>
              </a:rPr>
              <a:t>О</a:t>
            </a:r>
            <a:r>
              <a:rPr lang="ru-RU" sz="2400" dirty="0" err="1" smtClean="0">
                <a:solidFill>
                  <a:schemeClr val="accent4"/>
                </a:solidFill>
                <a:latin typeface="Garamond" pitchFamily="18" charset="0"/>
              </a:rPr>
              <a:t>безбеђује</a:t>
            </a:r>
            <a:r>
              <a:rPr lang="ru-RU" sz="2400" dirty="0" smtClean="0">
                <a:solidFill>
                  <a:schemeClr val="accent4"/>
                </a:solidFill>
                <a:latin typeface="Garamond" pitchFamily="18" charset="0"/>
              </a:rPr>
              <a:t> сигурност и </a:t>
            </a:r>
            <a:r>
              <a:rPr lang="ru-RU" sz="2400" dirty="0" err="1" smtClean="0">
                <a:solidFill>
                  <a:schemeClr val="accent4"/>
                </a:solidFill>
                <a:latin typeface="Garamond" pitchFamily="18" charset="0"/>
              </a:rPr>
              <a:t>стабилност</a:t>
            </a:r>
            <a:r>
              <a:rPr lang="ru-RU" sz="2400" dirty="0">
                <a:solidFill>
                  <a:schemeClr val="accent4"/>
                </a:solidFill>
                <a:latin typeface="Garamond" pitchFamily="18" charset="0"/>
              </a:rPr>
              <a:t>:</a:t>
            </a:r>
          </a:p>
          <a:p>
            <a:pPr marL="1085850" lvl="1" eaLnBrk="1" hangingPunct="1">
              <a:defRPr/>
            </a:pPr>
            <a:r>
              <a:rPr lang="ru-RU" sz="1900" dirty="0" err="1" smtClean="0">
                <a:solidFill>
                  <a:schemeClr val="accent4"/>
                </a:solidFill>
                <a:latin typeface="Garamond" pitchFamily="18" charset="0"/>
              </a:rPr>
              <a:t>Јава</a:t>
            </a:r>
            <a:r>
              <a:rPr lang="ru-RU" sz="1900" dirty="0" smtClean="0">
                <a:solidFill>
                  <a:schemeClr val="accent4"/>
                </a:solidFill>
                <a:latin typeface="Garamond" pitchFamily="18" charset="0"/>
              </a:rPr>
              <a:t> окружење садржи елеменат назван повезивач </a:t>
            </a:r>
            <a:r>
              <a:rPr lang="en-US" sz="1900" dirty="0" smtClean="0">
                <a:solidFill>
                  <a:schemeClr val="accent4"/>
                </a:solidFill>
                <a:latin typeface="Garamond" pitchFamily="18" charset="0"/>
              </a:rPr>
              <a:t>(</a:t>
            </a:r>
            <a:r>
              <a:rPr lang="en-US" sz="1900" dirty="0" err="1" smtClean="0">
                <a:solidFill>
                  <a:schemeClr val="accent4"/>
                </a:solidFill>
                <a:latin typeface="Garamond" pitchFamily="18" charset="0"/>
              </a:rPr>
              <a:t>eng.</a:t>
            </a:r>
            <a:r>
              <a:rPr lang="en-US" sz="1900" dirty="0" smtClean="0">
                <a:solidFill>
                  <a:schemeClr val="accent4"/>
                </a:solidFill>
                <a:latin typeface="Garamond" pitchFamily="18" charset="0"/>
              </a:rPr>
              <a:t> linker)</a:t>
            </a:r>
            <a:r>
              <a:rPr lang="ru-RU" sz="1900" dirty="0" smtClean="0">
                <a:solidFill>
                  <a:schemeClr val="accent4"/>
                </a:solidFill>
                <a:latin typeface="Garamond" pitchFamily="18" charset="0"/>
              </a:rPr>
              <a:t>, </a:t>
            </a:r>
            <a:br>
              <a:rPr lang="ru-RU" sz="1900" dirty="0" smtClean="0">
                <a:solidFill>
                  <a:schemeClr val="accent4"/>
                </a:solidFill>
                <a:latin typeface="Garamond" pitchFamily="18" charset="0"/>
              </a:rPr>
            </a:br>
            <a:r>
              <a:rPr lang="ru-RU" sz="1900" dirty="0" err="1" smtClean="0">
                <a:solidFill>
                  <a:schemeClr val="accent4"/>
                </a:solidFill>
                <a:latin typeface="Garamond" pitchFamily="18" charset="0"/>
              </a:rPr>
              <a:t>који</a:t>
            </a:r>
            <a:r>
              <a:rPr lang="ru-RU" sz="1900" dirty="0" smtClean="0">
                <a:solidFill>
                  <a:schemeClr val="accent4"/>
                </a:solidFill>
                <a:latin typeface="Garamond" pitchFamily="18" charset="0"/>
              </a:rPr>
              <a:t> проверава податке који долазе на Јава виртуелну машину </a:t>
            </a:r>
            <a:br>
              <a:rPr lang="ru-RU" sz="1900" dirty="0" smtClean="0">
                <a:solidFill>
                  <a:schemeClr val="accent4"/>
                </a:solidFill>
                <a:latin typeface="Garamond" pitchFamily="18" charset="0"/>
              </a:rPr>
            </a:br>
            <a:r>
              <a:rPr lang="ru-RU" sz="1900" dirty="0" err="1" smtClean="0">
                <a:solidFill>
                  <a:schemeClr val="accent4"/>
                </a:solidFill>
                <a:latin typeface="Garamond" pitchFamily="18" charset="0"/>
              </a:rPr>
              <a:t>како</a:t>
            </a:r>
            <a:r>
              <a:rPr lang="ru-RU" sz="1900" dirty="0" smtClean="0">
                <a:solidFill>
                  <a:schemeClr val="accent4"/>
                </a:solidFill>
                <a:latin typeface="Garamond" pitchFamily="18" charset="0"/>
              </a:rPr>
              <a:t> би се уверила да они не </a:t>
            </a:r>
            <a:r>
              <a:rPr lang="ru-RU" sz="1900" dirty="0" err="1" smtClean="0">
                <a:solidFill>
                  <a:schemeClr val="accent4"/>
                </a:solidFill>
                <a:latin typeface="Garamond" pitchFamily="18" charset="0"/>
              </a:rPr>
              <a:t>садрже</a:t>
            </a:r>
            <a:r>
              <a:rPr lang="ru-RU" sz="1900" dirty="0" smtClean="0">
                <a:solidFill>
                  <a:schemeClr val="accent4"/>
                </a:solidFill>
                <a:latin typeface="Garamond" pitchFamily="18" charset="0"/>
              </a:rPr>
              <a:t> </a:t>
            </a:r>
            <a:r>
              <a:rPr lang="ru-RU" sz="1900" dirty="0" err="1" smtClean="0">
                <a:solidFill>
                  <a:schemeClr val="accent4"/>
                </a:solidFill>
                <a:latin typeface="Garamond" pitchFamily="18" charset="0"/>
              </a:rPr>
              <a:t>делове</a:t>
            </a:r>
            <a:r>
              <a:rPr lang="ru-RU" sz="1900" dirty="0" smtClean="0">
                <a:solidFill>
                  <a:schemeClr val="accent4"/>
                </a:solidFill>
                <a:latin typeface="Garamond" pitchFamily="18" charset="0"/>
              </a:rPr>
              <a:t/>
            </a:r>
            <a:br>
              <a:rPr lang="ru-RU" sz="1900" dirty="0" smtClean="0">
                <a:solidFill>
                  <a:schemeClr val="accent4"/>
                </a:solidFill>
                <a:latin typeface="Garamond" pitchFamily="18" charset="0"/>
              </a:rPr>
            </a:br>
            <a:r>
              <a:rPr lang="ru-RU" sz="1900" dirty="0" err="1" smtClean="0">
                <a:solidFill>
                  <a:schemeClr val="accent4"/>
                </a:solidFill>
                <a:latin typeface="Garamond" pitchFamily="18" charset="0"/>
              </a:rPr>
              <a:t>који</a:t>
            </a:r>
            <a:r>
              <a:rPr lang="ru-RU" sz="1900" dirty="0" smtClean="0">
                <a:solidFill>
                  <a:schemeClr val="accent4"/>
                </a:solidFill>
                <a:latin typeface="Garamond" pitchFamily="18" charset="0"/>
              </a:rPr>
              <a:t> би могли </a:t>
            </a:r>
            <a:r>
              <a:rPr lang="ru-RU" sz="1900" dirty="0" err="1" smtClean="0">
                <a:solidFill>
                  <a:schemeClr val="accent4"/>
                </a:solidFill>
                <a:latin typeface="Garamond" pitchFamily="18" charset="0"/>
              </a:rPr>
              <a:t>оштетити</a:t>
            </a:r>
            <a:r>
              <a:rPr lang="ru-RU" sz="1900" dirty="0" smtClean="0">
                <a:solidFill>
                  <a:schemeClr val="accent4"/>
                </a:solidFill>
                <a:latin typeface="Garamond" pitchFamily="18" charset="0"/>
              </a:rPr>
              <a:t> </a:t>
            </a:r>
            <a:r>
              <a:rPr lang="ru-RU" sz="1900" dirty="0" err="1" smtClean="0">
                <a:solidFill>
                  <a:schemeClr val="accent4"/>
                </a:solidFill>
                <a:latin typeface="Garamond" pitchFamily="18" charset="0"/>
              </a:rPr>
              <a:t>датотеке</a:t>
            </a:r>
            <a:r>
              <a:rPr lang="ru-RU" sz="1900" dirty="0" smtClean="0">
                <a:solidFill>
                  <a:schemeClr val="accent4"/>
                </a:solidFill>
                <a:latin typeface="Garamond" pitchFamily="18" charset="0"/>
              </a:rPr>
              <a:t> (</a:t>
            </a:r>
            <a:r>
              <a:rPr lang="ru-RU" sz="1900" dirty="0" err="1" smtClean="0">
                <a:solidFill>
                  <a:schemeClr val="accent4"/>
                </a:solidFill>
                <a:latin typeface="Garamond" pitchFamily="18" charset="0"/>
              </a:rPr>
              <a:t>сигурност</a:t>
            </a:r>
            <a:r>
              <a:rPr lang="ru-RU" sz="1900" dirty="0" smtClean="0">
                <a:solidFill>
                  <a:schemeClr val="accent4"/>
                </a:solidFill>
                <a:latin typeface="Garamond" pitchFamily="18" charset="0"/>
              </a:rPr>
              <a:t>) </a:t>
            </a:r>
            <a:br>
              <a:rPr lang="ru-RU" sz="1900" dirty="0" smtClean="0">
                <a:solidFill>
                  <a:schemeClr val="accent4"/>
                </a:solidFill>
                <a:latin typeface="Garamond" pitchFamily="18" charset="0"/>
              </a:rPr>
            </a:br>
            <a:r>
              <a:rPr lang="ru-RU" sz="1900" dirty="0" smtClean="0">
                <a:solidFill>
                  <a:schemeClr val="accent4"/>
                </a:solidFill>
                <a:latin typeface="Garamond" pitchFamily="18" charset="0"/>
              </a:rPr>
              <a:t>или на други начин онеспособити рад система (робусност). </a:t>
            </a:r>
          </a:p>
          <a:p>
            <a:pPr marL="1085850" lvl="1" eaLnBrk="1" hangingPunct="1">
              <a:defRPr/>
            </a:pPr>
            <a:endParaRPr lang="ru-RU" sz="1900" dirty="0" smtClean="0">
              <a:solidFill>
                <a:schemeClr val="accent4"/>
              </a:solidFill>
              <a:latin typeface="Garamond" pitchFamily="18" charset="0"/>
            </a:endParaRPr>
          </a:p>
          <a:p>
            <a:pPr marL="685800" eaLnBrk="1" hangingPunct="1">
              <a:defRPr/>
            </a:pPr>
            <a:r>
              <a:rPr lang="ru-RU" sz="2400" dirty="0" err="1">
                <a:solidFill>
                  <a:schemeClr val="accent4"/>
                </a:solidFill>
                <a:latin typeface="Garamond" pitchFamily="18" charset="0"/>
              </a:rPr>
              <a:t>О</a:t>
            </a:r>
            <a:r>
              <a:rPr lang="ru-RU" sz="2400" dirty="0" err="1" smtClean="0">
                <a:solidFill>
                  <a:schemeClr val="accent4"/>
                </a:solidFill>
                <a:latin typeface="Garamond" pitchFamily="18" charset="0"/>
              </a:rPr>
              <a:t>ва</a:t>
            </a:r>
            <a:r>
              <a:rPr lang="ru-RU" sz="2400" dirty="0" smtClean="0">
                <a:solidFill>
                  <a:schemeClr val="accent4"/>
                </a:solidFill>
                <a:latin typeface="Garamond" pitchFamily="18" charset="0"/>
              </a:rPr>
              <a:t> комбинација компилације и </a:t>
            </a:r>
            <a:r>
              <a:rPr lang="ru-RU" sz="2400" dirty="0" err="1" smtClean="0">
                <a:solidFill>
                  <a:schemeClr val="accent4"/>
                </a:solidFill>
                <a:latin typeface="Garamond" pitchFamily="18" charset="0"/>
              </a:rPr>
              <a:t>интерпретирања</a:t>
            </a:r>
            <a:r>
              <a:rPr lang="ru-RU" sz="2400" dirty="0" smtClean="0">
                <a:solidFill>
                  <a:schemeClr val="accent4"/>
                </a:solidFill>
                <a:latin typeface="Garamond" pitchFamily="18" charset="0"/>
              </a:rPr>
              <a:t> </a:t>
            </a:r>
            <a:br>
              <a:rPr lang="ru-RU" sz="2400" dirty="0" smtClean="0">
                <a:solidFill>
                  <a:schemeClr val="accent4"/>
                </a:solidFill>
                <a:latin typeface="Garamond" pitchFamily="18" charset="0"/>
              </a:rPr>
            </a:br>
            <a:r>
              <a:rPr lang="ru-RU" sz="2400" dirty="0" err="1" smtClean="0">
                <a:solidFill>
                  <a:schemeClr val="accent4"/>
                </a:solidFill>
                <a:latin typeface="Garamond" pitchFamily="18" charset="0"/>
              </a:rPr>
              <a:t>разрешава</a:t>
            </a:r>
            <a:r>
              <a:rPr lang="ru-RU" sz="2400" dirty="0" smtClean="0">
                <a:solidFill>
                  <a:schemeClr val="accent4"/>
                </a:solidFill>
                <a:latin typeface="Garamond" pitchFamily="18" charset="0"/>
              </a:rPr>
              <a:t> проблеме неуклапања верзија.</a:t>
            </a:r>
            <a:endParaRPr lang="en-US" sz="2400" dirty="0" smtClean="0">
              <a:latin typeface="Garamond" pitchFamily="18" charset="0"/>
            </a:endParaRPr>
          </a:p>
          <a:p>
            <a:pPr eaLnBrk="1" hangingPunct="1"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476375" y="549275"/>
            <a:ext cx="72104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chemeClr val="hlink"/>
                </a:solidFill>
              </a:rPr>
              <a:t>Извршење Јава програма</a:t>
            </a:r>
            <a:r>
              <a:rPr lang="en-US" kern="0" dirty="0" smtClean="0">
                <a:solidFill>
                  <a:schemeClr val="hlink"/>
                </a:solidFill>
              </a:rPr>
              <a:t> (</a:t>
            </a:r>
            <a:r>
              <a:rPr lang="en-US" kern="0" dirty="0">
                <a:solidFill>
                  <a:schemeClr val="hlink"/>
                </a:solidFill>
              </a:rPr>
              <a:t>8</a:t>
            </a:r>
            <a:r>
              <a:rPr lang="en-US" kern="0" dirty="0" smtClean="0">
                <a:solidFill>
                  <a:schemeClr val="hlink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28750"/>
            <a:ext cx="8496300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en-US" sz="2400" dirty="0" smtClean="0">
                <a:latin typeface="Garamond" panose="02020404030301010803" pitchFamily="18" charset="0"/>
              </a:rPr>
              <a:t>Веб стране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аплетима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обично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учитавају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приказују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дуже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класичних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(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статичних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). 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en-US" sz="2400" dirty="0" smtClean="0">
                <a:latin typeface="Garamond" panose="02020404030301010803" pitchFamily="18" charset="0"/>
              </a:rPr>
              <a:t>То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зато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што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се: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1900" dirty="0" err="1">
                <a:latin typeface="Garamond" panose="02020404030301010803" pitchFamily="18" charset="0"/>
              </a:rPr>
              <a:t>з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аједно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страном</a:t>
            </a:r>
            <a:r>
              <a:rPr lang="ru-RU" altLang="en-US" sz="1900" dirty="0" smtClean="0">
                <a:latin typeface="Garamond" panose="02020404030301010803" pitchFamily="18" charset="0"/>
              </a:rPr>
              <a:t> се на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клијентски</a:t>
            </a:r>
            <a:r>
              <a:rPr lang="ru-RU" altLang="en-US" sz="1900" dirty="0" smtClean="0">
                <a:latin typeface="Garamond" panose="02020404030301010803" pitchFamily="18" charset="0"/>
              </a:rPr>
              <a:t> систем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довлачи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бајт</a:t>
            </a:r>
            <a:r>
              <a:rPr lang="ru-RU" altLang="en-US" sz="1900" dirty="0" smtClean="0">
                <a:latin typeface="Garamond" panose="02020404030301010803" pitchFamily="18" charset="0"/>
              </a:rPr>
              <a:t>-код</a:t>
            </a:r>
            <a:r>
              <a:rPr lang="en-US" altLang="en-US" sz="1900" dirty="0" smtClean="0">
                <a:latin typeface="Garamond" panose="02020404030301010803" pitchFamily="18" charset="0"/>
              </a:rPr>
              <a:t>;</a:t>
            </a:r>
          </a:p>
          <a:p>
            <a:pPr lvl="1" eaLnBrk="1" hangingPunct="1">
              <a:lnSpc>
                <a:spcPct val="80000"/>
              </a:lnSpc>
            </a:pPr>
            <a:r>
              <a:rPr lang="sr-Cyrl-RS" altLang="en-US" sz="1900" dirty="0" smtClean="0">
                <a:latin typeface="Garamond" panose="02020404030301010803" pitchFamily="18" charset="0"/>
              </a:rPr>
              <a:t>п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отом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серија</a:t>
            </a:r>
            <a:r>
              <a:rPr lang="ru-RU" altLang="en-US" sz="1900" dirty="0" smtClean="0">
                <a:latin typeface="Garamond" panose="02020404030301010803" pitchFamily="18" charset="0"/>
              </a:rPr>
              <a:t> процедура 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проверава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сигурност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аплета</a:t>
            </a:r>
            <a:r>
              <a:rPr lang="ru-RU" altLang="en-US" sz="1900" dirty="0" smtClean="0">
                <a:latin typeface="Garamond" panose="02020404030301010803" pitchFamily="18" charset="0"/>
              </a:rPr>
              <a:t>,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тј</a:t>
            </a:r>
            <a:r>
              <a:rPr lang="ru-RU" altLang="en-US" sz="1900" dirty="0" smtClean="0">
                <a:latin typeface="Garamond" panose="02020404030301010803" pitchFamily="18" charset="0"/>
              </a:rPr>
              <a:t>.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његову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робусност</a:t>
            </a:r>
            <a:r>
              <a:rPr lang="ru-RU" altLang="en-US" sz="1900" dirty="0" smtClean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Јавина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преносивост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дакле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изазива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губитак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перформанси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Губитак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перформанси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смањен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коришћењем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</a:rPr>
              <a:t>Just-in-time</a:t>
            </a:r>
            <a:r>
              <a:rPr lang="ru-RU" altLang="en-US" sz="2400" dirty="0" smtClean="0">
                <a:latin typeface="Garamond" panose="02020404030301010803" pitchFamily="18" charset="0"/>
              </a:rPr>
              <a:t> (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срп</a:t>
            </a:r>
            <a:r>
              <a:rPr lang="ru-RU" altLang="en-US" sz="2400" dirty="0" smtClean="0">
                <a:latin typeface="Garamond" panose="02020404030301010803" pitchFamily="18" charset="0"/>
              </a:rPr>
              <a:t>. «у право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време</a:t>
            </a:r>
            <a:r>
              <a:rPr lang="ru-RU" altLang="en-US" sz="2400" dirty="0" smtClean="0">
                <a:latin typeface="Garamond" panose="02020404030301010803" pitchFamily="18" charset="0"/>
              </a:rPr>
              <a:t>») или </a:t>
            </a:r>
            <a:r>
              <a:rPr lang="en-US" altLang="en-US" sz="2400" dirty="0" smtClean="0">
                <a:latin typeface="Garamond" panose="02020404030301010803" pitchFamily="18" charset="0"/>
              </a:rPr>
              <a:t>JIT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компајлера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JIT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компајлер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преводи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методе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машински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код 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конкретну</a:t>
            </a:r>
            <a:r>
              <a:rPr lang="ru-RU" altLang="en-US" sz="2400" dirty="0" smtClean="0">
                <a:latin typeface="Garamond" panose="02020404030301010803" pitchFamily="18" charset="0"/>
              </a:rPr>
              <a:t> платформу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којој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</p:txBody>
      </p:sp>
      <p:pic>
        <p:nvPicPr>
          <p:cNvPr id="20483" name="Picture 3" descr="P:\Personal Data\My Folders\Courses\Matf OOP 2012-13\Vezbe\Materijali\756px-How_JIT_Compilation_work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10" y="4857057"/>
            <a:ext cx="7913490" cy="198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476375" y="549275"/>
            <a:ext cx="72104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Latn-RS" kern="0" dirty="0" smtClean="0">
                <a:solidFill>
                  <a:schemeClr val="hlink"/>
                </a:solidFill>
              </a:rPr>
              <a:t>JIT </a:t>
            </a:r>
            <a:r>
              <a:rPr lang="sr-Cyrl-RS" kern="0" dirty="0" smtClean="0">
                <a:solidFill>
                  <a:schemeClr val="hlink"/>
                </a:solidFill>
              </a:rPr>
              <a:t>Јава компајлер</a:t>
            </a:r>
            <a:endParaRPr lang="en-US" kern="0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RS" altLang="en-US" sz="3200" smtClean="0">
                <a:solidFill>
                  <a:schemeClr val="hlink"/>
                </a:solidFill>
              </a:rPr>
              <a:t>Јава виртуелна машина</a:t>
            </a:r>
            <a:endParaRPr lang="en-US" altLang="en-US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557338"/>
            <a:ext cx="8458200" cy="5300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Језгро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</a:rPr>
              <a:t>JVM</a:t>
            </a:r>
            <a:r>
              <a:rPr lang="ru-RU" altLang="en-US" sz="2400" dirty="0" smtClean="0">
                <a:latin typeface="Garamond" panose="02020404030301010803" pitchFamily="18" charset="0"/>
              </a:rPr>
              <a:t>  (</a:t>
            </a:r>
            <a:r>
              <a:rPr lang="en-US" altLang="en-US" sz="2400" dirty="0" err="1" smtClean="0">
                <a:latin typeface="Garamond" panose="02020404030301010803" pitchFamily="18" charset="0"/>
              </a:rPr>
              <a:t>eng.</a:t>
            </a:r>
            <a:r>
              <a:rPr lang="en-US" altLang="en-US" sz="2400" dirty="0" smtClean="0">
                <a:latin typeface="Garamond" panose="02020404030301010803" pitchFamily="18" charset="0"/>
              </a:rPr>
              <a:t> Java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</a:rPr>
              <a:t>Virtual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</a:rPr>
              <a:t>Machine</a:t>
            </a:r>
            <a:r>
              <a:rPr lang="ru-RU" altLang="en-US" sz="2400" dirty="0" smtClean="0">
                <a:latin typeface="Garamond" panose="02020404030301010803" pitchFamily="18" charset="0"/>
              </a:rPr>
              <a:t>). 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JVM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виртуални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рачунар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постоји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само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меморији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JVM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допушта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буду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извршавани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разноврсним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платформама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(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портабилност</a:t>
            </a:r>
            <a:r>
              <a:rPr lang="ru-RU" altLang="en-US" sz="2400" dirty="0" smtClean="0">
                <a:latin typeface="Garamond" panose="02020404030301010803" pitchFamily="18" charset="0"/>
              </a:rPr>
              <a:t>). </a:t>
            </a:r>
          </a:p>
          <a:p>
            <a:pPr eaLnBrk="1" hangingPunct="1">
              <a:lnSpc>
                <a:spcPct val="80000"/>
              </a:lnSpc>
            </a:pPr>
            <a:endParaRPr lang="ru-RU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en-US" sz="2400" dirty="0" smtClean="0">
                <a:latin typeface="Garamond" panose="02020404030301010803" pitchFamily="18" charset="0"/>
              </a:rPr>
              <a:t>Да би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могли да раде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одређеној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платформи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en-US" altLang="en-US" sz="2400" dirty="0" smtClean="0">
                <a:latin typeface="Garamond" panose="02020404030301010803" pitchFamily="18" charset="0"/>
              </a:rPr>
              <a:t>JVM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мора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да буде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имплементирана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тој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платформи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JVM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врло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мала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имплементира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en-US" altLang="en-US" sz="2400" dirty="0" smtClean="0">
                <a:latin typeface="Garamond" panose="02020404030301010803" pitchFamily="18" charset="0"/>
              </a:rPr>
              <a:t>RAM</a:t>
            </a:r>
            <a:r>
              <a:rPr lang="ru-RU" altLang="en-US" sz="2400" dirty="0" smtClean="0">
                <a:latin typeface="Garamond" panose="02020404030301010803" pitchFamily="18" charset="0"/>
              </a:rPr>
              <a:t>-у: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Таква</a:t>
            </a:r>
            <a:r>
              <a:rPr lang="ru-RU" altLang="en-US" sz="1900" dirty="0" smtClean="0">
                <a:latin typeface="Garamond" panose="02020404030301010803" pitchFamily="18" charset="0"/>
              </a:rPr>
              <a:t> мала величина </a:t>
            </a:r>
            <a:r>
              <a:rPr lang="en-US" altLang="en-US" sz="1900" dirty="0" smtClean="0">
                <a:latin typeface="Garamond" panose="02020404030301010803" pitchFamily="18" charset="0"/>
              </a:rPr>
              <a:t>JVM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омогућава</a:t>
            </a:r>
            <a:r>
              <a:rPr lang="ru-RU" altLang="en-US" sz="1900" dirty="0" smtClean="0">
                <a:latin typeface="Garamond" panose="02020404030301010803" pitchFamily="18" charset="0"/>
              </a:rPr>
              <a:t> да се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користи</a:t>
            </a:r>
            <a:r>
              <a:rPr lang="ru-RU" altLang="en-US" sz="1900" dirty="0" smtClean="0">
                <a:latin typeface="Garamond" panose="02020404030301010803" pitchFamily="18" charset="0"/>
              </a:rPr>
              <a:t> у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разноврсним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електронским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уређајима</a:t>
            </a:r>
            <a:r>
              <a:rPr lang="ru-RU" altLang="en-US" sz="1900" dirty="0" smtClean="0">
                <a:latin typeface="Garamond" panose="02020404030301010803" pitchFamily="18" charset="0"/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Цео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језик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оригинално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развијан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тако</a:t>
            </a:r>
            <a:r>
              <a:rPr lang="ru-RU" altLang="en-US" sz="1900" dirty="0" smtClean="0">
                <a:latin typeface="Garamond" panose="02020404030301010803" pitchFamily="18" charset="0"/>
              </a:rPr>
              <a:t> да се на уму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има</a:t>
            </a:r>
            <a:r>
              <a:rPr lang="ru-RU" altLang="en-US" sz="1900" dirty="0" smtClean="0">
                <a:latin typeface="Garamond" panose="02020404030301010803" pitchFamily="18" charset="0"/>
              </a:rPr>
              <a:t> и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кућна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електроника</a:t>
            </a:r>
            <a:r>
              <a:rPr lang="ru-RU" altLang="en-US" sz="1900" dirty="0" smtClean="0">
                <a:latin typeface="Garamond" panose="020204040303010108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827088" y="5472113"/>
            <a:ext cx="3830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1800"/>
              <a:t>Архитектура рачунарског система</a:t>
            </a:r>
            <a:endParaRPr lang="en-US" altLang="en-US" sz="18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RS" altLang="en-US" sz="3200" smtClean="0">
                <a:solidFill>
                  <a:schemeClr val="hlink"/>
                </a:solidFill>
              </a:rPr>
              <a:t>Јава виртуелна машина</a:t>
            </a:r>
            <a:r>
              <a:rPr lang="sr-Latn-RS" altLang="en-US" sz="3200" smtClean="0">
                <a:solidFill>
                  <a:schemeClr val="hlink"/>
                </a:solidFill>
              </a:rPr>
              <a:t> (2)</a:t>
            </a:r>
            <a:endParaRPr lang="en-US" altLang="en-US" smtClean="0"/>
          </a:p>
        </p:txBody>
      </p:sp>
      <p:pic>
        <p:nvPicPr>
          <p:cNvPr id="59394" name="Picture 2" descr="P:\Personal Data\My Folders\Courses\Matf OOP 2012-13\Vezbe\Materijali\cpu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420938"/>
            <a:ext cx="4762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557338"/>
            <a:ext cx="8458200" cy="863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Архитектура </a:t>
            </a:r>
            <a:r>
              <a:rPr lang="en-US" altLang="en-US" sz="2400" dirty="0" smtClean="0">
                <a:latin typeface="Garamond" panose="02020404030301010803" pitchFamily="18" charset="0"/>
              </a:rPr>
              <a:t>JVM</a:t>
            </a:r>
            <a:r>
              <a:rPr lang="ru-RU" altLang="en-US" sz="2400" dirty="0" smtClean="0">
                <a:latin typeface="Garamond" panose="02020404030301010803" pitchFamily="18" charset="0"/>
              </a:rPr>
              <a:t> 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одсликава архитектуру </a:t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конкр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e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тног рачунарског система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endParaRPr lang="en-US" altLang="en-US" sz="2400" dirty="0" smtClean="0">
              <a:latin typeface="Garamond" panose="02020404030301010803" pitchFamily="18" charset="0"/>
            </a:endParaRPr>
          </a:p>
        </p:txBody>
      </p:sp>
      <p:pic>
        <p:nvPicPr>
          <p:cNvPr id="59395" name="Picture 3" descr="P:\Personal Data\My Folders\Courses\Matf OOP 2012-13\Vezbe\Materijali\tut3a[1]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197100"/>
            <a:ext cx="3502025" cy="327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5629275" y="5472113"/>
            <a:ext cx="3114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1800"/>
              <a:t>Пример асемблерског кода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RS" altLang="en-US" sz="3200" smtClean="0">
                <a:solidFill>
                  <a:schemeClr val="hlink"/>
                </a:solidFill>
              </a:rPr>
              <a:t>Јава виртуелна машина</a:t>
            </a:r>
            <a:r>
              <a:rPr lang="sr-Latn-RS" altLang="en-US" sz="3200" smtClean="0">
                <a:solidFill>
                  <a:schemeClr val="hlink"/>
                </a:solidFill>
              </a:rPr>
              <a:t> (</a:t>
            </a:r>
            <a:r>
              <a:rPr lang="sr-Cyrl-RS" altLang="en-US" sz="3200" smtClean="0">
                <a:solidFill>
                  <a:schemeClr val="hlink"/>
                </a:solidFill>
              </a:rPr>
              <a:t>3</a:t>
            </a:r>
            <a:r>
              <a:rPr lang="sr-Latn-RS" altLang="en-US" sz="3200" smtClean="0">
                <a:solidFill>
                  <a:schemeClr val="hlink"/>
                </a:solidFill>
              </a:rPr>
              <a:t>)</a:t>
            </a:r>
            <a:endParaRPr lang="en-US" altLang="en-US" smtClean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557338"/>
            <a:ext cx="8785101" cy="2447925"/>
          </a:xfrm>
        </p:spPr>
        <p:txBody>
          <a:bodyPr/>
          <a:lstStyle/>
          <a:p>
            <a:pPr marL="685800" eaLnBrk="1" hangingPunct="1">
              <a:lnSpc>
                <a:spcPct val="80000"/>
              </a:lnSpc>
            </a:pPr>
            <a:r>
              <a:rPr lang="sr-Latn-CS" altLang="en-US" sz="2400" dirty="0" smtClean="0">
                <a:latin typeface="Garamond" panose="02020404030301010803" pitchFamily="18" charset="0"/>
              </a:rPr>
              <a:t>JVM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извршава бајт-код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.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Пре тога, програм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 </a:t>
            </a:r>
            <a:r>
              <a:rPr lang="sr-Latn-CS" altLang="en-US" sz="2400" b="1" dirty="0" smtClean="0">
                <a:latin typeface="Garamond" panose="02020404030301010803" pitchFamily="18" charset="0"/>
              </a:rPr>
              <a:t>javac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тј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.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Јава преводилац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процесира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 .java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датотеке и резултујући бајт-код чува у датотеци са екстензијом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 .class.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685800" eaLnBrk="1" hangingPunct="1">
              <a:lnSpc>
                <a:spcPct val="8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JVM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чита ток бајт-кодова из </a:t>
            </a:r>
            <a:r>
              <a:rPr lang="en-US" altLang="en-US" sz="2400" dirty="0" smtClean="0">
                <a:latin typeface="Garamond" panose="02020404030301010803" pitchFamily="18" charset="0"/>
              </a:rPr>
              <a:t>.class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датотеке као секвенцу машинских инструкција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</a:p>
          <a:p>
            <a:pPr marL="685800" eaLnBrk="1" hangingPunct="1">
              <a:lnSpc>
                <a:spcPct val="80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Извршавање инструкција бајт-кода опонаша извршавање машинских инструкција.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endParaRPr lang="sr-Cyrl-RS" altLang="en-US" sz="2400" dirty="0" smtClean="0">
              <a:latin typeface="Garamond" panose="02020404030301010803" pitchFamily="18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0" t="20335" r="29424" b="20551"/>
          <a:stretch>
            <a:fillRect/>
          </a:stretch>
        </p:blipFill>
        <p:spPr bwMode="auto">
          <a:xfrm>
            <a:off x="3622675" y="3772254"/>
            <a:ext cx="5064125" cy="308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1112838" y="4802188"/>
            <a:ext cx="2493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1800"/>
              <a:t>Пример бајт-кода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RS" altLang="en-US" sz="3200" smtClean="0">
                <a:solidFill>
                  <a:schemeClr val="hlink"/>
                </a:solidFill>
              </a:rPr>
              <a:t>Јава виртуелна машина</a:t>
            </a:r>
            <a:r>
              <a:rPr lang="sr-Latn-RS" altLang="en-US" sz="3200" smtClean="0">
                <a:solidFill>
                  <a:schemeClr val="hlink"/>
                </a:solidFill>
              </a:rPr>
              <a:t> (</a:t>
            </a:r>
            <a:r>
              <a:rPr lang="sr-Cyrl-RS" altLang="en-US" sz="3200" smtClean="0">
                <a:solidFill>
                  <a:schemeClr val="hlink"/>
                </a:solidFill>
              </a:rPr>
              <a:t>3</a:t>
            </a:r>
            <a:r>
              <a:rPr lang="sr-Latn-RS" altLang="en-US" sz="3200" smtClean="0">
                <a:solidFill>
                  <a:schemeClr val="hlink"/>
                </a:solidFill>
              </a:rPr>
              <a:t>)</a:t>
            </a:r>
            <a:endParaRPr lang="en-US" altLang="en-US" smtClean="0"/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755576" y="4549169"/>
            <a:ext cx="249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1800" dirty="0"/>
              <a:t>Пример бајт-кода</a:t>
            </a:r>
            <a:endParaRPr lang="en-US" altLang="en-US" sz="18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557338"/>
            <a:ext cx="8713093" cy="25193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Свака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инструкција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Ј</a:t>
            </a:r>
            <a:r>
              <a:rPr lang="en-US" altLang="en-US" sz="2400" dirty="0" smtClean="0">
                <a:latin typeface="Garamond" panose="02020404030301010803" pitchFamily="18" charset="0"/>
              </a:rPr>
              <a:t>VM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је слична асемблерској инструкцији: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Састоји</a:t>
            </a:r>
            <a:r>
              <a:rPr lang="ru-RU" altLang="en-US" sz="1900" dirty="0" smtClean="0">
                <a:latin typeface="Garamond" panose="02020404030301010803" pitchFamily="18" charset="0"/>
              </a:rPr>
              <a:t> се од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једнобајтног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операционог</a:t>
            </a:r>
            <a:r>
              <a:rPr lang="ru-RU" altLang="en-US" sz="1900" dirty="0" smtClean="0">
                <a:latin typeface="Garamond" panose="02020404030301010803" pitchFamily="18" charset="0"/>
              </a:rPr>
              <a:t> кода</a:t>
            </a:r>
            <a:r>
              <a:rPr lang="en-US" altLang="en-US" sz="1900" dirty="0" smtClean="0">
                <a:latin typeface="Garamond" panose="02020404030301010803" pitchFamily="18" charset="0"/>
              </a:rPr>
              <a:t> (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опкода)</a:t>
            </a:r>
            <a:r>
              <a:rPr lang="ru-RU" altLang="en-US" sz="1900" dirty="0" smtClean="0">
                <a:latin typeface="Garamond" panose="02020404030301010803" pitchFamily="18" charset="0"/>
              </a:rPr>
              <a:t>, </a:t>
            </a:r>
            <a:br>
              <a:rPr lang="ru-RU" altLang="en-US" sz="1900" dirty="0" smtClean="0">
                <a:latin typeface="Garamond" panose="02020404030301010803" pitchFamily="18" charset="0"/>
              </a:rPr>
            </a:br>
            <a:r>
              <a:rPr lang="ru-RU" altLang="en-US" sz="19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представља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специфичну</a:t>
            </a:r>
            <a:r>
              <a:rPr lang="ru-RU" altLang="en-US" sz="1900" dirty="0" smtClean="0">
                <a:latin typeface="Garamond" panose="02020404030301010803" pitchFamily="18" charset="0"/>
              </a:rPr>
              <a:t> и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препознатљиву</a:t>
            </a:r>
            <a:r>
              <a:rPr lang="ru-RU" altLang="en-US" sz="1900" dirty="0" smtClean="0">
                <a:latin typeface="Garamond" panose="02020404030301010803" pitchFamily="18" charset="0"/>
              </a:rPr>
              <a:t> команду</a:t>
            </a:r>
            <a:r>
              <a:rPr lang="en-US" altLang="en-US" sz="1900" dirty="0">
                <a:latin typeface="Garamond" panose="02020404030301010803" pitchFamily="18" charset="0"/>
              </a:rPr>
              <a:t>;</a:t>
            </a:r>
            <a:endParaRPr lang="ru-RU" altLang="en-US" sz="1900" dirty="0" smtClean="0">
              <a:latin typeface="Garamond" panose="02020404030301010803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altLang="en-US" sz="1900" dirty="0">
                <a:latin typeface="Garamond" panose="02020404030301010803" pitchFamily="18" charset="0"/>
              </a:rPr>
              <a:t>И</a:t>
            </a:r>
            <a:r>
              <a:rPr lang="ru-RU" altLang="en-US" sz="1900" dirty="0" smtClean="0">
                <a:latin typeface="Garamond" panose="02020404030301010803" pitchFamily="18" charset="0"/>
              </a:rPr>
              <a:t> од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нула</a:t>
            </a:r>
            <a:r>
              <a:rPr lang="ru-RU" altLang="en-US" sz="1900" dirty="0" smtClean="0">
                <a:latin typeface="Garamond" panose="02020404030301010803" pitchFamily="18" charset="0"/>
              </a:rPr>
              <a:t>,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једног</a:t>
            </a:r>
            <a:r>
              <a:rPr lang="ru-RU" altLang="en-US" sz="1900" dirty="0" smtClean="0">
                <a:latin typeface="Garamond" panose="02020404030301010803" pitchFamily="18" charset="0"/>
              </a:rPr>
              <a:t> или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више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операнада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en-US" altLang="en-US" sz="1900" dirty="0" smtClean="0">
                <a:latin typeface="Garamond" panose="02020404030301010803" pitchFamily="18" charset="0"/>
              </a:rPr>
              <a:t/>
            </a:r>
            <a:br>
              <a:rPr lang="en-US" altLang="en-US" sz="1900" dirty="0" smtClean="0">
                <a:latin typeface="Garamond" panose="02020404030301010803" pitchFamily="18" charset="0"/>
              </a:rPr>
            </a:br>
            <a:r>
              <a:rPr lang="ru-RU" altLang="en-US" sz="1900" dirty="0" smtClean="0">
                <a:latin typeface="Garamond" panose="02020404030301010803" pitchFamily="18" charset="0"/>
              </a:rPr>
              <a:t>(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података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потребних</a:t>
            </a:r>
            <a:r>
              <a:rPr lang="ru-RU" altLang="en-US" sz="1900" dirty="0" smtClean="0">
                <a:latin typeface="Garamond" panose="02020404030301010803" pitchFamily="18" charset="0"/>
              </a:rPr>
              <a:t> за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комплетирање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инструкције</a:t>
            </a:r>
            <a:r>
              <a:rPr lang="ru-RU" altLang="en-US" sz="1900" dirty="0" smtClean="0">
                <a:latin typeface="Garamond" panose="02020404030301010803" pitchFamily="18" charset="0"/>
              </a:rPr>
              <a:t>). </a:t>
            </a:r>
          </a:p>
        </p:txBody>
      </p:sp>
      <p:pic>
        <p:nvPicPr>
          <p:cNvPr id="61442" name="Picture 2" descr="P:\Personal Data\My Folders\Courses\Matf OOP 2012-13\Vezbe\Materijali\20090114-bytecode-debugger-448x572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66"/>
          <a:stretch>
            <a:fillRect/>
          </a:stretch>
        </p:blipFill>
        <p:spPr bwMode="auto">
          <a:xfrm>
            <a:off x="3563888" y="3125907"/>
            <a:ext cx="4480620" cy="373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899592" y="5949280"/>
            <a:ext cx="30241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1800" dirty="0"/>
              <a:t>Структура Јава виртуалне машине</a:t>
            </a:r>
            <a:endParaRPr lang="en-US" altLang="en-US" sz="1800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RS" altLang="en-US" sz="3200" smtClean="0">
                <a:solidFill>
                  <a:schemeClr val="hlink"/>
                </a:solidFill>
              </a:rPr>
              <a:t>Јава виртуелна машина</a:t>
            </a:r>
            <a:r>
              <a:rPr lang="sr-Latn-RS" altLang="en-US" sz="3200" smtClean="0">
                <a:solidFill>
                  <a:schemeClr val="hlink"/>
                </a:solidFill>
              </a:rPr>
              <a:t> (</a:t>
            </a:r>
            <a:r>
              <a:rPr lang="sr-Cyrl-RS" altLang="en-US" sz="3200" smtClean="0">
                <a:solidFill>
                  <a:schemeClr val="hlink"/>
                </a:solidFill>
              </a:rPr>
              <a:t>4</a:t>
            </a:r>
            <a:r>
              <a:rPr lang="sr-Latn-RS" altLang="en-US" sz="3200" smtClean="0">
                <a:solidFill>
                  <a:schemeClr val="hlink"/>
                </a:solidFill>
              </a:rPr>
              <a:t>)</a:t>
            </a:r>
            <a:endParaRPr lang="en-US" altLang="en-US" smtClean="0"/>
          </a:p>
        </p:txBody>
      </p:sp>
      <p:pic>
        <p:nvPicPr>
          <p:cNvPr id="60418" name="Picture 2" descr="P:\Personal Data\My Folders\Courses\Matf OOP 2012-13\Vezbe\Materijali\1-3_JVM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451" y="4555493"/>
            <a:ext cx="4605015" cy="230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0" y="1557338"/>
            <a:ext cx="8964613" cy="3455838"/>
          </a:xfrm>
        </p:spPr>
        <p:txBody>
          <a:bodyPr/>
          <a:lstStyle/>
          <a:p>
            <a:pPr marL="685800" eaLnBrk="1" hangingPunct="1">
              <a:lnSpc>
                <a:spcPct val="80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Приликом свог рада, тј. приликом извршавања бајт-кода Јава апликације, 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JVM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има интеракцију са:</a:t>
            </a:r>
          </a:p>
          <a:p>
            <a:pPr marL="1085850" lvl="1" eaLnBrk="1" hangingPunct="1">
              <a:lnSpc>
                <a:spcPct val="80000"/>
              </a:lnSpc>
            </a:pPr>
            <a:r>
              <a:rPr lang="sr-Cyrl-RS" altLang="en-US" sz="1900" dirty="0" smtClean="0">
                <a:latin typeface="Garamond" panose="02020404030301010803" pitchFamily="18" charset="0"/>
              </a:rPr>
              <a:t>библиотекама Јава класа, </a:t>
            </a:r>
          </a:p>
          <a:p>
            <a:pPr marL="1085850" lvl="1" eaLnBrk="1" hangingPunct="1">
              <a:lnSpc>
                <a:spcPct val="80000"/>
              </a:lnSpc>
            </a:pPr>
            <a:r>
              <a:rPr lang="sr-Cyrl-RS" altLang="en-US" sz="1900" dirty="0" smtClean="0">
                <a:latin typeface="Garamond" panose="02020404030301010803" pitchFamily="18" charset="0"/>
              </a:rPr>
              <a:t>библиотекама нативних (</a:t>
            </a:r>
            <a:r>
              <a:rPr lang="en-US" altLang="en-US" sz="1900" dirty="0" err="1" smtClean="0">
                <a:latin typeface="Garamond" panose="02020404030301010803" pitchFamily="18" charset="0"/>
              </a:rPr>
              <a:t>eng.</a:t>
            </a:r>
            <a:r>
              <a:rPr lang="en-US" altLang="en-US" sz="1900" dirty="0" smtClean="0">
                <a:latin typeface="Garamond" panose="02020404030301010803" pitchFamily="18" charset="0"/>
              </a:rPr>
              <a:t> native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) метода, </a:t>
            </a:r>
          </a:p>
          <a:p>
            <a:pPr marL="1085850" lvl="1" eaLnBrk="1" hangingPunct="1">
              <a:lnSpc>
                <a:spcPct val="80000"/>
              </a:lnSpc>
            </a:pPr>
            <a:r>
              <a:rPr lang="sr-Cyrl-RS" altLang="en-US" sz="1900" dirty="0" smtClean="0">
                <a:latin typeface="Garamond" panose="02020404030301010803" pitchFamily="18" charset="0"/>
              </a:rPr>
              <a:t>са нативним нитима </a:t>
            </a:r>
          </a:p>
          <a:p>
            <a:pPr marL="1085850" lvl="1" eaLnBrk="1" hangingPunct="1">
              <a:lnSpc>
                <a:spcPct val="80000"/>
              </a:lnSpc>
            </a:pPr>
            <a:r>
              <a:rPr lang="sr-Cyrl-RS" altLang="en-US" sz="1900" dirty="0" smtClean="0">
                <a:latin typeface="Garamond" panose="02020404030301010803" pitchFamily="18" charset="0"/>
              </a:rPr>
              <a:t>и са реалним оперативним системом рачунара на ком се извршава </a:t>
            </a:r>
            <a:r>
              <a:rPr lang="sr-Latn-CS" altLang="en-US" sz="1900" dirty="0" smtClean="0">
                <a:latin typeface="Garamond" panose="02020404030301010803" pitchFamily="18" charset="0"/>
              </a:rPr>
              <a:t>JVM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.  </a:t>
            </a:r>
          </a:p>
          <a:p>
            <a:pPr marL="685800" eaLnBrk="1" hangingPunct="1">
              <a:lnSpc>
                <a:spcPct val="80000"/>
              </a:lnSpc>
            </a:pPr>
            <a:r>
              <a:rPr lang="sr-Latn-CS" altLang="en-US" sz="2400" dirty="0" smtClean="0">
                <a:latin typeface="Garamond" panose="02020404030301010803" pitchFamily="18" charset="0"/>
              </a:rPr>
              <a:t>JVM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садржи: 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marL="1085850" lvl="1" eaLnBrk="1" hangingPunct="1">
              <a:lnSpc>
                <a:spcPct val="80000"/>
              </a:lnSpc>
            </a:pPr>
            <a:r>
              <a:rPr lang="sr-Cyrl-RS" altLang="en-US" sz="1900" dirty="0" smtClean="0">
                <a:latin typeface="Garamond" panose="02020404030301010803" pitchFamily="18" charset="0"/>
              </a:rPr>
              <a:t>систем за учитавање класа, </a:t>
            </a:r>
          </a:p>
          <a:p>
            <a:pPr marL="1085850" lvl="1" eaLnBrk="1" hangingPunct="1">
              <a:lnSpc>
                <a:spcPct val="80000"/>
              </a:lnSpc>
            </a:pPr>
            <a:r>
              <a:rPr lang="sr-Cyrl-RS" altLang="en-US" sz="1900" dirty="0" smtClean="0">
                <a:latin typeface="Garamond" panose="02020404030301010803" pitchFamily="18" charset="0"/>
              </a:rPr>
              <a:t>подсистем за извршавање, </a:t>
            </a:r>
          </a:p>
          <a:p>
            <a:pPr marL="1085850" lvl="1" eaLnBrk="1" hangingPunct="1">
              <a:lnSpc>
                <a:spcPct val="80000"/>
              </a:lnSpc>
            </a:pPr>
            <a:r>
              <a:rPr lang="sr-Cyrl-RS" altLang="en-US" sz="1900" dirty="0" smtClean="0">
                <a:latin typeface="Garamond" panose="02020404030301010803" pitchFamily="18" charset="0"/>
              </a:rPr>
              <a:t>област за податке приликом извршавања, </a:t>
            </a:r>
          </a:p>
          <a:p>
            <a:pPr marL="1085850" lvl="1" eaLnBrk="1" hangingPunct="1">
              <a:lnSpc>
                <a:spcPct val="80000"/>
              </a:lnSpc>
            </a:pPr>
            <a:r>
              <a:rPr lang="sr-Cyrl-RS" altLang="en-US" sz="1900" dirty="0" smtClean="0">
                <a:latin typeface="Garamond" panose="02020404030301010803" pitchFamily="18" charset="0"/>
              </a:rPr>
              <a:t>сакупљач отпадака и Јава нити.</a:t>
            </a:r>
          </a:p>
          <a:p>
            <a:pPr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sr-Latn-CS" altLang="en-US" sz="2400" dirty="0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RS" altLang="en-US" sz="3200" dirty="0" smtClean="0">
                <a:solidFill>
                  <a:schemeClr val="hlink"/>
                </a:solidFill>
              </a:rPr>
              <a:t>Меморија Јава виртуелне машине</a:t>
            </a:r>
            <a:endParaRPr lang="en-US" altLang="en-US" dirty="0" smtClean="0"/>
          </a:p>
        </p:txBody>
      </p:sp>
      <p:pic>
        <p:nvPicPr>
          <p:cNvPr id="60419" name="Picture 3" descr="P:\Personal Data\My Folders\Courses\Matf OOP 2012-13\Vezbe\Materijali\fig5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197" y="2197076"/>
            <a:ext cx="374441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57338"/>
            <a:ext cx="8278813" cy="403190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ru-RU" sz="2400" dirty="0" smtClean="0">
                <a:latin typeface="Garamond" pitchFamily="18" charset="0"/>
              </a:rPr>
              <a:t>Област за податке приликом извршавања се </a:t>
            </a:r>
            <a:r>
              <a:rPr lang="ru-RU" sz="2400" dirty="0" err="1" smtClean="0">
                <a:latin typeface="Garamond" pitchFamily="18" charset="0"/>
              </a:rPr>
              <a:t>састоји</a:t>
            </a:r>
            <a:r>
              <a:rPr lang="ru-RU" sz="2400" dirty="0" smtClean="0">
                <a:latin typeface="Garamond" pitchFamily="18" charset="0"/>
              </a:rPr>
              <a:t> од: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ru-RU" sz="1900" dirty="0" smtClean="0">
                <a:latin typeface="Garamond" pitchFamily="18" charset="0"/>
              </a:rPr>
              <a:t>области за Јава методе,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ru-RU" sz="1900" dirty="0" smtClean="0">
                <a:latin typeface="Garamond" pitchFamily="18" charset="0"/>
              </a:rPr>
              <a:t>простора - хип </a:t>
            </a:r>
            <a:r>
              <a:rPr lang="ru-RU" sz="1900" dirty="0" err="1" smtClean="0">
                <a:latin typeface="Garamond" pitchFamily="18" charset="0"/>
              </a:rPr>
              <a:t>меморије</a:t>
            </a:r>
            <a:r>
              <a:rPr lang="ru-RU" sz="1900" dirty="0" smtClean="0">
                <a:latin typeface="Garamond" pitchFamily="18" charset="0"/>
              </a:rPr>
              <a:t> (</a:t>
            </a:r>
            <a:r>
              <a:rPr lang="en-US" sz="1900" dirty="0" err="1" smtClean="0">
                <a:latin typeface="Garamond" pitchFamily="18" charset="0"/>
              </a:rPr>
              <a:t>eng.</a:t>
            </a:r>
            <a:r>
              <a:rPr lang="en-US" sz="1900" dirty="0" smtClean="0">
                <a:latin typeface="Garamond" pitchFamily="18" charset="0"/>
              </a:rPr>
              <a:t> heap</a:t>
            </a:r>
            <a:r>
              <a:rPr lang="ru-RU" sz="1900" dirty="0" smtClean="0">
                <a:latin typeface="Garamond" pitchFamily="18" charset="0"/>
              </a:rPr>
              <a:t>)</a:t>
            </a:r>
            <a:r>
              <a:rPr lang="en-US" sz="1900" dirty="0" smtClean="0">
                <a:latin typeface="Garamond" pitchFamily="18" charset="0"/>
              </a:rPr>
              <a:t>, </a:t>
            </a:r>
            <a:endParaRPr lang="sr-Cyrl-RS" sz="1900" dirty="0" smtClean="0">
              <a:latin typeface="Garamond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sr-Cyrl-RS" sz="1900" dirty="0" smtClean="0">
                <a:latin typeface="Garamond" pitchFamily="18" charset="0"/>
              </a:rPr>
              <a:t>стек меморије,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sr-Cyrl-RS" sz="1900" dirty="0" smtClean="0">
                <a:latin typeface="Garamond" pitchFamily="18" charset="0"/>
              </a:rPr>
              <a:t>регистара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sr-Cyrl-RS" sz="1900" dirty="0" smtClean="0">
                <a:latin typeface="Garamond" pitchFamily="18" charset="0"/>
              </a:rPr>
              <a:t>и стека за нативне методе.</a:t>
            </a:r>
            <a:endParaRPr lang="en-US" sz="1900" dirty="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sr-Cyrl-RS" sz="2400" dirty="0" smtClean="0">
                <a:latin typeface="Garamond" pitchFamily="18" charset="0"/>
              </a:rPr>
              <a:t>Меморија код </a:t>
            </a:r>
            <a:r>
              <a:rPr lang="en-US" sz="2400" dirty="0" smtClean="0">
                <a:latin typeface="Garamond" pitchFamily="18" charset="0"/>
              </a:rPr>
              <a:t>JVM</a:t>
            </a:r>
            <a:r>
              <a:rPr lang="sr-Cyrl-RS" sz="2400" dirty="0" smtClean="0">
                <a:latin typeface="Garamond" pitchFamily="18" charset="0"/>
              </a:rPr>
              <a:t>:</a:t>
            </a:r>
            <a:endParaRPr lang="sr-Cyrl-RS" sz="2400" dirty="0">
              <a:latin typeface="Garamond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sr-Cyrl-RS" sz="1900" dirty="0" smtClean="0">
                <a:latin typeface="Garamond" pitchFamily="18" charset="0"/>
              </a:rPr>
              <a:t>Адресна дужина кода </a:t>
            </a:r>
            <a:r>
              <a:rPr lang="en-US" sz="1900" dirty="0" smtClean="0">
                <a:latin typeface="Garamond" pitchFamily="18" charset="0"/>
              </a:rPr>
              <a:t>JVM</a:t>
            </a:r>
            <a:r>
              <a:rPr lang="sr-Cyrl-RS" sz="1900" dirty="0" smtClean="0">
                <a:latin typeface="Garamond" pitchFamily="18" charset="0"/>
              </a:rPr>
              <a:t> је 32 бита, </a:t>
            </a:r>
            <a:br>
              <a:rPr lang="sr-Cyrl-RS" sz="1900" dirty="0" smtClean="0">
                <a:latin typeface="Garamond" pitchFamily="18" charset="0"/>
              </a:rPr>
            </a:br>
            <a:r>
              <a:rPr lang="sr-Cyrl-RS" sz="1900" dirty="0" smtClean="0">
                <a:latin typeface="Garamond" pitchFamily="18" charset="0"/>
              </a:rPr>
              <a:t>па </a:t>
            </a:r>
            <a:r>
              <a:rPr lang="en-US" sz="1900" dirty="0" smtClean="0">
                <a:latin typeface="Garamond" pitchFamily="18" charset="0"/>
              </a:rPr>
              <a:t>JVM </a:t>
            </a:r>
            <a:r>
              <a:rPr lang="sr-Cyrl-RS" sz="1900" dirty="0" smtClean="0">
                <a:latin typeface="Garamond" pitchFamily="18" charset="0"/>
              </a:rPr>
              <a:t>може адресирати до 4</a:t>
            </a:r>
            <a:r>
              <a:rPr lang="en-US" sz="1900" dirty="0" smtClean="0">
                <a:latin typeface="Garamond" pitchFamily="18" charset="0"/>
              </a:rPr>
              <a:t> Gb</a:t>
            </a:r>
            <a:r>
              <a:rPr lang="sr-Cyrl-RS" sz="1900" dirty="0" smtClean="0">
                <a:latin typeface="Garamond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sr-Cyrl-RS" sz="1900" dirty="0" smtClean="0">
                <a:latin typeface="Garamond" pitchFamily="18" charset="0"/>
              </a:rPr>
              <a:t>Стек, простор који се рециклира </a:t>
            </a:r>
            <a:br>
              <a:rPr lang="sr-Cyrl-RS" sz="1900" dirty="0" smtClean="0">
                <a:latin typeface="Garamond" pitchFamily="18" charset="0"/>
              </a:rPr>
            </a:br>
            <a:r>
              <a:rPr lang="sr-Cyrl-RS" sz="1900" dirty="0" smtClean="0">
                <a:latin typeface="Garamond" pitchFamily="18" charset="0"/>
              </a:rPr>
              <a:t>и област за методе су смештени </a:t>
            </a:r>
            <a:br>
              <a:rPr lang="sr-Cyrl-RS" sz="1900" dirty="0" smtClean="0">
                <a:latin typeface="Garamond" pitchFamily="18" charset="0"/>
              </a:rPr>
            </a:br>
            <a:r>
              <a:rPr lang="sr-Cyrl-RS" sz="1900" dirty="0" smtClean="0">
                <a:latin typeface="Garamond" pitchFamily="18" charset="0"/>
              </a:rPr>
              <a:t>у оквиру тих 4</a:t>
            </a:r>
            <a:r>
              <a:rPr lang="en-US" sz="1900" dirty="0" smtClean="0">
                <a:latin typeface="Garamond" pitchFamily="18" charset="0"/>
              </a:rPr>
              <a:t> Gb</a:t>
            </a:r>
            <a:r>
              <a:rPr lang="sr-Cyrl-RS" sz="1900" dirty="0" smtClean="0">
                <a:latin typeface="Garamond" pitchFamily="18" charset="0"/>
              </a:rPr>
              <a:t> адресибилне меморије.</a:t>
            </a:r>
            <a:endParaRPr lang="sr-Cyrl-RS" sz="1900" dirty="0">
              <a:latin typeface="Garamond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sr-Cyrl-RS" sz="1900" dirty="0" smtClean="0">
                <a:latin typeface="Garamond" pitchFamily="18" charset="0"/>
              </a:rPr>
              <a:t>Јава метод не може бити дужи од 32 </a:t>
            </a:r>
            <a:r>
              <a:rPr lang="en-US" sz="1900" dirty="0" smtClean="0">
                <a:latin typeface="Garamond" pitchFamily="18" charset="0"/>
              </a:rPr>
              <a:t>Kb</a:t>
            </a:r>
            <a:r>
              <a:rPr lang="sr-Cyrl-RS" sz="1900" dirty="0" smtClean="0">
                <a:latin typeface="Garamond" pitchFamily="18" charset="0"/>
              </a:rPr>
              <a:t>.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sz="2400" dirty="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Cyrl-RS" altLang="en-US" sz="5400" smtClean="0">
                <a:solidFill>
                  <a:schemeClr val="hlink"/>
                </a:solidFill>
              </a:rPr>
              <a:t>Дизајн програмског језика Јава </a:t>
            </a:r>
            <a:endParaRPr lang="en-US" altLang="en-US" sz="540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995936" y="3717032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smtClean="0">
                <a:hlinkClick r:id="rId3"/>
              </a:rPr>
              <a:t>vladaf@matf.bg.ac.</a:t>
            </a:r>
            <a:r>
              <a:rPr lang="en-US" altLang="en-US" kern="0" smtClean="0">
                <a:hlinkClick r:id="rId3"/>
              </a:rPr>
              <a:t>rs</a:t>
            </a:r>
            <a:endParaRPr lang="sr-Latn-RS" altLang="en-US" kern="0" smtClean="0"/>
          </a:p>
          <a:p>
            <a:pPr eaLnBrk="1" hangingPunct="1"/>
            <a:r>
              <a:rPr lang="sr-Cyrl-RS" altLang="en-US" kern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smtClean="0">
                <a:hlinkClick r:id="rId4"/>
              </a:rPr>
              <a:t>k</a:t>
            </a:r>
            <a:r>
              <a:rPr lang="sr-Latn-RS" altLang="en-US" kern="0" smtClean="0">
                <a:hlinkClick r:id="rId4"/>
              </a:rPr>
              <a:t>artelj</a:t>
            </a:r>
            <a:r>
              <a:rPr lang="en-US" altLang="en-US" kern="0" smtClean="0">
                <a:hlinkClick r:id="rId4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530350"/>
            <a:ext cx="8732589" cy="5327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sr-Cyrl-RS" sz="2600" dirty="0" smtClean="0">
                <a:latin typeface="Garamond" pitchFamily="18" charset="0"/>
              </a:rPr>
              <a:t>Сваки регистар код </a:t>
            </a:r>
            <a:r>
              <a:rPr lang="en-US" sz="2600" dirty="0" smtClean="0">
                <a:latin typeface="Garamond" pitchFamily="18" charset="0"/>
              </a:rPr>
              <a:t>JVM </a:t>
            </a:r>
            <a:r>
              <a:rPr lang="sr-Cyrl-RS" sz="2600" dirty="0" smtClean="0">
                <a:latin typeface="Garamond" pitchFamily="18" charset="0"/>
              </a:rPr>
              <a:t>је дужине 32 бита, </a:t>
            </a:r>
            <a:br>
              <a:rPr lang="sr-Cyrl-RS" sz="2600" dirty="0" smtClean="0">
                <a:latin typeface="Garamond" pitchFamily="18" charset="0"/>
              </a:rPr>
            </a:br>
            <a:r>
              <a:rPr lang="sr-Cyrl-RS" sz="2600" dirty="0" smtClean="0">
                <a:latin typeface="Garamond" pitchFamily="18" charset="0"/>
              </a:rPr>
              <a:t>па може чувати једну 32</a:t>
            </a:r>
            <a:r>
              <a:rPr lang="en-US" sz="2600" dirty="0" smtClean="0">
                <a:latin typeface="Garamond" pitchFamily="18" charset="0"/>
              </a:rPr>
              <a:t>-</a:t>
            </a:r>
            <a:r>
              <a:rPr lang="sr-Cyrl-RS" sz="2600" dirty="0" smtClean="0">
                <a:latin typeface="Garamond" pitchFamily="18" charset="0"/>
              </a:rPr>
              <a:t>битну адресу.</a:t>
            </a:r>
            <a:endParaRPr lang="en-US" sz="2600" dirty="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600" dirty="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600" dirty="0" smtClean="0">
                <a:latin typeface="Garamond" pitchFamily="18" charset="0"/>
              </a:rPr>
              <a:t>JVM </a:t>
            </a:r>
            <a:r>
              <a:rPr lang="sr-Cyrl-RS" sz="2600" dirty="0" smtClean="0">
                <a:latin typeface="Garamond" pitchFamily="18" charset="0"/>
              </a:rPr>
              <a:t>користи следеће регистре за управљање системским стеком</a:t>
            </a:r>
            <a:r>
              <a:rPr lang="sr-Latn-RS" sz="2600" dirty="0" smtClean="0">
                <a:latin typeface="Garamond" pitchFamily="18" charset="0"/>
              </a:rPr>
              <a:t> </a:t>
            </a:r>
            <a:r>
              <a:rPr lang="en-US" sz="2600" dirty="0" smtClean="0">
                <a:latin typeface="Garamond" pitchFamily="18" charset="0"/>
              </a:rPr>
              <a:t>(*)</a:t>
            </a:r>
            <a:r>
              <a:rPr lang="sr-Cyrl-RS" sz="2600" dirty="0" smtClean="0">
                <a:latin typeface="Garamond" pitchFamily="18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>
                <a:latin typeface="Garamond" pitchFamily="18" charset="0"/>
              </a:rPr>
              <a:t> </a:t>
            </a:r>
            <a:r>
              <a:rPr lang="sr-Cyrl-RS" sz="2600" dirty="0" smtClean="0">
                <a:latin typeface="Garamond" pitchFamily="18" charset="0"/>
              </a:rPr>
              <a:t>бројач (</a:t>
            </a:r>
            <a:r>
              <a:rPr lang="en-US" sz="2600" dirty="0" smtClean="0">
                <a:latin typeface="Garamond" pitchFamily="18" charset="0"/>
              </a:rPr>
              <a:t>counter</a:t>
            </a:r>
            <a:r>
              <a:rPr lang="sr-Cyrl-RS" sz="2600" dirty="0" smtClean="0">
                <a:latin typeface="Garamond" pitchFamily="18" charset="0"/>
              </a:rPr>
              <a:t>)</a:t>
            </a:r>
            <a:endParaRPr lang="en-US" sz="2600" dirty="0" smtClean="0">
              <a:latin typeface="Garamond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>
                <a:latin typeface="Garamond" pitchFamily="18" charset="0"/>
              </a:rPr>
              <a:t> </a:t>
            </a:r>
            <a:r>
              <a:rPr lang="sr-Cyrl-RS" sz="2600" dirty="0" smtClean="0">
                <a:latin typeface="Garamond" pitchFamily="18" charset="0"/>
              </a:rPr>
              <a:t>врх (</a:t>
            </a:r>
            <a:r>
              <a:rPr lang="en-US" sz="2600" dirty="0" err="1" smtClean="0">
                <a:latin typeface="Garamond" pitchFamily="18" charset="0"/>
              </a:rPr>
              <a:t>optop</a:t>
            </a:r>
            <a:r>
              <a:rPr lang="sr-Cyrl-RS" sz="2600" dirty="0" smtClean="0">
                <a:latin typeface="Garamond" pitchFamily="18" charset="0"/>
              </a:rPr>
              <a:t>)</a:t>
            </a:r>
            <a:endParaRPr lang="en-US" sz="2600" dirty="0" smtClean="0">
              <a:latin typeface="Garamond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>
                <a:latin typeface="Garamond" pitchFamily="18" charset="0"/>
              </a:rPr>
              <a:t> </a:t>
            </a:r>
            <a:r>
              <a:rPr lang="sr-Cyrl-RS" sz="2600" dirty="0" smtClean="0">
                <a:latin typeface="Garamond" pitchFamily="18" charset="0"/>
              </a:rPr>
              <a:t>оквир (</a:t>
            </a:r>
            <a:r>
              <a:rPr lang="en-US" sz="2600" dirty="0" smtClean="0">
                <a:latin typeface="Garamond" pitchFamily="18" charset="0"/>
              </a:rPr>
              <a:t>frame</a:t>
            </a:r>
            <a:r>
              <a:rPr lang="sr-Cyrl-RS" sz="2600" dirty="0" smtClean="0">
                <a:latin typeface="Garamond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>
                <a:latin typeface="Garamond" pitchFamily="18" charset="0"/>
              </a:rPr>
              <a:t> </a:t>
            </a:r>
            <a:r>
              <a:rPr lang="sr-Cyrl-RS" sz="2600" dirty="0" smtClean="0">
                <a:latin typeface="Garamond" pitchFamily="18" charset="0"/>
              </a:rPr>
              <a:t>променљиве (</a:t>
            </a:r>
            <a:r>
              <a:rPr lang="en-US" sz="2600" dirty="0" err="1" smtClean="0">
                <a:latin typeface="Garamond" pitchFamily="18" charset="0"/>
              </a:rPr>
              <a:t>vars</a:t>
            </a:r>
            <a:r>
              <a:rPr lang="sr-Cyrl-RS" sz="2600" dirty="0" smtClean="0">
                <a:latin typeface="Garamond" pitchFamily="18" charset="0"/>
              </a:rPr>
              <a:t>)</a:t>
            </a:r>
            <a:endParaRPr lang="en-US" sz="2600" dirty="0" smtClean="0">
              <a:latin typeface="Garamond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sz="2600" dirty="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ru-RU" sz="2600" dirty="0" smtClean="0">
                <a:latin typeface="Garamond" pitchFamily="18" charset="0"/>
              </a:rPr>
              <a:t>Тим који је развијао Јаву одлучио је да </a:t>
            </a:r>
            <a:r>
              <a:rPr lang="ru-RU" sz="2600" dirty="0" err="1" smtClean="0">
                <a:latin typeface="Garamond" pitchFamily="18" charset="0"/>
              </a:rPr>
              <a:t>користи</a:t>
            </a:r>
            <a:r>
              <a:rPr lang="ru-RU" sz="2600" dirty="0" smtClean="0">
                <a:latin typeface="Garamond" pitchFamily="18" charset="0"/>
              </a:rPr>
              <a:t> </a:t>
            </a:r>
            <a:r>
              <a:rPr lang="en-US" sz="2600" dirty="0" smtClean="0">
                <a:latin typeface="Garamond" pitchFamily="18" charset="0"/>
              </a:rPr>
              <a:t/>
            </a:r>
            <a:br>
              <a:rPr lang="en-US" sz="2600" dirty="0" smtClean="0">
                <a:latin typeface="Garamond" pitchFamily="18" charset="0"/>
              </a:rPr>
            </a:br>
            <a:r>
              <a:rPr lang="ru-RU" sz="2600" dirty="0" smtClean="0">
                <a:latin typeface="Garamond" pitchFamily="18" charset="0"/>
              </a:rPr>
              <a:t>само </a:t>
            </a:r>
            <a:r>
              <a:rPr lang="ru-RU" sz="2600" dirty="0" err="1" smtClean="0">
                <a:latin typeface="Garamond" pitchFamily="18" charset="0"/>
              </a:rPr>
              <a:t>четири</a:t>
            </a:r>
            <a:r>
              <a:rPr lang="ru-RU" sz="2600" dirty="0" smtClean="0">
                <a:latin typeface="Garamond" pitchFamily="18" charset="0"/>
              </a:rPr>
              <a:t> регистра </a:t>
            </a:r>
            <a:r>
              <a:rPr lang="ru-RU" sz="2600" dirty="0" err="1" smtClean="0">
                <a:latin typeface="Garamond" pitchFamily="18" charset="0"/>
              </a:rPr>
              <a:t>због</a:t>
            </a:r>
            <a:r>
              <a:rPr lang="ru-RU" sz="2600" dirty="0" smtClean="0">
                <a:latin typeface="Garamond" pitchFamily="18" charset="0"/>
              </a:rPr>
              <a:t> </a:t>
            </a:r>
            <a:r>
              <a:rPr lang="ru-RU" sz="2600" dirty="0" err="1" smtClean="0">
                <a:latin typeface="Garamond" pitchFamily="18" charset="0"/>
              </a:rPr>
              <a:t>перформантности</a:t>
            </a:r>
            <a:r>
              <a:rPr lang="ru-RU" sz="2600" dirty="0">
                <a:latin typeface="Garamond" pitchFamily="18" charset="0"/>
              </a:rPr>
              <a:t> </a:t>
            </a:r>
            <a:r>
              <a:rPr lang="ru-RU" sz="2600" dirty="0" smtClean="0">
                <a:latin typeface="Garamond" pitchFamily="18" charset="0"/>
              </a:rPr>
              <a:t>(</a:t>
            </a:r>
            <a:r>
              <a:rPr lang="en-US" sz="2600" dirty="0" smtClean="0">
                <a:latin typeface="Garamond" pitchFamily="18" charset="0"/>
              </a:rPr>
              <a:t>**).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RS" altLang="en-US" sz="3200" dirty="0" smtClean="0">
                <a:solidFill>
                  <a:schemeClr val="hlink"/>
                </a:solidFill>
              </a:rPr>
              <a:t>Позиви метода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179513" y="1557338"/>
            <a:ext cx="5881456" cy="489599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en-US" sz="2400" dirty="0" smtClean="0">
                <a:latin typeface="Garamond" panose="02020404030301010803" pitchFamily="18" charset="0"/>
              </a:rPr>
              <a:t>Стек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садржи податке релевантне за извршавање метода.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ru-RU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en-US" sz="2400" dirty="0" smtClean="0">
                <a:latin typeface="Garamond" panose="02020404030301010803" pitchFamily="18" charset="0"/>
              </a:rPr>
              <a:t>Стек ради по принципу «</a:t>
            </a:r>
            <a:r>
              <a:rPr lang="en-US" altLang="en-US" sz="2400" dirty="0" smtClean="0">
                <a:latin typeface="Garamond" panose="02020404030301010803" pitchFamily="18" charset="0"/>
              </a:rPr>
              <a:t>last-in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en-US" altLang="en-US" sz="2400" dirty="0" smtClean="0">
                <a:latin typeface="Garamond" panose="02020404030301010803" pitchFamily="18" charset="0"/>
              </a:rPr>
              <a:t>first-out</a:t>
            </a:r>
            <a:r>
              <a:rPr lang="ru-RU" altLang="en-US" sz="2400" dirty="0" smtClean="0">
                <a:latin typeface="Garamond" panose="02020404030301010803" pitchFamily="18" charset="0"/>
              </a:rPr>
              <a:t>», или </a:t>
            </a:r>
            <a:r>
              <a:rPr lang="en-US" altLang="en-US" sz="2400" dirty="0" smtClean="0">
                <a:latin typeface="Garamond" panose="02020404030301010803" pitchFamily="18" charset="0"/>
              </a:rPr>
              <a:t>LIFO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што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природно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извршавање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метода.</a:t>
            </a:r>
          </a:p>
          <a:p>
            <a:pPr eaLnBrk="1" hangingPunct="1">
              <a:lnSpc>
                <a:spcPct val="80000"/>
              </a:lnSpc>
            </a:pPr>
            <a:endParaRPr lang="ru-RU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en-US" sz="2400" dirty="0" smtClean="0">
                <a:latin typeface="Garamond" panose="02020404030301010803" pitchFamily="18" charset="0"/>
              </a:rPr>
              <a:t>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врх</a:t>
            </a:r>
            <a:r>
              <a:rPr lang="ru-RU" altLang="en-US" sz="2400" dirty="0" smtClean="0">
                <a:latin typeface="Garamond" panose="02020404030301010803" pitchFamily="18" charset="0"/>
              </a:rPr>
              <a:t> стека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показује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регистар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оптоп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Регистар о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квир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показује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где се метод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извршава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меморији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ru-RU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Регистар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указује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прву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променљиву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стеку. 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RS" altLang="en-US" sz="3200" dirty="0" smtClean="0">
                <a:solidFill>
                  <a:schemeClr val="hlink"/>
                </a:solidFill>
              </a:rPr>
              <a:t>Позиви метода (2)</a:t>
            </a:r>
            <a:endParaRPr lang="en-US" altLang="en-US" dirty="0" smtClean="0"/>
          </a:p>
        </p:txBody>
      </p:sp>
      <p:pic>
        <p:nvPicPr>
          <p:cNvPr id="29699" name="Picture 3" descr="P:\Personal Data\My Folders\Courses\Matf OOP 2012-13\Vezbe\Materijali\jni-sta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060575"/>
            <a:ext cx="3314527" cy="344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508625" y="5626100"/>
            <a:ext cx="3597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1800"/>
              <a:t>Пример стека: </a:t>
            </a:r>
            <a:r>
              <a:rPr lang="en-US" altLang="en-US" sz="1800"/>
              <a:t>C </a:t>
            </a:r>
            <a:r>
              <a:rPr lang="sr-Cyrl-RS" altLang="en-US" sz="1800"/>
              <a:t>и Јава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84313"/>
            <a:ext cx="8604250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400" dirty="0" smtClean="0">
                <a:latin typeface="Garamond" pitchFamily="18" charset="0"/>
              </a:rPr>
              <a:t>Простор (енг. </a:t>
            </a:r>
            <a:r>
              <a:rPr lang="sr-Latn-RS" sz="2400" dirty="0" smtClean="0">
                <a:latin typeface="Garamond" pitchFamily="18" charset="0"/>
              </a:rPr>
              <a:t>heap</a:t>
            </a:r>
            <a:r>
              <a:rPr lang="ru-RU" sz="2400" dirty="0" smtClean="0">
                <a:latin typeface="Garamond" pitchFamily="18" charset="0"/>
              </a:rPr>
              <a:t>) је део меморије из кога се врши инстанцирање и алокација </a:t>
            </a:r>
            <a:r>
              <a:rPr lang="sr-Cyrl-RS" sz="2400" dirty="0" smtClean="0">
                <a:latin typeface="Garamond" pitchFamily="18" charset="0"/>
              </a:rPr>
              <a:t>објекта – примерка дате </a:t>
            </a:r>
            <a:r>
              <a:rPr lang="ru-RU" sz="2400" dirty="0" smtClean="0">
                <a:latin typeface="Garamond" pitchFamily="18" charset="0"/>
              </a:rPr>
              <a:t>класе. </a:t>
            </a:r>
            <a:endParaRPr lang="ru-RU" sz="2400" dirty="0">
              <a:latin typeface="Garamond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 err="1" smtClean="0">
                <a:latin typeface="Garamond" pitchFamily="18" charset="0"/>
              </a:rPr>
              <a:t>Кад</a:t>
            </a:r>
            <a:r>
              <a:rPr lang="ru-RU" sz="2400" dirty="0" smtClean="0">
                <a:latin typeface="Garamond" pitchFamily="18" charset="0"/>
              </a:rPr>
              <a:t> год се алоцира меморија са оператором </a:t>
            </a:r>
            <a:r>
              <a:rPr lang="en-US" sz="2400" dirty="0" smtClean="0">
                <a:latin typeface="Garamond" pitchFamily="18" charset="0"/>
              </a:rPr>
              <a:t>new</a:t>
            </a:r>
            <a:r>
              <a:rPr lang="ru-RU" sz="2400" dirty="0" smtClean="0">
                <a:latin typeface="Garamond" pitchFamily="18" charset="0"/>
              </a:rPr>
              <a:t>, та меморија долази из простора.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 smtClean="0">
                <a:latin typeface="Garamond" pitchFamily="18" charset="0"/>
              </a:rPr>
              <a:t>Окружење у ком се Јава програм извршава чува информације о референцама на </a:t>
            </a:r>
            <a:r>
              <a:rPr lang="ru-RU" sz="2400" dirty="0" err="1" smtClean="0">
                <a:latin typeface="Garamond" pitchFamily="18" charset="0"/>
              </a:rPr>
              <a:t>сваки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објекат</a:t>
            </a:r>
            <a:r>
              <a:rPr lang="ru-RU" sz="2400" dirty="0" smtClean="0">
                <a:latin typeface="Garamond" pitchFamily="18" charset="0"/>
              </a:rPr>
              <a:t> из простора и </a:t>
            </a:r>
            <a:r>
              <a:rPr lang="ru-RU" sz="2400" dirty="0" err="1" smtClean="0">
                <a:latin typeface="Garamond" pitchFamily="18" charset="0"/>
              </a:rPr>
              <a:t>аутоматски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ослобађа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објекте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које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више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нико</a:t>
            </a:r>
            <a:r>
              <a:rPr lang="ru-RU" sz="2400" dirty="0" smtClean="0">
                <a:latin typeface="Garamond" pitchFamily="18" charset="0"/>
              </a:rPr>
              <a:t> не </a:t>
            </a:r>
            <a:r>
              <a:rPr lang="ru-RU" sz="2400" dirty="0" err="1" smtClean="0">
                <a:latin typeface="Garamond" pitchFamily="18" charset="0"/>
              </a:rPr>
              <a:t>реферише</a:t>
            </a:r>
            <a:r>
              <a:rPr lang="ru-RU" sz="2400" dirty="0" smtClean="0">
                <a:latin typeface="Garamond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 err="1" smtClean="0">
                <a:latin typeface="Garamond" pitchFamily="18" charset="0"/>
              </a:rPr>
              <a:t>Ова</a:t>
            </a:r>
            <a:r>
              <a:rPr lang="ru-RU" sz="2400" dirty="0" smtClean="0">
                <a:latin typeface="Garamond" pitchFamily="18" charset="0"/>
              </a:rPr>
              <a:t> операција ослобађања простора зове се скупљање отпадака (енг. </a:t>
            </a:r>
            <a:r>
              <a:rPr lang="en-US" sz="2400" dirty="0" smtClean="0">
                <a:latin typeface="Garamond" pitchFamily="18" charset="0"/>
              </a:rPr>
              <a:t>garbage collection</a:t>
            </a:r>
            <a:r>
              <a:rPr lang="ru-RU" sz="2400" dirty="0" smtClean="0">
                <a:latin typeface="Garamond" pitchFamily="18" charset="0"/>
              </a:rPr>
              <a:t>). </a:t>
            </a:r>
            <a:endParaRPr lang="ru-RU" sz="2400" dirty="0">
              <a:latin typeface="Garamond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 err="1" smtClean="0">
                <a:latin typeface="Garamond" pitchFamily="18" charset="0"/>
              </a:rPr>
              <a:t>Скупљач</a:t>
            </a:r>
            <a:r>
              <a:rPr lang="ru-RU" sz="2400" dirty="0" smtClean="0">
                <a:latin typeface="Garamond" pitchFamily="18" charset="0"/>
              </a:rPr>
              <a:t> отпадака ради као позадинска нит и врши рашчишћавање током неактивности процесора.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RS" altLang="en-US" sz="3200" dirty="0" smtClean="0">
                <a:solidFill>
                  <a:schemeClr val="hlink"/>
                </a:solidFill>
              </a:rPr>
              <a:t>Простор и скупљач отпадака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8850" cy="5257800"/>
          </a:xfrm>
        </p:spPr>
        <p:txBody>
          <a:bodyPr/>
          <a:lstStyle/>
          <a:p>
            <a:pPr eaLnBrk="1" hangingPunct="1"/>
            <a:r>
              <a:rPr lang="ru-RU" altLang="en-US" sz="2400" dirty="0" smtClean="0">
                <a:latin typeface="Garamond" panose="02020404030301010803" pitchFamily="18" charset="0"/>
              </a:rPr>
              <a:t>Разлог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велике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популарности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језика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поред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квалитета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њеног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дизајна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постојање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богатог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скуп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алата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скуп библиотека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организован у пакете. </a:t>
            </a:r>
          </a:p>
          <a:p>
            <a:pPr eaLnBrk="1" hangingPunct="1"/>
            <a:r>
              <a:rPr lang="ru-RU" altLang="en-US" sz="2400" dirty="0" err="1" smtClean="0">
                <a:latin typeface="Garamond" panose="02020404030301010803" pitchFamily="18" charset="0"/>
              </a:rPr>
              <a:t>Ови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већ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оформљени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омогућавају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брз</a:t>
            </a:r>
            <a:r>
              <a:rPr lang="ru-RU" altLang="en-US" sz="2400" dirty="0" smtClean="0">
                <a:latin typeface="Garamond" panose="02020404030301010803" pitchFamily="18" charset="0"/>
              </a:rPr>
              <a:t> старт при раду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, из два разлога:</a:t>
            </a:r>
          </a:p>
          <a:p>
            <a:pPr lvl="1" eaLnBrk="1" hangingPunct="1"/>
            <a:r>
              <a:rPr lang="ru-RU" altLang="en-US" sz="1900" dirty="0" err="1" smtClean="0">
                <a:latin typeface="Garamond" panose="02020404030301010803" pitchFamily="18" charset="0"/>
              </a:rPr>
              <a:t>програмер</a:t>
            </a:r>
            <a:r>
              <a:rPr lang="ru-RU" altLang="en-US" sz="1900" dirty="0" smtClean="0">
                <a:latin typeface="Garamond" panose="02020404030301010803" pitchFamily="18" charset="0"/>
              </a:rPr>
              <a:t> не мора </a:t>
            </a:r>
            <a:r>
              <a:rPr lang="sr-Latn-RS" altLang="en-US" sz="1900" dirty="0" smtClean="0">
                <a:latin typeface="Garamond" panose="02020404030301010803" pitchFamily="18" charset="0"/>
              </a:rPr>
              <a:t/>
            </a:r>
            <a:br>
              <a:rPr lang="sr-Latn-RS" altLang="en-US" sz="1900" dirty="0" smtClean="0">
                <a:latin typeface="Garamond" panose="02020404030301010803" pitchFamily="18" charset="0"/>
              </a:rPr>
            </a:br>
            <a:r>
              <a:rPr lang="ru-RU" altLang="en-US" sz="1900" dirty="0" err="1" smtClean="0">
                <a:latin typeface="Garamond" panose="02020404030301010803" pitchFamily="18" charset="0"/>
              </a:rPr>
              <a:t>поново</a:t>
            </a:r>
            <a:r>
              <a:rPr lang="ru-RU" altLang="en-US" sz="19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развија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sr-Latn-RS" altLang="en-US" sz="1900" dirty="0" smtClean="0">
                <a:latin typeface="Garamond" panose="02020404030301010803" pitchFamily="18" charset="0"/>
              </a:rPr>
              <a:t/>
            </a:r>
            <a:br>
              <a:rPr lang="sr-Latn-RS" altLang="en-US" sz="1900" dirty="0" smtClean="0">
                <a:latin typeface="Garamond" panose="02020404030301010803" pitchFamily="18" charset="0"/>
              </a:rPr>
            </a:br>
            <a:r>
              <a:rPr lang="ru-RU" altLang="en-US" sz="1900" dirty="0" err="1" smtClean="0">
                <a:latin typeface="Garamond" panose="02020404030301010803" pitchFamily="18" charset="0"/>
              </a:rPr>
              <a:t>њихову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функционалност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</a:p>
          <a:p>
            <a:pPr lvl="1" eaLnBrk="1" hangingPunct="1"/>
            <a:r>
              <a:rPr lang="ru-RU" altLang="en-US" sz="1900" dirty="0" err="1" smtClean="0">
                <a:latin typeface="Garamond" panose="02020404030301010803" pitchFamily="18" charset="0"/>
              </a:rPr>
              <a:t>изворни</a:t>
            </a:r>
            <a:r>
              <a:rPr lang="ru-RU" altLang="en-US" sz="1900" dirty="0" smtClean="0">
                <a:latin typeface="Garamond" panose="02020404030301010803" pitchFamily="18" charset="0"/>
              </a:rPr>
              <a:t> код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свима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sr-Latn-RS" altLang="en-US" sz="1900" dirty="0" smtClean="0">
                <a:latin typeface="Garamond" panose="02020404030301010803" pitchFamily="18" charset="0"/>
              </a:rPr>
              <a:t/>
            </a:r>
            <a:br>
              <a:rPr lang="sr-Latn-RS" altLang="en-US" sz="1900" dirty="0" smtClean="0">
                <a:latin typeface="Garamond" panose="02020404030301010803" pitchFamily="18" charset="0"/>
              </a:rPr>
            </a:br>
            <a:r>
              <a:rPr lang="ru-RU" altLang="en-US" sz="1900" dirty="0" err="1" smtClean="0">
                <a:latin typeface="Garamond" panose="02020404030301010803" pitchFamily="18" charset="0"/>
              </a:rPr>
              <a:t>доступан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549275"/>
            <a:ext cx="7283450" cy="868363"/>
          </a:xfrm>
        </p:spPr>
        <p:txBody>
          <a:bodyPr/>
          <a:lstStyle/>
          <a:p>
            <a:pPr eaLnBrk="1" hangingPunct="1"/>
            <a:r>
              <a:rPr lang="sr-Cyrl-RS" altLang="en-US" sz="3200" smtClean="0">
                <a:solidFill>
                  <a:schemeClr val="hlink"/>
                </a:solidFill>
              </a:rPr>
              <a:t>Алати за Јава развој</a:t>
            </a:r>
            <a:r>
              <a:rPr lang="sr-Latn-RS" altLang="en-US" sz="3200" smtClean="0">
                <a:solidFill>
                  <a:schemeClr val="hlink"/>
                </a:solidFill>
              </a:rPr>
              <a:t> (</a:t>
            </a:r>
            <a:r>
              <a:rPr lang="en-US" altLang="en-US" sz="3200" smtClean="0">
                <a:solidFill>
                  <a:schemeClr val="hlink"/>
                </a:solidFill>
              </a:rPr>
              <a:t>JDK</a:t>
            </a:r>
            <a:r>
              <a:rPr lang="sr-Latn-RS" altLang="en-US" sz="3200" smtClean="0">
                <a:solidFill>
                  <a:schemeClr val="hlink"/>
                </a:solidFill>
              </a:rPr>
              <a:t>)</a:t>
            </a:r>
            <a:endParaRPr lang="en-US" altLang="en-US" smtClean="0"/>
          </a:p>
        </p:txBody>
      </p:sp>
      <p:pic>
        <p:nvPicPr>
          <p:cNvPr id="6" name="Picture 2" descr="P:\Personal Data\My Folders\Courses\Matf OOP 2012-13\Vezbe\Materijali\j2se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6"/>
          <a:stretch>
            <a:fillRect/>
          </a:stretch>
        </p:blipFill>
        <p:spPr bwMode="auto">
          <a:xfrm>
            <a:off x="3844925" y="3357563"/>
            <a:ext cx="5299075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4695825" y="6480175"/>
            <a:ext cx="3598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1800"/>
              <a:t>Елементи Јаве и </a:t>
            </a:r>
            <a:r>
              <a:rPr lang="en-US" altLang="en-US" sz="1800"/>
              <a:t>JDK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chemeClr val="hlink"/>
                </a:solidFill>
              </a:rPr>
              <a:t>Java API</a:t>
            </a:r>
            <a:endParaRPr lang="en-US" altLang="en-US" sz="3200" smtClean="0">
              <a:solidFill>
                <a:schemeClr val="hlink"/>
              </a:solidFill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892480" cy="2663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r-Latn-CS" altLang="en-US" sz="2400" dirty="0" smtClean="0">
                <a:latin typeface="Garamond" panose="02020404030301010803" pitchFamily="18" charset="0"/>
              </a:rPr>
              <a:t>Java Application Programming Interface,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или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 Java API,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скуп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развио</a:t>
            </a:r>
            <a:r>
              <a:rPr lang="en-US" altLang="en-US" sz="2400" dirty="0" smtClean="0">
                <a:latin typeface="Garamond" panose="02020404030301010803" pitchFamily="18" charset="0"/>
              </a:rPr>
              <a:t> Sun</a:t>
            </a:r>
            <a:r>
              <a:rPr lang="ru-RU" altLang="en-US" sz="2400" dirty="0" smtClean="0">
                <a:latin typeface="Garamond" panose="02020404030301010803" pitchFamily="18" charset="0"/>
              </a:rPr>
              <a:t>, 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коришћење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језику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Java API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дизајниран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би се помогло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програмеру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развоју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сопствених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аплета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апликација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унутар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</a:rPr>
              <a:t>Java API </a:t>
            </a:r>
            <a:r>
              <a:rPr lang="ru-RU" altLang="en-US" sz="2400" dirty="0" smtClean="0">
                <a:latin typeface="Garamond" panose="02020404030301010803" pitchFamily="18" charset="0"/>
              </a:rPr>
              <a:t>-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груписане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пакете, 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при чему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сваки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пакет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садржавати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више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Надаље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свака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више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особина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(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енг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r>
              <a:rPr lang="en-US" altLang="en-US" sz="2400" dirty="0" smtClean="0">
                <a:latin typeface="Garamond" panose="02020404030301010803" pitchFamily="18" charset="0"/>
              </a:rPr>
              <a:t>properties</a:t>
            </a:r>
            <a:r>
              <a:rPr lang="ru-RU" altLang="en-US" sz="2400" dirty="0" smtClean="0">
                <a:latin typeface="Garamond" panose="02020404030301010803" pitchFamily="18" charset="0"/>
              </a:rPr>
              <a:t>),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више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поља</a:t>
            </a:r>
            <a:r>
              <a:rPr lang="ru-RU" altLang="en-US" sz="2400" dirty="0" smtClean="0">
                <a:latin typeface="Garamond" panose="02020404030301010803" pitchFamily="18" charset="0"/>
              </a:rPr>
              <a:t> (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енг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r>
              <a:rPr lang="en-US" altLang="en-US" sz="2400" dirty="0" smtClean="0">
                <a:latin typeface="Garamond" panose="02020404030301010803" pitchFamily="18" charset="0"/>
              </a:rPr>
              <a:t>fields</a:t>
            </a:r>
            <a:r>
              <a:rPr lang="ru-RU" altLang="en-US" sz="2400" dirty="0" smtClean="0">
                <a:latin typeface="Garamond" panose="02020404030301010803" pitchFamily="18" charset="0"/>
              </a:rPr>
              <a:t>) и/или метода.</a:t>
            </a:r>
          </a:p>
        </p:txBody>
      </p:sp>
      <p:pic>
        <p:nvPicPr>
          <p:cNvPr id="4" name="Picture 2" descr="f2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1"/>
          <a:stretch>
            <a:fillRect/>
          </a:stretch>
        </p:blipFill>
        <p:spPr bwMode="auto">
          <a:xfrm>
            <a:off x="1187450" y="4076700"/>
            <a:ext cx="172635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85813" y="6321425"/>
            <a:ext cx="2662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1800"/>
              <a:t>Пример Јава пакета</a:t>
            </a:r>
            <a:endParaRPr lang="en-US" altLang="en-US" sz="1800"/>
          </a:p>
        </p:txBody>
      </p:sp>
      <p:pic>
        <p:nvPicPr>
          <p:cNvPr id="6" name="Picture 3" descr="f3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4924425"/>
            <a:ext cx="4606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4284663" y="5373688"/>
            <a:ext cx="46069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1800" dirty="0"/>
              <a:t>Пун назив Јава класе представља називе пакета (раздвојених тачком) </a:t>
            </a:r>
            <a:r>
              <a:rPr lang="sr-Cyrl-RS" altLang="en-US" sz="1800" dirty="0" smtClean="0"/>
              <a:t/>
            </a:r>
            <a:br>
              <a:rPr lang="sr-Cyrl-RS" altLang="en-US" sz="1800" dirty="0" smtClean="0"/>
            </a:br>
            <a:r>
              <a:rPr lang="sr-Cyrl-RS" altLang="en-US" sz="1800" dirty="0" smtClean="0"/>
              <a:t>иза </a:t>
            </a:r>
            <a:r>
              <a:rPr lang="sr-Cyrl-RS" altLang="en-US" sz="1800" dirty="0"/>
              <a:t>кога следи тачка, па име Јаве класе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f2-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" b="10815"/>
          <a:stretch>
            <a:fillRect/>
          </a:stretch>
        </p:blipFill>
        <p:spPr>
          <a:xfrm>
            <a:off x="4765601" y="3543301"/>
            <a:ext cx="3921199" cy="2976259"/>
          </a:xfrm>
          <a:noFill/>
        </p:spPr>
      </p:pic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23528" y="1463676"/>
            <a:ext cx="8640440" cy="203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sr-Cyrl-RS" sz="2400" kern="0" dirty="0" smtClean="0">
                <a:latin typeface="Garamond" pitchFamily="18" charset="0"/>
              </a:rPr>
              <a:t>Иако је могуће програмирати у Јави без великог знања </a:t>
            </a:r>
            <a:r>
              <a:rPr lang="en-US" sz="2400" kern="0" dirty="0" smtClean="0">
                <a:latin typeface="Garamond" pitchFamily="18" charset="0"/>
              </a:rPr>
              <a:t>API</a:t>
            </a:r>
            <a:r>
              <a:rPr lang="sr-Cyrl-RS" sz="2400" kern="0" dirty="0" smtClean="0">
                <a:latin typeface="Garamond" pitchFamily="18" charset="0"/>
              </a:rPr>
              <a:t>-ја, треба нагласити да свака новоразвијена класа зависи од бар једне класе из </a:t>
            </a:r>
            <a:r>
              <a:rPr lang="en-US" sz="2400" kern="0" dirty="0" smtClean="0">
                <a:latin typeface="Garamond" pitchFamily="18" charset="0"/>
              </a:rPr>
              <a:t>API</a:t>
            </a:r>
            <a:r>
              <a:rPr lang="sr-Cyrl-RS" sz="2400" kern="0" dirty="0" smtClean="0">
                <a:latin typeface="Garamond" pitchFamily="18" charset="0"/>
              </a:rPr>
              <a:t>-ја. </a:t>
            </a:r>
            <a:endParaRPr lang="en-US" sz="2400" kern="0" dirty="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sr-Cyrl-RS" sz="2400" kern="0" dirty="0" smtClean="0">
                <a:latin typeface="Garamond" pitchFamily="18" charset="0"/>
              </a:rPr>
              <a:t>Надаље, при развоју све сложенијих програма, који раде са нискама, сокетима и графичким интерфејсом, постаје веома значајно познавање објеката које је </a:t>
            </a:r>
            <a:r>
              <a:rPr lang="en-US" sz="2400" kern="0" dirty="0" smtClean="0">
                <a:latin typeface="Garamond" pitchFamily="18" charset="0"/>
              </a:rPr>
              <a:t>Sun</a:t>
            </a:r>
            <a:r>
              <a:rPr lang="sr-Cyrl-RS" sz="2400" kern="0" dirty="0" smtClean="0">
                <a:latin typeface="Garamond" pitchFamily="18" charset="0"/>
              </a:rPr>
              <a:t> обезбедио. </a:t>
            </a:r>
            <a:endParaRPr lang="en-US" sz="2400" kern="0" dirty="0" smtClean="0">
              <a:latin typeface="Garamond" pitchFamily="18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chemeClr val="hlink"/>
                </a:solidFill>
              </a:rPr>
              <a:t>Java API (2)</a:t>
            </a:r>
            <a:endParaRPr lang="en-US" altLang="en-US" sz="3200" smtClean="0">
              <a:solidFill>
                <a:schemeClr val="hlink"/>
              </a:solidFill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979613" y="4581525"/>
            <a:ext cx="26622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1800"/>
              <a:t>Пример програмирања коришћењем </a:t>
            </a:r>
            <a:r>
              <a:rPr lang="en-US" altLang="en-US" sz="1800"/>
              <a:t>Java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484313"/>
            <a:ext cx="8278813" cy="4611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Кратак преглед најзначајнијих пакета који долазе са Јавом:</a:t>
            </a:r>
          </a:p>
          <a:p>
            <a:pPr marL="342900" lvl="1" indent="-3429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Библиотеке за </a:t>
            </a:r>
            <a:r>
              <a:rPr lang="en-US" altLang="en-US" sz="2400" dirty="0" smtClean="0">
                <a:latin typeface="Garamond" panose="02020404030301010803" pitchFamily="18" charset="0"/>
              </a:rPr>
              <a:t>GUI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као што су прозори, дијалози, дугмићи, текстуална поља, итд.: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 smtClean="0">
                <a:latin typeface="Garamond" panose="02020404030301010803" pitchFamily="18" charset="0"/>
              </a:rPr>
              <a:t>Abstract Window Toolkit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(А</a:t>
            </a:r>
            <a:r>
              <a:rPr lang="en-US" altLang="en-US" sz="1900" dirty="0" smtClean="0">
                <a:latin typeface="Garamond" panose="02020404030301010803" pitchFamily="18" charset="0"/>
              </a:rPr>
              <a:t>W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Т),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 smtClean="0">
                <a:latin typeface="Garamond" panose="02020404030301010803" pitchFamily="18" charset="0"/>
              </a:rPr>
              <a:t>Swing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 и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 smtClean="0">
                <a:latin typeface="Garamond" panose="02020404030301010803" pitchFamily="18" charset="0"/>
              </a:rPr>
              <a:t>Java FX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 класе </a:t>
            </a:r>
          </a:p>
          <a:p>
            <a:pPr eaLnBrk="1" hangingPunct="1">
              <a:lnSpc>
                <a:spcPct val="80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Класе за мреже, </a:t>
            </a:r>
            <a:r>
              <a:rPr lang="en-US" altLang="en-US" sz="2400" dirty="0" smtClean="0">
                <a:latin typeface="Garamond" panose="02020404030301010803" pitchFamily="18" charset="0"/>
              </a:rPr>
              <a:t>URL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-ов</a:t>
            </a:r>
            <a:r>
              <a:rPr lang="en-US" altLang="en-US" sz="2400" dirty="0" smtClean="0">
                <a:latin typeface="Garamond" panose="02020404030301010803" pitchFamily="18" charset="0"/>
              </a:rPr>
              <a:t>e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, клијент-серверске сокете. </a:t>
            </a:r>
          </a:p>
          <a:p>
            <a:pPr eaLnBrk="1" hangingPunct="1">
              <a:lnSpc>
                <a:spcPct val="80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Класе за различите типове улаза и излаза. </a:t>
            </a:r>
          </a:p>
          <a:p>
            <a:pPr eaLnBrk="1" hangingPunct="1">
              <a:lnSpc>
                <a:spcPct val="80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Класе за различите типове података, процесе и нити који </a:t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се извршавају, стрингове, итд. </a:t>
            </a:r>
          </a:p>
          <a:p>
            <a:pPr eaLnBrk="1" hangingPunct="1">
              <a:lnSpc>
                <a:spcPct val="80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Помоћне класе за датуме, колекције итд. </a:t>
            </a:r>
          </a:p>
          <a:p>
            <a:pPr eaLnBrk="1" hangingPunct="1">
              <a:lnSpc>
                <a:spcPct val="80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Класе за развој аплета. </a:t>
            </a:r>
          </a:p>
          <a:p>
            <a:pPr eaLnBrk="1" hangingPunct="1">
              <a:lnSpc>
                <a:spcPct val="80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Класе за манипулацију сликама.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>
              <a:latin typeface="Garamond" panose="02020404030301010803" pitchFamily="18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chemeClr val="hlink"/>
                </a:solidFill>
              </a:rPr>
              <a:t>Java API (</a:t>
            </a:r>
            <a:r>
              <a:rPr lang="en-US" altLang="en-US" sz="3200" smtClean="0">
                <a:solidFill>
                  <a:schemeClr val="hlink"/>
                </a:solidFill>
              </a:rPr>
              <a:t>3</a:t>
            </a:r>
            <a:r>
              <a:rPr lang="sr-Latn-CS" altLang="en-US" sz="3200" smtClean="0">
                <a:solidFill>
                  <a:schemeClr val="hlink"/>
                </a:solidFill>
              </a:rPr>
              <a:t>)</a:t>
            </a:r>
            <a:endParaRPr lang="en-US" altLang="en-US" sz="320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505825" cy="2886075"/>
          </a:xfrm>
        </p:spPr>
        <p:txBody>
          <a:bodyPr/>
          <a:lstStyle/>
          <a:p>
            <a:pPr eaLnBrk="1" hangingPunct="1"/>
            <a:r>
              <a:rPr lang="sr-Cyrl-RS" altLang="en-US" sz="2400" dirty="0" smtClean="0">
                <a:latin typeface="Garamond" panose="02020404030301010803" pitchFamily="18" charset="0"/>
              </a:rPr>
              <a:t>Пакети представљају начин за организовање класа. </a:t>
            </a:r>
          </a:p>
          <a:p>
            <a:pPr eaLnBrk="1" hangingPunct="1"/>
            <a:r>
              <a:rPr lang="sr-Cyrl-RS" altLang="en-US" sz="2400" dirty="0" smtClean="0">
                <a:latin typeface="Garamond" panose="02020404030301010803" pitchFamily="18" charset="0"/>
              </a:rPr>
              <a:t>Пакет може садржавати класе и друге пакете, на сличан начин као што директоријум садржи датотеке и друге директоријуме.</a:t>
            </a:r>
          </a:p>
          <a:p>
            <a:pPr eaLnBrk="1" hangingPunct="1"/>
            <a:r>
              <a:rPr lang="sr-Cyrl-RS" altLang="en-US" sz="2400" dirty="0" smtClean="0">
                <a:latin typeface="Garamond" panose="02020404030301010803" pitchFamily="18" charset="0"/>
              </a:rPr>
              <a:t> На пример, класе које припадају пакету А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W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Т, јава.а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w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т, су смештене у поддиректоријуму А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W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 директоријума</a:t>
            </a:r>
            <a:r>
              <a:rPr lang="en-US" altLang="en-US" sz="2400" dirty="0" smtClean="0">
                <a:latin typeface="Garamond" panose="02020404030301010803" pitchFamily="18" charset="0"/>
              </a:rPr>
              <a:t> JAVA.</a:t>
            </a:r>
            <a:endParaRPr lang="sr-Latn-CS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chemeClr val="hlink"/>
                </a:solidFill>
              </a:rPr>
              <a:t>Java API (</a:t>
            </a:r>
            <a:r>
              <a:rPr lang="sr-Cyrl-RS" altLang="en-US" sz="3200" smtClean="0">
                <a:solidFill>
                  <a:schemeClr val="hlink"/>
                </a:solidFill>
              </a:rPr>
              <a:t>4</a:t>
            </a:r>
            <a:r>
              <a:rPr lang="sr-Latn-CS" altLang="en-US" sz="3200" smtClean="0">
                <a:solidFill>
                  <a:schemeClr val="hlink"/>
                </a:solidFill>
              </a:rPr>
              <a:t>)</a:t>
            </a:r>
            <a:endParaRPr lang="en-US" altLang="en-US" sz="3200" smtClean="0">
              <a:solidFill>
                <a:schemeClr val="hlink"/>
              </a:solidFill>
            </a:endParaRP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" t="14098" r="40237" b="42065"/>
          <a:stretch>
            <a:fillRect/>
          </a:stretch>
        </p:blipFill>
        <p:spPr bwMode="auto">
          <a:xfrm>
            <a:off x="1547664" y="3717032"/>
            <a:ext cx="5544616" cy="292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>
          <a:xfrm>
            <a:off x="1835150" y="549275"/>
            <a:ext cx="6851650" cy="774700"/>
          </a:xfrm>
          <a:noFill/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chemeClr val="hlink"/>
                </a:solidFill>
              </a:rPr>
              <a:t>Java Core API</a:t>
            </a:r>
            <a:endParaRPr lang="en-US" altLang="en-US" sz="3200" smtClean="0">
              <a:solidFill>
                <a:schemeClr val="hlink"/>
              </a:solidFill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28775"/>
            <a:ext cx="8713093" cy="504031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Централни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(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енг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core</a:t>
            </a:r>
            <a:r>
              <a:rPr lang="ru-RU" altLang="en-US" sz="2400" dirty="0" smtClean="0">
                <a:latin typeface="Garamond" panose="02020404030301010803" pitchFamily="18" charset="0"/>
              </a:rPr>
              <a:t>) </a:t>
            </a:r>
            <a:r>
              <a:rPr lang="en-US" altLang="en-US" sz="2400" dirty="0" smtClean="0">
                <a:latin typeface="Garamond" panose="02020404030301010803" pitchFamily="18" charset="0"/>
              </a:rPr>
              <a:t>API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садржи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пакете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објектима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гарантује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су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доступни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без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обзира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имплементацију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: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sr-Latn-CS" altLang="en-US" sz="2400" b="1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sr-Latn-CS" altLang="en-US" sz="2000" b="1" dirty="0" smtClean="0"/>
              <a:t>java.lang</a:t>
            </a:r>
            <a:endParaRPr lang="sr-Cyrl-RS" altLang="en-US" sz="2000" b="1" dirty="0">
              <a:latin typeface="Garamond" panose="02020404030301010803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sr-Cyrl-RS" altLang="en-US" sz="1900" dirty="0">
                <a:latin typeface="Garamond" panose="02020404030301010803" pitchFamily="18" charset="0"/>
              </a:rPr>
              <a:t>С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астоји се од класа које су централне за језик Јава</a:t>
            </a:r>
            <a:r>
              <a:rPr lang="sr-Latn-CS" altLang="en-US" sz="1900" dirty="0" smtClean="0">
                <a:latin typeface="Garamond" panose="02020404030301010803" pitchFamily="18" charset="0"/>
              </a:rPr>
              <a:t>.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sr-Cyrl-RS" altLang="en-US" sz="1900" dirty="0" smtClean="0">
                <a:latin typeface="Garamond" panose="02020404030301010803" pitchFamily="18" charset="0"/>
              </a:rPr>
              <a:t>Он обезбеђује не само класе-омотаче за просте типове података, </a:t>
            </a:r>
            <a:br>
              <a:rPr lang="sr-Cyrl-RS" altLang="en-US" sz="1900" dirty="0" smtClean="0">
                <a:latin typeface="Garamond" panose="02020404030301010803" pitchFamily="18" charset="0"/>
              </a:rPr>
            </a:br>
            <a:r>
              <a:rPr lang="sr-Cyrl-RS" altLang="en-US" sz="1900" dirty="0" smtClean="0">
                <a:latin typeface="Garamond" panose="02020404030301010803" pitchFamily="18" charset="0"/>
              </a:rPr>
              <a:t>као што су </a:t>
            </a:r>
            <a:r>
              <a:rPr lang="sr-Latn-CS" altLang="en-US" sz="1500" dirty="0" smtClean="0"/>
              <a:t>Character</a:t>
            </a:r>
            <a:r>
              <a:rPr lang="sr-Latn-CS" altLang="en-US" sz="1500" dirty="0" smtClean="0">
                <a:latin typeface="Garamond" panose="02020404030301010803" pitchFamily="18" charset="0"/>
              </a:rPr>
              <a:t> </a:t>
            </a:r>
            <a:r>
              <a:rPr lang="sr-Latn-CS" altLang="en-US" sz="1900" dirty="0" smtClean="0">
                <a:latin typeface="Garamond" panose="02020404030301010803" pitchFamily="18" charset="0"/>
              </a:rPr>
              <a:t>i </a:t>
            </a:r>
            <a:r>
              <a:rPr lang="sr-Latn-CS" altLang="en-US" sz="1500" dirty="0" smtClean="0"/>
              <a:t>Integer</a:t>
            </a:r>
            <a:r>
              <a:rPr lang="sr-Latn-CS" altLang="en-US" sz="19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/>
            </a:r>
            <a:br>
              <a:rPr lang="sr-Cyrl-RS" altLang="en-US" sz="1900" dirty="0" smtClean="0">
                <a:latin typeface="Garamond" panose="02020404030301010803" pitchFamily="18" charset="0"/>
              </a:rPr>
            </a:br>
            <a:r>
              <a:rPr lang="sr-Cyrl-RS" altLang="en-US" sz="1900" dirty="0" smtClean="0">
                <a:latin typeface="Garamond" panose="02020404030301010803" pitchFamily="18" charset="0"/>
              </a:rPr>
              <a:t>већ и обраду грешака уз коришћење класа </a:t>
            </a:r>
            <a:r>
              <a:rPr lang="sr-Latn-CS" altLang="en-US" sz="1500" dirty="0" smtClean="0"/>
              <a:t>Throwable</a:t>
            </a:r>
            <a:r>
              <a:rPr lang="sr-Latn-CS" altLang="en-US" sz="1500" dirty="0" smtClean="0">
                <a:latin typeface="Garamond" panose="02020404030301010803" pitchFamily="18" charset="0"/>
              </a:rPr>
              <a:t> </a:t>
            </a:r>
            <a:r>
              <a:rPr lang="sr-Latn-CS" altLang="en-US" sz="1900" dirty="0" smtClean="0">
                <a:latin typeface="Garamond" panose="02020404030301010803" pitchFamily="18" charset="0"/>
              </a:rPr>
              <a:t>i </a:t>
            </a:r>
            <a:r>
              <a:rPr lang="sr-Latn-CS" altLang="en-US" sz="1500" dirty="0" smtClean="0"/>
              <a:t>Error</a:t>
            </a:r>
            <a:endParaRPr lang="sr-Cyrl-RS" altLang="en-US" sz="1900" dirty="0">
              <a:latin typeface="Garamond" panose="02020404030301010803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sr-Cyrl-RS" altLang="en-US" sz="1900" dirty="0" smtClean="0">
                <a:latin typeface="Garamond" panose="02020404030301010803" pitchFamily="18" charset="0"/>
              </a:rPr>
              <a:t>Надаље, класе</a:t>
            </a:r>
            <a:r>
              <a:rPr lang="sr-Latn-CS" altLang="en-US" sz="1900" dirty="0" smtClean="0">
                <a:latin typeface="Garamond" panose="02020404030301010803" pitchFamily="18" charset="0"/>
              </a:rPr>
              <a:t> </a:t>
            </a:r>
            <a:r>
              <a:rPr lang="sr-Latn-CS" altLang="en-US" sz="1500" dirty="0" smtClean="0"/>
              <a:t>System</a:t>
            </a:r>
            <a:r>
              <a:rPr lang="sr-Cyrl-RS" altLang="en-US" sz="15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и </a:t>
            </a:r>
            <a:r>
              <a:rPr lang="sr-Latn-CS" altLang="en-US" sz="1500" dirty="0" smtClean="0"/>
              <a:t>SecurityManager</a:t>
            </a:r>
            <a:r>
              <a:rPr lang="sr-Latn-CS" altLang="en-US" sz="15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омогућују програмеру контролу </a:t>
            </a:r>
            <a:br>
              <a:rPr lang="sr-Cyrl-RS" altLang="en-US" sz="1900" dirty="0" smtClean="0">
                <a:latin typeface="Garamond" panose="02020404030301010803" pitchFamily="18" charset="0"/>
              </a:rPr>
            </a:br>
            <a:r>
              <a:rPr lang="sr-Cyrl-RS" altLang="en-US" sz="1900" dirty="0" smtClean="0">
                <a:latin typeface="Garamond" panose="02020404030301010803" pitchFamily="18" charset="0"/>
              </a:rPr>
              <a:t>(до извесног нивоа) над Јава системом за извршавање</a:t>
            </a:r>
            <a:r>
              <a:rPr lang="sr-Latn-CS" altLang="en-US" sz="1900" dirty="0" smtClean="0">
                <a:latin typeface="Garamond" panose="02020404030301010803" pitchFamily="18" charset="0"/>
              </a:rPr>
              <a:t>.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sr-Latn-CS" altLang="en-US" sz="19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sr-Latn-CS" altLang="en-US" sz="2000" b="1" dirty="0" smtClean="0"/>
              <a:t>java.io</a:t>
            </a:r>
            <a:endParaRPr lang="sr-Cyrl-RS" altLang="en-US" sz="2400" b="1" dirty="0"/>
          </a:p>
          <a:p>
            <a:pPr lvl="1" eaLnBrk="1" hangingPunct="1">
              <a:lnSpc>
                <a:spcPct val="80000"/>
              </a:lnSpc>
            </a:pPr>
            <a:r>
              <a:rPr lang="sr-Cyrl-RS" altLang="en-US" sz="1900" dirty="0" smtClean="0">
                <a:latin typeface="Garamond" panose="02020404030301010803" pitchFamily="18" charset="0"/>
              </a:rPr>
              <a:t>Стандардна улазно/излазна Јава библиотека. </a:t>
            </a:r>
          </a:p>
          <a:p>
            <a:pPr lvl="1" eaLnBrk="1" hangingPunct="1">
              <a:lnSpc>
                <a:spcPct val="80000"/>
              </a:lnSpc>
            </a:pPr>
            <a:r>
              <a:rPr lang="sr-Cyrl-RS" altLang="en-US" sz="1900" dirty="0" smtClean="0">
                <a:latin typeface="Garamond" panose="02020404030301010803" pitchFamily="18" charset="0"/>
              </a:rPr>
              <a:t>Овај пакет обезбеђује програмеру могућност креирања </a:t>
            </a:r>
            <a:br>
              <a:rPr lang="sr-Cyrl-RS" altLang="en-US" sz="1900" dirty="0" smtClean="0">
                <a:latin typeface="Garamond" panose="02020404030301010803" pitchFamily="18" charset="0"/>
              </a:rPr>
            </a:br>
            <a:r>
              <a:rPr lang="sr-Cyrl-RS" altLang="en-US" sz="1900" dirty="0" smtClean="0">
                <a:latin typeface="Garamond" panose="02020404030301010803" pitchFamily="18" charset="0"/>
              </a:rPr>
              <a:t>и рада са токовима</a:t>
            </a:r>
            <a:r>
              <a:rPr lang="sr-Latn-CS" altLang="en-US" sz="1900" dirty="0" smtClean="0">
                <a:latin typeface="Garamond" panose="02020404030301010803" pitchFamily="18" charset="0"/>
              </a:rPr>
              <a:t> (eng. streams)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података</a:t>
            </a:r>
            <a:r>
              <a:rPr lang="sr-Latn-CS" altLang="en-US" sz="1900" dirty="0" smtClean="0">
                <a:latin typeface="Garamond" panose="02020404030301010803" pitchFamily="18" charset="0"/>
              </a:rPr>
              <a:t>.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sr-Cyrl-RS" altLang="en-US" sz="1900" dirty="0" smtClean="0">
                <a:latin typeface="Garamond" panose="02020404030301010803" pitchFamily="18" charset="0"/>
              </a:rPr>
              <a:t>Подржан је рад са једноставним типовима као што је </a:t>
            </a:r>
            <a:r>
              <a:rPr lang="sr-Latn-CS" altLang="en-US" sz="1500" dirty="0" smtClean="0"/>
              <a:t>String</a:t>
            </a:r>
            <a:r>
              <a:rPr lang="sr-Latn-CS" altLang="en-US" sz="15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1500" dirty="0" smtClean="0">
                <a:latin typeface="Garamond" panose="02020404030301010803" pitchFamily="18" charset="0"/>
              </a:rPr>
              <a:t/>
            </a:r>
            <a:br>
              <a:rPr lang="sr-Cyrl-RS" altLang="en-US" sz="1500" dirty="0" smtClean="0">
                <a:latin typeface="Garamond" panose="02020404030301010803" pitchFamily="18" charset="0"/>
              </a:rPr>
            </a:br>
            <a:r>
              <a:rPr lang="sr-Cyrl-RS" altLang="en-US" sz="1900" dirty="0" smtClean="0">
                <a:latin typeface="Garamond" panose="02020404030301010803" pitchFamily="18" charset="0"/>
              </a:rPr>
              <a:t>и са сложеним типовима као што је</a:t>
            </a:r>
            <a:r>
              <a:rPr lang="sr-Latn-CS" altLang="en-US" sz="1900" dirty="0" smtClean="0">
                <a:latin typeface="Garamond" panose="02020404030301010803" pitchFamily="18" charset="0"/>
              </a:rPr>
              <a:t> </a:t>
            </a:r>
            <a:r>
              <a:rPr lang="sr-Latn-CS" altLang="en-US" sz="1500" dirty="0" smtClean="0"/>
              <a:t>StreamTokenizer</a:t>
            </a:r>
            <a:r>
              <a:rPr lang="sr-Latn-CS" altLang="en-US" sz="1900" dirty="0" smtClean="0">
                <a:latin typeface="Garamond" panose="02020404030301010803" pitchFamily="18" charset="0"/>
              </a:rPr>
              <a:t>.</a:t>
            </a:r>
            <a:endParaRPr lang="sr-Latn-CS" altLang="en-US" sz="1900" b="1" dirty="0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84313"/>
            <a:ext cx="8604250" cy="5373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sr-Cyrl-RS" sz="2000" b="1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sr-Latn-CS" sz="2000" b="1" dirty="0" smtClean="0"/>
              <a:t>java.util</a:t>
            </a:r>
            <a:endParaRPr lang="sr-Cyrl-RS" sz="2400" b="1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sr-Cyrl-RS" sz="1900" dirty="0" smtClean="0">
                <a:latin typeface="Garamond" pitchFamily="18" charset="0"/>
              </a:rPr>
              <a:t>Садржи већи број корисних класа које нису могле бити уклопљене у друге пакете.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sr-Cyrl-RS" sz="1900" dirty="0">
                <a:latin typeface="Garamond" pitchFamily="18" charset="0"/>
              </a:rPr>
              <a:t>К</a:t>
            </a:r>
            <a:r>
              <a:rPr lang="sr-Cyrl-RS" sz="1900" dirty="0" smtClean="0">
                <a:latin typeface="Garamond" pitchFamily="18" charset="0"/>
              </a:rPr>
              <a:t>ласе које омогућавају рад са датумима,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sr-Cyrl-RS" sz="1900" dirty="0">
                <a:latin typeface="Garamond" pitchFamily="18" charset="0"/>
              </a:rPr>
              <a:t>К</a:t>
            </a:r>
            <a:r>
              <a:rPr lang="sr-Cyrl-RS" sz="1900" dirty="0" smtClean="0">
                <a:latin typeface="Garamond" pitchFamily="18" charset="0"/>
              </a:rPr>
              <a:t>ласе које омогућавају структурисање података, као што су </a:t>
            </a:r>
            <a:r>
              <a:rPr lang="sr-Latn-CS" sz="1500" dirty="0" smtClean="0"/>
              <a:t>Stack</a:t>
            </a:r>
            <a:r>
              <a:rPr lang="sr-Latn-CS" sz="1500" dirty="0" smtClean="0">
                <a:latin typeface="Garamond" pitchFamily="18" charset="0"/>
              </a:rPr>
              <a:t> </a:t>
            </a:r>
            <a:r>
              <a:rPr lang="sr-Cyrl-RS" sz="1900" dirty="0" smtClean="0">
                <a:latin typeface="Garamond" pitchFamily="18" charset="0"/>
              </a:rPr>
              <a:t>и </a:t>
            </a:r>
            <a:r>
              <a:rPr lang="sr-Latn-CS" sz="1500" dirty="0" smtClean="0"/>
              <a:t>Vector</a:t>
            </a:r>
            <a:r>
              <a:rPr lang="sr-Latn-CS" sz="1900" dirty="0" smtClean="0">
                <a:latin typeface="Garamond" pitchFamily="18" charset="0"/>
              </a:rPr>
              <a:t>.</a:t>
            </a:r>
            <a:endParaRPr lang="sr-Cyrl-RS" sz="1900" dirty="0" smtClean="0">
              <a:latin typeface="Garamond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sr-Cyrl-RS" sz="1900" dirty="0">
                <a:latin typeface="Garamond" pitchFamily="18" charset="0"/>
              </a:rPr>
              <a:t>К</a:t>
            </a:r>
            <a:r>
              <a:rPr lang="sr-Cyrl-RS" sz="1900" dirty="0" smtClean="0">
                <a:latin typeface="Garamond" pitchFamily="18" charset="0"/>
              </a:rPr>
              <a:t>ласе које омогућавају парсирање улазног тока података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endParaRPr lang="sr-Latn-CS" sz="1900" dirty="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sr-Latn-CS" sz="2000" b="1" dirty="0" smtClean="0"/>
              <a:t>java.net</a:t>
            </a:r>
            <a:endParaRPr lang="sr-Cyrl-RS" sz="2400" b="1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sr-Cyrl-RS" sz="1900" dirty="0" smtClean="0">
                <a:latin typeface="Garamond" pitchFamily="18" charset="0"/>
              </a:rPr>
              <a:t>Пакет </a:t>
            </a:r>
            <a:r>
              <a:rPr lang="sr-Latn-CS" sz="1900" dirty="0" smtClean="0">
                <a:latin typeface="Garamond" pitchFamily="18" charset="0"/>
              </a:rPr>
              <a:t>java.net </a:t>
            </a:r>
            <a:r>
              <a:rPr lang="sr-Cyrl-RS" sz="1900" dirty="0" smtClean="0">
                <a:latin typeface="Garamond" pitchFamily="18" charset="0"/>
              </a:rPr>
              <a:t>чини језик Јава  мрежно заснованим језиком.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sr-Cyrl-RS" sz="1900" dirty="0" smtClean="0">
                <a:latin typeface="Garamond" pitchFamily="18" charset="0"/>
              </a:rPr>
              <a:t>Он обезбеђује способност комуникације са удаљеним чворовима, </a:t>
            </a:r>
            <a:r>
              <a:rPr lang="sr-Cyrl-RS" sz="1900" dirty="0">
                <a:latin typeface="Garamond" pitchFamily="18" charset="0"/>
              </a:rPr>
              <a:t/>
            </a:r>
            <a:br>
              <a:rPr lang="sr-Cyrl-RS" sz="1900" dirty="0">
                <a:latin typeface="Garamond" pitchFamily="18" charset="0"/>
              </a:rPr>
            </a:br>
            <a:r>
              <a:rPr lang="sr-Cyrl-RS" sz="1900" dirty="0" smtClean="0">
                <a:latin typeface="Garamond" pitchFamily="18" charset="0"/>
              </a:rPr>
              <a:t>било преко сокета, било коришћењем </a:t>
            </a:r>
            <a:r>
              <a:rPr lang="sr-Latn-CS" sz="1900" dirty="0" smtClean="0">
                <a:latin typeface="Garamond" pitchFamily="18" charset="0"/>
              </a:rPr>
              <a:t>URL-</a:t>
            </a:r>
            <a:r>
              <a:rPr lang="sr-Cyrl-RS" sz="1900" dirty="0" smtClean="0">
                <a:latin typeface="Garamond" pitchFamily="18" charset="0"/>
              </a:rPr>
              <a:t>ова. </a:t>
            </a:r>
            <a:endParaRPr lang="sr-Cyrl-RS" sz="1900" dirty="0">
              <a:latin typeface="Garamond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sr-Cyrl-RS" sz="1900" dirty="0" smtClean="0">
                <a:latin typeface="Garamond" pitchFamily="18" charset="0"/>
              </a:rPr>
              <a:t>На пример, коришћењем овог пакета програмер може креирати своје сопствене </a:t>
            </a:r>
            <a:r>
              <a:rPr lang="sr-Latn-CS" sz="1900" dirty="0" smtClean="0">
                <a:latin typeface="Garamond" pitchFamily="18" charset="0"/>
              </a:rPr>
              <a:t>Telnet, Chat  </a:t>
            </a:r>
            <a:r>
              <a:rPr lang="sr-Cyrl-RS" sz="1900" dirty="0" smtClean="0">
                <a:latin typeface="Garamond" pitchFamily="18" charset="0"/>
              </a:rPr>
              <a:t>или </a:t>
            </a:r>
            <a:r>
              <a:rPr lang="sr-Latn-CS" sz="1900" dirty="0" smtClean="0">
                <a:latin typeface="Garamond" pitchFamily="18" charset="0"/>
              </a:rPr>
              <a:t>FTP </a:t>
            </a:r>
            <a:r>
              <a:rPr lang="sr-Cyrl-RS" sz="1900" dirty="0" smtClean="0">
                <a:latin typeface="Garamond" pitchFamily="18" charset="0"/>
              </a:rPr>
              <a:t>клијенте и/или сервере.</a:t>
            </a:r>
            <a:endParaRPr lang="sr-Latn-CS" sz="1900" b="1" dirty="0" smtClean="0">
              <a:latin typeface="Garamond" pitchFamily="18" charset="0"/>
            </a:endParaRPr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>
          <a:xfrm>
            <a:off x="1835150" y="549275"/>
            <a:ext cx="6851650" cy="774700"/>
          </a:xfrm>
          <a:noFill/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chemeClr val="hlink"/>
                </a:solidFill>
              </a:rPr>
              <a:t>Java Core API</a:t>
            </a:r>
            <a:r>
              <a:rPr lang="en-US" altLang="en-US" sz="3200" smtClean="0">
                <a:solidFill>
                  <a:schemeClr val="hlink"/>
                </a:solidFill>
              </a:rPr>
              <a:t>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549275"/>
            <a:ext cx="7210425" cy="868363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chemeClr val="hlink"/>
                </a:solidFill>
              </a:rPr>
              <a:t>Увод</a:t>
            </a:r>
            <a:endParaRPr lang="en-US" altLang="en-US" smtClean="0">
              <a:solidFill>
                <a:schemeClr val="hlink"/>
              </a:solidFill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600200"/>
            <a:ext cx="8712968" cy="5257800"/>
          </a:xfrm>
        </p:spPr>
        <p:txBody>
          <a:bodyPr/>
          <a:lstStyle/>
          <a:p>
            <a:pPr eaLnBrk="1" hangingPunct="1"/>
            <a:r>
              <a:rPr lang="ru-RU" altLang="en-US" sz="2800" dirty="0" smtClean="0">
                <a:latin typeface="Garamond" panose="02020404030301010803" pitchFamily="18" charset="0"/>
              </a:rPr>
              <a:t>Пре него </a:t>
            </a:r>
            <a:r>
              <a:rPr lang="ru-RU" altLang="en-US" sz="2800" dirty="0" err="1" smtClean="0">
                <a:latin typeface="Garamond" panose="02020404030301010803" pitchFamily="18" charset="0"/>
              </a:rPr>
              <a:t>што</a:t>
            </a:r>
            <a:r>
              <a:rPr lang="ru-RU" altLang="en-US" sz="28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800" dirty="0" err="1" smtClean="0">
                <a:latin typeface="Garamond" panose="02020404030301010803" pitchFamily="18" charset="0"/>
              </a:rPr>
              <a:t>креира</a:t>
            </a:r>
            <a:r>
              <a:rPr lang="ru-RU" altLang="en-US" sz="2800" dirty="0" smtClean="0">
                <a:latin typeface="Garamond" panose="02020404030301010803" pitchFamily="18" charset="0"/>
              </a:rPr>
              <a:t> </a:t>
            </a:r>
            <a:r>
              <a:rPr lang="ru-RU" altLang="en-US" sz="2800" dirty="0" err="1" smtClean="0">
                <a:latin typeface="Garamond" panose="02020404030301010803" pitchFamily="18" charset="0"/>
              </a:rPr>
              <a:t>апликација</a:t>
            </a:r>
            <a:r>
              <a:rPr lang="en-US" altLang="en-US" sz="28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800" dirty="0" smtClean="0">
                <a:latin typeface="Garamond" panose="02020404030301010803" pitchFamily="18" charset="0"/>
              </a:rPr>
              <a:t>аплет или библиотека </a:t>
            </a:r>
            <a:r>
              <a:rPr lang="ru-RU" altLang="en-US" sz="2800" dirty="0" smtClean="0">
                <a:latin typeface="Garamond" panose="02020404030301010803" pitchFamily="18" charset="0"/>
              </a:rPr>
              <a:t>у </a:t>
            </a:r>
            <a:r>
              <a:rPr lang="ru-RU" altLang="en-US" sz="2800" dirty="0" err="1" smtClean="0">
                <a:latin typeface="Garamond" panose="02020404030301010803" pitchFamily="18" charset="0"/>
              </a:rPr>
              <a:t>Јави</a:t>
            </a:r>
            <a:r>
              <a:rPr lang="ru-RU" altLang="en-US" sz="2800" dirty="0" smtClean="0">
                <a:latin typeface="Garamond" panose="02020404030301010803" pitchFamily="18" charset="0"/>
              </a:rPr>
              <a:t>, важно </a:t>
            </a:r>
            <a:r>
              <a:rPr lang="ru-RU" altLang="en-US" sz="28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800" dirty="0" smtClean="0">
                <a:latin typeface="Garamond" panose="02020404030301010803" pitchFamily="18" charset="0"/>
              </a:rPr>
              <a:t> да се разуме </a:t>
            </a:r>
            <a:r>
              <a:rPr lang="ru-RU" altLang="en-US" sz="2800" dirty="0" err="1" smtClean="0">
                <a:latin typeface="Garamond" panose="02020404030301010803" pitchFamily="18" charset="0"/>
              </a:rPr>
              <a:t>како</a:t>
            </a:r>
            <a:r>
              <a:rPr lang="ru-RU" altLang="en-US" sz="2800" dirty="0" smtClean="0">
                <a:latin typeface="Garamond" panose="02020404030301010803" pitchFamily="18" charset="0"/>
              </a:rPr>
              <a:t> </a:t>
            </a:r>
            <a:r>
              <a:rPr lang="ru-RU" altLang="en-US" sz="28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800" dirty="0" smtClean="0">
                <a:latin typeface="Garamond" panose="02020404030301010803" pitchFamily="18" charset="0"/>
              </a:rPr>
              <a:t> ради.</a:t>
            </a:r>
          </a:p>
          <a:p>
            <a:pPr eaLnBrk="1" hangingPunct="1"/>
            <a:r>
              <a:rPr lang="ru-RU" altLang="en-US" sz="2800" dirty="0" smtClean="0">
                <a:latin typeface="Garamond" panose="02020404030301010803" pitchFamily="18" charset="0"/>
              </a:rPr>
              <a:t>У </a:t>
            </a:r>
            <a:r>
              <a:rPr lang="ru-RU" altLang="en-US" sz="2800" dirty="0" err="1" smtClean="0">
                <a:latin typeface="Garamond" panose="02020404030301010803" pitchFamily="18" charset="0"/>
              </a:rPr>
              <a:t>презентацији</a:t>
            </a:r>
            <a:r>
              <a:rPr lang="ru-RU" altLang="en-US" sz="2800" dirty="0" smtClean="0">
                <a:latin typeface="Garamond" panose="02020404030301010803" pitchFamily="18" charset="0"/>
              </a:rPr>
              <a:t> </a:t>
            </a:r>
            <a:r>
              <a:rPr lang="ru-RU" altLang="en-US" sz="2800" dirty="0" err="1" smtClean="0">
                <a:latin typeface="Garamond" panose="02020404030301010803" pitchFamily="18" charset="0"/>
              </a:rPr>
              <a:t>која</a:t>
            </a:r>
            <a:r>
              <a:rPr lang="ru-RU" altLang="en-US" sz="2800" dirty="0" smtClean="0">
                <a:latin typeface="Garamond" panose="02020404030301010803" pitchFamily="18" charset="0"/>
              </a:rPr>
              <a:t> следи </a:t>
            </a:r>
            <a:r>
              <a:rPr lang="ru-RU" altLang="en-US" sz="2800" dirty="0" err="1" smtClean="0">
                <a:latin typeface="Garamond" panose="02020404030301010803" pitchFamily="18" charset="0"/>
              </a:rPr>
              <a:t>упознајемо</a:t>
            </a:r>
            <a:r>
              <a:rPr lang="ru-RU" altLang="en-US" sz="2800" dirty="0" smtClean="0">
                <a:latin typeface="Garamond" panose="02020404030301010803" pitchFamily="18" charset="0"/>
              </a:rPr>
              <a:t> се</a:t>
            </a:r>
            <a:r>
              <a:rPr lang="sr-Latn-RS" altLang="en-US" sz="2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800" dirty="0" smtClean="0">
                <a:latin typeface="Garamond" panose="02020404030301010803" pitchFamily="18" charset="0"/>
              </a:rPr>
              <a:t>са</a:t>
            </a:r>
            <a:r>
              <a:rPr lang="sr-Latn-RS" altLang="en-US" sz="2800" dirty="0" smtClean="0">
                <a:latin typeface="Garamond" panose="02020404030301010803" pitchFamily="18" charset="0"/>
              </a:rPr>
              <a:t>:</a:t>
            </a:r>
          </a:p>
          <a:p>
            <a:pPr lvl="1" eaLnBrk="1" hangingPunct="1"/>
            <a:r>
              <a:rPr lang="ru-RU" altLang="en-US" sz="2300" dirty="0" smtClean="0">
                <a:latin typeface="Garamond" panose="02020404030301010803" pitchFamily="18" charset="0"/>
              </a:rPr>
              <a:t> </a:t>
            </a:r>
            <a:r>
              <a:rPr lang="ru-RU" altLang="en-US" sz="2300" dirty="0" err="1" smtClean="0">
                <a:latin typeface="Garamond" panose="02020404030301010803" pitchFamily="18" charset="0"/>
              </a:rPr>
              <a:t>језиком</a:t>
            </a:r>
            <a:r>
              <a:rPr lang="ru-RU" altLang="en-US" sz="2300" dirty="0" smtClean="0">
                <a:latin typeface="Garamond" panose="02020404030301010803" pitchFamily="18" charset="0"/>
              </a:rPr>
              <a:t> </a:t>
            </a:r>
            <a:r>
              <a:rPr lang="ru-RU" altLang="en-US" sz="23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300" dirty="0" smtClean="0">
                <a:latin typeface="Garamond" panose="02020404030301010803" pitchFamily="18" charset="0"/>
              </a:rPr>
              <a:t>,</a:t>
            </a:r>
            <a:endParaRPr lang="sr-Latn-RS" altLang="en-US" sz="2300" dirty="0" smtClean="0">
              <a:latin typeface="Garamond" panose="02020404030301010803" pitchFamily="18" charset="0"/>
            </a:endParaRPr>
          </a:p>
          <a:p>
            <a:pPr lvl="1" eaLnBrk="1" hangingPunct="1"/>
            <a:r>
              <a:rPr lang="sr-Latn-RS" altLang="en-US" sz="2300" dirty="0">
                <a:latin typeface="Garamond" panose="02020404030301010803" pitchFamily="18" charset="0"/>
              </a:rPr>
              <a:t> </a:t>
            </a:r>
            <a:r>
              <a:rPr lang="ru-RU" altLang="en-US" sz="2300" dirty="0" err="1" smtClean="0">
                <a:latin typeface="Garamond" panose="02020404030301010803" pitchFamily="18" charset="0"/>
              </a:rPr>
              <a:t>ограничењима</a:t>
            </a:r>
            <a:r>
              <a:rPr lang="ru-RU" altLang="en-US" sz="2300" dirty="0" smtClean="0">
                <a:latin typeface="Garamond" panose="02020404030301010803" pitchFamily="18" charset="0"/>
              </a:rPr>
              <a:t> </a:t>
            </a:r>
            <a:r>
              <a:rPr lang="ru-RU" altLang="en-US" sz="2300" dirty="0" err="1" smtClean="0">
                <a:latin typeface="Garamond" panose="02020404030301010803" pitchFamily="18" charset="0"/>
              </a:rPr>
              <a:t>језика</a:t>
            </a:r>
            <a:r>
              <a:rPr lang="ru-RU" altLang="en-US" sz="2300" dirty="0" smtClean="0">
                <a:latin typeface="Garamond" panose="02020404030301010803" pitchFamily="18" charset="0"/>
              </a:rPr>
              <a:t> </a:t>
            </a:r>
            <a:r>
              <a:rPr lang="ru-RU" altLang="en-US" sz="23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300" dirty="0" smtClean="0">
                <a:latin typeface="Garamond" panose="02020404030301010803" pitchFamily="18" charset="0"/>
              </a:rPr>
              <a:t> </a:t>
            </a:r>
            <a:endParaRPr lang="sr-Latn-RS" altLang="en-US" sz="2300" dirty="0" smtClean="0">
              <a:latin typeface="Garamond" panose="02020404030301010803" pitchFamily="18" charset="0"/>
            </a:endParaRPr>
          </a:p>
          <a:p>
            <a:pPr lvl="1" eaLnBrk="1" hangingPunct="1"/>
            <a:r>
              <a:rPr lang="sr-Latn-RS" altLang="en-US" sz="2300" dirty="0">
                <a:latin typeface="Garamond" panose="02020404030301010803" pitchFamily="18" charset="0"/>
              </a:rPr>
              <a:t> </a:t>
            </a:r>
            <a:r>
              <a:rPr lang="ru-RU" altLang="en-US" sz="2300" dirty="0" smtClean="0">
                <a:latin typeface="Garamond" panose="02020404030301010803" pitchFamily="18" charset="0"/>
              </a:rPr>
              <a:t>и </a:t>
            </a:r>
            <a:r>
              <a:rPr lang="ru-RU" altLang="en-US" sz="23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300" dirty="0" smtClean="0">
                <a:latin typeface="Garamond" panose="02020404030301010803" pitchFamily="18" charset="0"/>
              </a:rPr>
              <a:t> </a:t>
            </a:r>
            <a:r>
              <a:rPr lang="ru-RU" altLang="en-US" sz="2300" dirty="0" err="1" smtClean="0">
                <a:latin typeface="Garamond" panose="02020404030301010803" pitchFamily="18" charset="0"/>
              </a:rPr>
              <a:t>окружењем</a:t>
            </a:r>
            <a:r>
              <a:rPr lang="ru-RU" altLang="en-US" sz="2300" dirty="0" smtClean="0">
                <a:latin typeface="Garamond" panose="02020404030301010803" pitchFamily="18" charset="0"/>
              </a:rPr>
              <a:t> за </a:t>
            </a:r>
            <a:r>
              <a:rPr lang="ru-RU" altLang="en-US" sz="2300" dirty="0" err="1" smtClean="0">
                <a:latin typeface="Garamond" panose="02020404030301010803" pitchFamily="18" charset="0"/>
              </a:rPr>
              <a:t>извршавање</a:t>
            </a:r>
            <a:r>
              <a:rPr lang="ru-RU" altLang="en-US" sz="2300" dirty="0" smtClean="0">
                <a:latin typeface="Garamond" panose="02020404030301010803" pitchFamily="18" charset="0"/>
              </a:rPr>
              <a:t>. </a:t>
            </a:r>
          </a:p>
          <a:p>
            <a:pPr eaLnBrk="1" hangingPunct="1"/>
            <a:r>
              <a:rPr lang="ru-RU" altLang="en-US" sz="2800" dirty="0" err="1" smtClean="0">
                <a:latin typeface="Garamond" panose="02020404030301010803" pitchFamily="18" charset="0"/>
              </a:rPr>
              <a:t>Проучавамо</a:t>
            </a:r>
            <a:r>
              <a:rPr lang="ru-RU" altLang="en-US" sz="2800" dirty="0" smtClean="0">
                <a:latin typeface="Garamond" panose="02020404030301010803" pitchFamily="18" charset="0"/>
              </a:rPr>
              <a:t> и </a:t>
            </a:r>
            <a:r>
              <a:rPr lang="ru-RU" altLang="en-US" sz="2800" dirty="0" err="1" smtClean="0">
                <a:latin typeface="Garamond" panose="02020404030301010803" pitchFamily="18" charset="0"/>
              </a:rPr>
              <a:t>како</a:t>
            </a:r>
            <a:r>
              <a:rPr lang="ru-RU" altLang="en-US" sz="28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8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800" dirty="0" smtClean="0">
                <a:latin typeface="Garamond" panose="02020404030301010803" pitchFamily="18" charset="0"/>
              </a:rPr>
              <a:t> </a:t>
            </a:r>
            <a:r>
              <a:rPr lang="ru-RU" altLang="en-US" sz="2800" dirty="0" err="1" smtClean="0">
                <a:latin typeface="Garamond" panose="02020404030301010803" pitchFamily="18" charset="0"/>
              </a:rPr>
              <a:t>постићи</a:t>
            </a:r>
            <a:r>
              <a:rPr lang="ru-RU" altLang="en-US" sz="28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8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800" dirty="0" smtClean="0">
                <a:latin typeface="Garamond" panose="02020404030301010803" pitchFamily="18" charset="0"/>
              </a:rPr>
              <a:t> </a:t>
            </a:r>
            <a:r>
              <a:rPr lang="ru-RU" altLang="en-US" sz="2800" dirty="0" err="1" smtClean="0">
                <a:latin typeface="Garamond" panose="02020404030301010803" pitchFamily="18" charset="0"/>
              </a:rPr>
              <a:t>програмски</a:t>
            </a:r>
            <a:r>
              <a:rPr lang="ru-RU" altLang="en-US" sz="2800" dirty="0" smtClean="0">
                <a:latin typeface="Garamond" panose="02020404030301010803" pitchFamily="18" charset="0"/>
              </a:rPr>
              <a:t> код буде </a:t>
            </a:r>
            <a:r>
              <a:rPr lang="ru-RU" altLang="en-US" sz="2800" dirty="0" err="1" smtClean="0">
                <a:latin typeface="Garamond" panose="02020404030301010803" pitchFamily="18" charset="0"/>
              </a:rPr>
              <a:t>вишеструко</a:t>
            </a:r>
            <a:r>
              <a:rPr lang="ru-RU" altLang="en-US" sz="2800" dirty="0" smtClean="0">
                <a:latin typeface="Garamond" panose="02020404030301010803" pitchFamily="18" charset="0"/>
              </a:rPr>
              <a:t> </a:t>
            </a:r>
            <a:r>
              <a:rPr lang="ru-RU" altLang="en-US" sz="2800" dirty="0" err="1" smtClean="0">
                <a:latin typeface="Garamond" panose="02020404030301010803" pitchFamily="18" charset="0"/>
              </a:rPr>
              <a:t>коришћен</a:t>
            </a:r>
            <a:r>
              <a:rPr lang="ru-RU" altLang="en-US" sz="2800" dirty="0" smtClean="0">
                <a:latin typeface="Garamond" panose="02020404030301010803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1484313"/>
            <a:ext cx="8424863" cy="5475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sr-Cyrl-RS" alt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sr-Latn-CS" altLang="en-US" sz="2000" b="1" dirty="0" smtClean="0"/>
              <a:t>java.awt</a:t>
            </a:r>
            <a:endParaRPr lang="sr-Cyrl-RS" altLang="en-US" sz="2400" b="1" dirty="0"/>
          </a:p>
          <a:p>
            <a:pPr lvl="1" eaLnBrk="1" hangingPunct="1">
              <a:lnSpc>
                <a:spcPct val="80000"/>
              </a:lnSpc>
            </a:pPr>
            <a:r>
              <a:rPr lang="sr-Cyrl-RS" altLang="en-US" sz="1900" dirty="0" smtClean="0">
                <a:latin typeface="Garamond" panose="02020404030301010803" pitchFamily="18" charset="0"/>
              </a:rPr>
              <a:t>Назив пакета </a:t>
            </a:r>
            <a:r>
              <a:rPr lang="sr-Latn-CS" altLang="en-US" sz="1900" dirty="0" smtClean="0">
                <a:latin typeface="Garamond" panose="02020404030301010803" pitchFamily="18" charset="0"/>
              </a:rPr>
              <a:t>java.awt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је означава скраћеницу за </a:t>
            </a:r>
            <a:r>
              <a:rPr lang="sr-Latn-CS" altLang="en-US" sz="1900" dirty="0" smtClean="0">
                <a:latin typeface="Garamond" panose="02020404030301010803" pitchFamily="18" charset="0"/>
              </a:rPr>
              <a:t>Abstract Window Toolkit (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А</a:t>
            </a:r>
            <a:r>
              <a:rPr lang="sr-Latn-CS" altLang="en-US" sz="1900" dirty="0" smtClean="0">
                <a:latin typeface="Garamond" panose="02020404030301010803" pitchFamily="18" charset="0"/>
              </a:rPr>
              <a:t>W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Т). </a:t>
            </a:r>
          </a:p>
          <a:p>
            <a:pPr lvl="1" eaLnBrk="1" hangingPunct="1">
              <a:lnSpc>
                <a:spcPct val="80000"/>
              </a:lnSpc>
            </a:pPr>
            <a:r>
              <a:rPr lang="sr-Cyrl-RS" altLang="en-US" sz="1900" dirty="0" smtClean="0">
                <a:latin typeface="Garamond" panose="02020404030301010803" pitchFamily="18" charset="0"/>
              </a:rPr>
              <a:t>А</a:t>
            </a:r>
            <a:r>
              <a:rPr lang="sr-Latn-CS" altLang="en-US" sz="1900" dirty="0" smtClean="0">
                <a:latin typeface="Garamond" panose="02020404030301010803" pitchFamily="18" charset="0"/>
              </a:rPr>
              <a:t>W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Т садржи не само класе, као што је </a:t>
            </a:r>
            <a:r>
              <a:rPr lang="sr-Latn-CS" altLang="en-US" sz="1500" dirty="0" smtClean="0"/>
              <a:t>GridBagLayout</a:t>
            </a:r>
            <a:r>
              <a:rPr lang="sr-Latn-CS" altLang="en-US" sz="19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већ и неколико конкретних интерактивних алата, као што су </a:t>
            </a:r>
            <a:r>
              <a:rPr lang="sr-Latn-CS" altLang="en-US" sz="1500" dirty="0" smtClean="0"/>
              <a:t>Button</a:t>
            </a:r>
            <a:r>
              <a:rPr lang="sr-Latn-CS" altLang="en-US" sz="15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и </a:t>
            </a:r>
            <a:r>
              <a:rPr lang="sr-Latn-CS" altLang="en-US" sz="1500" dirty="0" smtClean="0"/>
              <a:t>TextField</a:t>
            </a:r>
            <a:r>
              <a:rPr lang="sr-Latn-CS" altLang="en-US" sz="1900" dirty="0" smtClean="0">
                <a:latin typeface="Garamond" panose="02020404030301010803" pitchFamily="18" charset="0"/>
              </a:rPr>
              <a:t>.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sr-Cyrl-RS" altLang="en-US" sz="1900" dirty="0" smtClean="0">
                <a:latin typeface="Garamond" panose="02020404030301010803" pitchFamily="18" charset="0"/>
              </a:rPr>
              <a:t>Класа</a:t>
            </a:r>
            <a:r>
              <a:rPr lang="sr-Latn-CS" altLang="en-US" sz="1900" dirty="0" smtClean="0">
                <a:latin typeface="Garamond" panose="02020404030301010803" pitchFamily="18" charset="0"/>
              </a:rPr>
              <a:t> </a:t>
            </a:r>
            <a:r>
              <a:rPr lang="sr-Latn-CS" altLang="en-US" sz="1500" dirty="0" smtClean="0"/>
              <a:t>Graphics</a:t>
            </a:r>
            <a:r>
              <a:rPr lang="sr-Latn-CS" altLang="en-US" sz="1500" dirty="0" smtClean="0">
                <a:latin typeface="Garamond" panose="02020404030301010803" pitchFamily="18" charset="0"/>
              </a:rPr>
              <a:t> 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обезбеђује богатство графичких могућности, </a:t>
            </a:r>
            <a:br>
              <a:rPr lang="sr-Cyrl-RS" altLang="en-US" sz="1900" dirty="0" smtClean="0">
                <a:latin typeface="Garamond" panose="02020404030301010803" pitchFamily="18" charset="0"/>
              </a:rPr>
            </a:br>
            <a:r>
              <a:rPr lang="sr-Cyrl-RS" altLang="en-US" sz="1900" dirty="0" smtClean="0">
                <a:latin typeface="Garamond" panose="02020404030301010803" pitchFamily="18" charset="0"/>
              </a:rPr>
              <a:t>укључујући и могућност цртања разних облика и могућност приказа слика.</a:t>
            </a:r>
            <a:endParaRPr lang="en-US" altLang="en-US" sz="19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sr-Latn-CS" altLang="en-US" sz="2000" b="1" dirty="0" smtClean="0"/>
              <a:t>java.awt.image</a:t>
            </a:r>
            <a:endParaRPr lang="sr-Cyrl-RS" alt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sr-Cyrl-RS" altLang="en-US" sz="1900" dirty="0" smtClean="0">
                <a:latin typeface="Garamond" panose="02020404030301010803" pitchFamily="18" charset="0"/>
              </a:rPr>
              <a:t>Пакет </a:t>
            </a:r>
            <a:r>
              <a:rPr lang="sr-Latn-CS" altLang="en-US" sz="1500" dirty="0" smtClean="0"/>
              <a:t>java.awt.image</a:t>
            </a:r>
            <a:r>
              <a:rPr lang="sr-Latn-CS" altLang="en-US" sz="15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је блиско повезан са пакетом </a:t>
            </a:r>
            <a:r>
              <a:rPr lang="sr-Latn-CS" altLang="en-US" sz="1500" dirty="0" smtClean="0"/>
              <a:t>java.awt</a:t>
            </a:r>
            <a:r>
              <a:rPr lang="sr-Latn-CS" altLang="en-US" sz="1900" dirty="0" smtClean="0">
                <a:latin typeface="Garamond" panose="02020404030301010803" pitchFamily="18" charset="0"/>
              </a:rPr>
              <a:t>.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sr-Cyrl-RS" altLang="en-US" sz="1900" dirty="0" smtClean="0">
                <a:latin typeface="Garamond" panose="02020404030301010803" pitchFamily="18" charset="0"/>
              </a:rPr>
              <a:t>Овај пакет се састоји од алата који су дизајнирани </a:t>
            </a:r>
            <a:br>
              <a:rPr lang="sr-Cyrl-RS" altLang="en-US" sz="1900" dirty="0" smtClean="0">
                <a:latin typeface="Garamond" panose="02020404030301010803" pitchFamily="18" charset="0"/>
              </a:rPr>
            </a:br>
            <a:r>
              <a:rPr lang="sr-Cyrl-RS" altLang="en-US" sz="1900" dirty="0" smtClean="0">
                <a:latin typeface="Garamond" panose="02020404030301010803" pitchFamily="18" charset="0"/>
              </a:rPr>
              <a:t>за руковање и манипулацију сликама које долазе кроз мрежу. 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en-US" sz="2000" b="1" dirty="0" smtClean="0"/>
              <a:t>java.awt.peer</a:t>
            </a:r>
            <a:endParaRPr lang="sr-Cyrl-RS" alt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ru-RU" altLang="en-US" sz="1900" dirty="0" smtClean="0">
                <a:latin typeface="Garamond" panose="02020404030301010803" pitchFamily="18" charset="0"/>
              </a:rPr>
              <a:t>Пакет </a:t>
            </a:r>
            <a:r>
              <a:rPr lang="ru-RU" altLang="en-US" sz="1500" dirty="0" err="1" smtClean="0"/>
              <a:t>java.awt.peer</a:t>
            </a:r>
            <a:r>
              <a:rPr lang="ru-RU" altLang="en-US" sz="15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1900" dirty="0" smtClean="0">
                <a:latin typeface="Garamond" panose="02020404030301010803" pitchFamily="18" charset="0"/>
              </a:rPr>
              <a:t> пакет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интерфејсима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служе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br>
              <a:rPr lang="ru-RU" altLang="en-US" sz="1900" dirty="0" smtClean="0">
                <a:latin typeface="Garamond" panose="02020404030301010803" pitchFamily="18" charset="0"/>
              </a:rPr>
            </a:br>
            <a:r>
              <a:rPr lang="ru-RU" altLang="en-US" sz="19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посредници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између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1900" dirty="0" smtClean="0">
                <a:latin typeface="Garamond" panose="02020404030301010803" pitchFamily="18" charset="0"/>
              </a:rPr>
              <a:t> кода и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рачунара</a:t>
            </a:r>
            <a:r>
              <a:rPr lang="ru-RU" altLang="en-US" sz="1900" dirty="0" smtClean="0">
                <a:latin typeface="Garamond" panose="02020404030301010803" pitchFamily="18" charset="0"/>
              </a:rPr>
              <a:t> на коме се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тај</a:t>
            </a:r>
            <a:r>
              <a:rPr lang="ru-RU" altLang="en-US" sz="1900" dirty="0" smtClean="0">
                <a:latin typeface="Garamond" panose="02020404030301010803" pitchFamily="18" charset="0"/>
              </a:rPr>
              <a:t> код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извршава</a:t>
            </a:r>
            <a:r>
              <a:rPr lang="ru-RU" altLang="en-US" sz="19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>
          <a:xfrm>
            <a:off x="1835150" y="549275"/>
            <a:ext cx="6851650" cy="774700"/>
          </a:xfrm>
          <a:noFill/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chemeClr val="hlink"/>
                </a:solidFill>
              </a:rPr>
              <a:t>Java Core API</a:t>
            </a:r>
            <a:r>
              <a:rPr lang="en-US" altLang="en-US" sz="3200" smtClean="0">
                <a:solidFill>
                  <a:schemeClr val="hlink"/>
                </a:solidFill>
              </a:rPr>
              <a:t> 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567737" cy="5475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sr-Cyrl-RS" altLang="en-US" sz="2000" b="1" dirty="0" smtClean="0"/>
          </a:p>
          <a:p>
            <a:pPr eaLnBrk="1" hangingPunct="1">
              <a:lnSpc>
                <a:spcPct val="90000"/>
              </a:lnSpc>
            </a:pPr>
            <a:r>
              <a:rPr lang="sr-Latn-CS" altLang="en-US" sz="2000" b="1" dirty="0" smtClean="0"/>
              <a:t>javax.swing</a:t>
            </a:r>
            <a:endParaRPr lang="sr-Cyrl-RS" alt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sr-Latn-CS" altLang="en-US" sz="1900" dirty="0" smtClean="0">
                <a:latin typeface="Garamond" panose="02020404030301010803" pitchFamily="18" charset="0"/>
              </a:rPr>
              <a:t>Swing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је уведен како би се превазишли проблеми на које су наилазили програмери који су користили А</a:t>
            </a:r>
            <a:r>
              <a:rPr lang="sr-Latn-CS" altLang="en-US" sz="1900" dirty="0" smtClean="0">
                <a:latin typeface="Garamond" panose="02020404030301010803" pitchFamily="18" charset="0"/>
              </a:rPr>
              <a:t>W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Т за креирање </a:t>
            </a:r>
            <a:r>
              <a:rPr lang="sr-Latn-CS" altLang="en-US" sz="1900" dirty="0" smtClean="0">
                <a:latin typeface="Garamond" panose="02020404030301010803" pitchFamily="18" charset="0"/>
              </a:rPr>
              <a:t>GUI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апликација. </a:t>
            </a:r>
          </a:p>
          <a:p>
            <a:pPr lvl="1" eaLnBrk="1" hangingPunct="1">
              <a:lnSpc>
                <a:spcPct val="90000"/>
              </a:lnSpc>
            </a:pPr>
            <a:r>
              <a:rPr lang="sr-Cyrl-RS" altLang="en-US" sz="1900" dirty="0" smtClean="0">
                <a:latin typeface="Garamond" panose="02020404030301010803" pitchFamily="18" charset="0"/>
              </a:rPr>
              <a:t>Наиме, А</a:t>
            </a:r>
            <a:r>
              <a:rPr lang="sr-Latn-CS" altLang="en-US" sz="1900" dirty="0" smtClean="0">
                <a:latin typeface="Garamond" panose="02020404030301010803" pitchFamily="18" charset="0"/>
              </a:rPr>
              <a:t>W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Т је сувише рано поверавао исцртавање прозора и контрола, тако да је иста а</a:t>
            </a:r>
            <a:r>
              <a:rPr lang="sr-Latn-CS" altLang="en-US" sz="1900" dirty="0" smtClean="0">
                <a:latin typeface="Garamond" panose="02020404030301010803" pitchFamily="18" charset="0"/>
              </a:rPr>
              <a:t>p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ликација изгледала битно другачије на различитим платформама. 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en-US" sz="1900" dirty="0" smtClean="0">
                <a:latin typeface="Garamond" panose="02020404030301010803" pitchFamily="18" charset="0"/>
              </a:rPr>
              <a:t>Swing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се ослања на А</a:t>
            </a:r>
            <a:r>
              <a:rPr lang="sr-Latn-CS" altLang="en-US" sz="1900" dirty="0" smtClean="0">
                <a:latin typeface="Garamond" panose="02020404030301010803" pitchFamily="18" charset="0"/>
              </a:rPr>
              <a:t>W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Т и садржи класе као што су </a:t>
            </a:r>
            <a:r>
              <a:rPr lang="sr-Latn-CS" altLang="en-US" sz="1500" dirty="0" smtClean="0"/>
              <a:t>J</a:t>
            </a:r>
            <a:r>
              <a:rPr lang="en-US" altLang="en-US" sz="1500" dirty="0" smtClean="0"/>
              <a:t>B</a:t>
            </a:r>
            <a:r>
              <a:rPr lang="sr-Latn-CS" altLang="en-US" sz="1500" dirty="0" smtClean="0"/>
              <a:t>utton</a:t>
            </a:r>
            <a:r>
              <a:rPr lang="sr-Latn-CS" altLang="en-US" sz="1500" dirty="0" smtClean="0">
                <a:latin typeface="Garamond" panose="02020404030301010803" pitchFamily="18" charset="0"/>
              </a:rPr>
              <a:t> 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и </a:t>
            </a:r>
            <a:r>
              <a:rPr lang="sr-Latn-CS" altLang="en-US" sz="1500" dirty="0" smtClean="0"/>
              <a:t>JTextField</a:t>
            </a:r>
            <a:r>
              <a:rPr lang="sr-Latn-CS" altLang="en-US" sz="1900" dirty="0" smtClean="0">
                <a:latin typeface="Garamond" panose="02020404030301010803" pitchFamily="18" charset="0"/>
              </a:rPr>
              <a:t>.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19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sr-Latn-CS" altLang="en-US" sz="2000" b="1" dirty="0" smtClean="0"/>
              <a:t>java.applet</a:t>
            </a:r>
            <a:endParaRPr lang="sr-Cyrl-RS" altLang="en-US" sz="2400" b="1" dirty="0"/>
          </a:p>
          <a:p>
            <a:pPr lvl="1" eaLnBrk="1" hangingPunct="1">
              <a:lnSpc>
                <a:spcPct val="80000"/>
              </a:lnSpc>
            </a:pPr>
            <a:r>
              <a:rPr lang="sr-Cyrl-RS" altLang="en-US" sz="1900" dirty="0" smtClean="0">
                <a:latin typeface="Garamond" panose="02020404030301010803" pitchFamily="18" charset="0"/>
              </a:rPr>
              <a:t>Пакет </a:t>
            </a:r>
            <a:r>
              <a:rPr lang="sr-Latn-CS" altLang="en-US" sz="1500" dirty="0" smtClean="0"/>
              <a:t>java.applet</a:t>
            </a:r>
            <a:r>
              <a:rPr lang="sr-Latn-CS" altLang="en-US" sz="15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је најмањи пакет у А</a:t>
            </a:r>
            <a:r>
              <a:rPr lang="sr-Latn-CS" altLang="en-US" sz="1900" dirty="0" smtClean="0">
                <a:latin typeface="Garamond" panose="02020404030301010803" pitchFamily="18" charset="0"/>
              </a:rPr>
              <a:t>PI-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ју, </a:t>
            </a:r>
            <a:br>
              <a:rPr lang="sr-Cyrl-RS" altLang="en-US" sz="1900" dirty="0" smtClean="0">
                <a:latin typeface="Garamond" panose="02020404030301010803" pitchFamily="18" charset="0"/>
              </a:rPr>
            </a:br>
            <a:r>
              <a:rPr lang="sr-Cyrl-RS" altLang="en-US" sz="1900" dirty="0" smtClean="0">
                <a:latin typeface="Garamond" panose="02020404030301010803" pitchFamily="18" charset="0"/>
              </a:rPr>
              <a:t>али је често коришћен због класе </a:t>
            </a:r>
            <a:r>
              <a:rPr lang="sr-Latn-CS" altLang="en-US" sz="1500" dirty="0" smtClean="0"/>
              <a:t>Applet</a:t>
            </a:r>
            <a:r>
              <a:rPr lang="sr-Latn-CS" altLang="en-US" sz="15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која је дефинисана у њему. </a:t>
            </a:r>
          </a:p>
          <a:p>
            <a:pPr lvl="1" eaLnBrk="1" hangingPunct="1">
              <a:lnSpc>
                <a:spcPct val="80000"/>
              </a:lnSpc>
            </a:pPr>
            <a:r>
              <a:rPr lang="sr-Cyrl-RS" altLang="en-US" sz="1900" dirty="0" smtClean="0">
                <a:latin typeface="Garamond" panose="02020404030301010803" pitchFamily="18" charset="0"/>
              </a:rPr>
              <a:t>Класа </a:t>
            </a:r>
            <a:r>
              <a:rPr lang="sr-Latn-CS" altLang="en-US" sz="1500" dirty="0" smtClean="0"/>
              <a:t>Applet</a:t>
            </a:r>
            <a:r>
              <a:rPr lang="sr-Latn-CS" altLang="en-US" sz="15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садржи много  корисних метода </a:t>
            </a:r>
            <a:endParaRPr lang="sr-Cyrl-RS" altLang="en-US" sz="1900" dirty="0">
              <a:latin typeface="Garamond" panose="02020404030301010803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sr-Cyrl-RS" altLang="en-US" sz="1900" dirty="0" smtClean="0">
                <a:latin typeface="Garamond" panose="02020404030301010803" pitchFamily="18" charset="0"/>
              </a:rPr>
              <a:t>Информације о аплетовом окружењу се могу добити кроз интерфејс </a:t>
            </a:r>
            <a:r>
              <a:rPr lang="sr-Latn-CS" altLang="en-US" sz="1500" dirty="0" smtClean="0"/>
              <a:t>AppletContext</a:t>
            </a:r>
            <a:r>
              <a:rPr lang="sr-Cyrl-RS" altLang="en-US" sz="1900" dirty="0">
                <a:latin typeface="Garamond" panose="02020404030301010803" pitchFamily="18" charset="0"/>
              </a:rPr>
              <a:t>.</a:t>
            </a:r>
            <a:endParaRPr lang="en-US" altLang="en-US" sz="1900" dirty="0" smtClean="0">
              <a:latin typeface="Garamond" panose="02020404030301010803" pitchFamily="18" charset="0"/>
            </a:endParaRP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>
          <a:xfrm>
            <a:off x="1835150" y="549275"/>
            <a:ext cx="6851650" cy="774700"/>
          </a:xfrm>
          <a:noFill/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chemeClr val="hlink"/>
                </a:solidFill>
              </a:rPr>
              <a:t>Java Core API</a:t>
            </a:r>
            <a:r>
              <a:rPr lang="en-US" altLang="en-US" sz="3200" smtClean="0">
                <a:solidFill>
                  <a:schemeClr val="hlink"/>
                </a:solidFill>
              </a:rPr>
              <a:t> 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P:\Personal Data\My Folders\Courses\Matf OOP 2012-13\Vezbe\Materijali\Java_Platfor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724150"/>
            <a:ext cx="3913188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522288" y="1412875"/>
            <a:ext cx="8497887" cy="5040461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ru-RU" sz="2400" dirty="0" smtClean="0">
                <a:latin typeface="Garamond" pitchFamily="18" charset="0"/>
              </a:rPr>
              <a:t>Набројаћемо и неколико API-ја који се налазе ван централног API -ја, а који се такође често користе:</a:t>
            </a:r>
          </a:p>
          <a:p>
            <a:pPr eaLnBrk="1" hangingPunct="1">
              <a:defRPr/>
            </a:pPr>
            <a:r>
              <a:rPr lang="sr-Latn-CS" sz="2400" dirty="0" smtClean="0">
                <a:latin typeface="Garamond" pitchFamily="18" charset="0"/>
              </a:rPr>
              <a:t>Enterprise API (uključuje JDBC, Java IDL</a:t>
            </a:r>
            <a:r>
              <a:rPr lang="sr-Cyrl-RS" sz="2400" dirty="0" smtClean="0">
                <a:latin typeface="Garamond" pitchFamily="18" charset="0"/>
              </a:rPr>
              <a:t> и</a:t>
            </a:r>
            <a:r>
              <a:rPr lang="sr-Latn-CS" sz="2400" dirty="0" smtClean="0">
                <a:latin typeface="Garamond" pitchFamily="18" charset="0"/>
              </a:rPr>
              <a:t> Java RMI) </a:t>
            </a:r>
          </a:p>
          <a:p>
            <a:pPr eaLnBrk="1" hangingPunct="1">
              <a:defRPr/>
            </a:pPr>
            <a:r>
              <a:rPr lang="sr-Latn-CS" sz="2400" dirty="0" smtClean="0">
                <a:latin typeface="Garamond" pitchFamily="18" charset="0"/>
              </a:rPr>
              <a:t>Commerce API (Java Wallet) </a:t>
            </a:r>
          </a:p>
          <a:p>
            <a:pPr eaLnBrk="1" hangingPunct="1">
              <a:defRPr/>
            </a:pPr>
            <a:r>
              <a:rPr lang="sr-Latn-CS" sz="2400" dirty="0" smtClean="0">
                <a:latin typeface="Garamond" pitchFamily="18" charset="0"/>
              </a:rPr>
              <a:t>Server API </a:t>
            </a:r>
          </a:p>
          <a:p>
            <a:pPr eaLnBrk="1" hangingPunct="1">
              <a:defRPr/>
            </a:pPr>
            <a:r>
              <a:rPr lang="sr-Latn-CS" sz="2400" dirty="0" smtClean="0">
                <a:latin typeface="Garamond" pitchFamily="18" charset="0"/>
              </a:rPr>
              <a:t>Media API</a:t>
            </a:r>
            <a:endParaRPr lang="sr-Cyrl-RS" sz="2400" dirty="0" smtClean="0">
              <a:latin typeface="Garamond" pitchFamily="18" charset="0"/>
            </a:endParaRPr>
          </a:p>
          <a:p>
            <a:pPr lvl="1" eaLnBrk="1" hangingPunct="1">
              <a:defRPr/>
            </a:pPr>
            <a:r>
              <a:rPr lang="sr-Latn-CS" sz="1900" dirty="0" smtClean="0">
                <a:latin typeface="Garamond" pitchFamily="18" charset="0"/>
              </a:rPr>
              <a:t>Java 2D</a:t>
            </a:r>
            <a:endParaRPr lang="sr-Cyrl-RS" sz="1900" dirty="0" smtClean="0">
              <a:latin typeface="Garamond" pitchFamily="18" charset="0"/>
            </a:endParaRPr>
          </a:p>
          <a:p>
            <a:pPr lvl="1" eaLnBrk="1" hangingPunct="1">
              <a:defRPr/>
            </a:pPr>
            <a:r>
              <a:rPr lang="sr-Latn-CS" sz="1900" dirty="0" smtClean="0">
                <a:latin typeface="Garamond" pitchFamily="18" charset="0"/>
              </a:rPr>
              <a:t>Java Media Framework</a:t>
            </a:r>
            <a:endParaRPr lang="sr-Cyrl-RS" sz="1900" dirty="0" smtClean="0">
              <a:latin typeface="Garamond" pitchFamily="18" charset="0"/>
            </a:endParaRPr>
          </a:p>
          <a:p>
            <a:pPr lvl="1" eaLnBrk="1" hangingPunct="1">
              <a:defRPr/>
            </a:pPr>
            <a:r>
              <a:rPr lang="sr-Latn-CS" sz="1900" dirty="0" smtClean="0">
                <a:latin typeface="Garamond" pitchFamily="18" charset="0"/>
              </a:rPr>
              <a:t>Java 3D </a:t>
            </a:r>
          </a:p>
          <a:p>
            <a:pPr eaLnBrk="1" hangingPunct="1">
              <a:defRPr/>
            </a:pPr>
            <a:r>
              <a:rPr lang="sr-Latn-CS" sz="2400" dirty="0" smtClean="0">
                <a:latin typeface="Garamond" pitchFamily="18" charset="0"/>
              </a:rPr>
              <a:t>Security API </a:t>
            </a:r>
          </a:p>
          <a:p>
            <a:pPr eaLnBrk="1" hangingPunct="1">
              <a:defRPr/>
            </a:pPr>
            <a:r>
              <a:rPr lang="sr-Latn-CS" sz="2400" dirty="0" smtClean="0">
                <a:latin typeface="Garamond" pitchFamily="18" charset="0"/>
              </a:rPr>
              <a:t>Beans API </a:t>
            </a:r>
          </a:p>
          <a:p>
            <a:pPr eaLnBrk="1" hangingPunct="1">
              <a:defRPr/>
            </a:pPr>
            <a:r>
              <a:rPr lang="sr-Latn-CS" sz="2400" dirty="0" smtClean="0">
                <a:latin typeface="Garamond" pitchFamily="18" charset="0"/>
              </a:rPr>
              <a:t>Embedded API </a:t>
            </a:r>
            <a:endParaRPr lang="en-US" sz="2400" dirty="0" smtClean="0">
              <a:latin typeface="Garamond" pitchFamily="18" charset="0"/>
            </a:endParaRP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835150" y="549275"/>
            <a:ext cx="6851650" cy="774700"/>
          </a:xfrm>
          <a:noFill/>
        </p:spPr>
        <p:txBody>
          <a:bodyPr/>
          <a:lstStyle/>
          <a:p>
            <a:pPr eaLnBrk="1" hangingPunct="1"/>
            <a:r>
              <a:rPr lang="en-US" altLang="en-US" sz="3200" smtClean="0">
                <a:solidFill>
                  <a:schemeClr val="hlink"/>
                </a:solidFill>
              </a:rPr>
              <a:t>Non-core</a:t>
            </a:r>
            <a:r>
              <a:rPr lang="sr-Cyrl-RS" altLang="en-US" sz="3200" smtClean="0">
                <a:solidFill>
                  <a:schemeClr val="hlink"/>
                </a:solidFill>
              </a:rPr>
              <a:t> </a:t>
            </a:r>
            <a:r>
              <a:rPr lang="sr-Latn-CS" altLang="en-US" sz="3200" smtClean="0">
                <a:solidFill>
                  <a:schemeClr val="hlink"/>
                </a:solidFill>
              </a:rPr>
              <a:t>Java API</a:t>
            </a:r>
            <a:r>
              <a:rPr lang="en-US" altLang="en-US" sz="3200" smtClean="0">
                <a:solidFill>
                  <a:schemeClr val="hlink"/>
                </a:solidFill>
              </a:rPr>
              <a:t>-</a:t>
            </a:r>
            <a:r>
              <a:rPr lang="sr-Cyrl-RS" altLang="en-US" sz="3200" smtClean="0">
                <a:solidFill>
                  <a:schemeClr val="hlink"/>
                </a:solidFill>
              </a:rPr>
              <a:t>ји</a:t>
            </a:r>
            <a:endParaRPr lang="en-US" altLang="en-US" sz="3200" smtClean="0">
              <a:solidFill>
                <a:schemeClr val="hlink"/>
              </a:solidFill>
            </a:endParaRPr>
          </a:p>
        </p:txBody>
      </p:sp>
      <p:sp>
        <p:nvSpPr>
          <p:cNvPr id="41989" name="TextBox 1"/>
          <p:cNvSpPr txBox="1">
            <a:spLocks noChangeArrowheads="1"/>
          </p:cNvSpPr>
          <p:nvPr/>
        </p:nvSpPr>
        <p:spPr bwMode="auto">
          <a:xfrm>
            <a:off x="5795963" y="6308725"/>
            <a:ext cx="3089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1800"/>
              <a:t>Однос разних </a:t>
            </a:r>
            <a:r>
              <a:rPr lang="en-US" altLang="en-US" sz="1800"/>
              <a:t>Java API</a:t>
            </a:r>
            <a:r>
              <a:rPr lang="sr-Cyrl-RS" altLang="en-US" sz="1800"/>
              <a:t>-ја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chemeClr val="hlink"/>
                </a:solidFill>
              </a:rPr>
              <a:t>Java Enterprise API</a:t>
            </a:r>
            <a:r>
              <a:rPr lang="sr-Latn-CS" altLang="en-US" smtClean="0"/>
              <a:t> </a:t>
            </a:r>
            <a:endParaRPr lang="en-US" altLang="en-US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>
          <a:xfrm>
            <a:off x="0" y="1557339"/>
            <a:ext cx="9144000" cy="237571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r-Latn-CS" altLang="en-US" sz="2400" dirty="0" smtClean="0">
                <a:latin typeface="Garamond" panose="02020404030301010803" pitchFamily="18" charset="0"/>
              </a:rPr>
              <a:t>Java Enterprise API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altLang="en-US" sz="1900" dirty="0" err="1">
                <a:latin typeface="Garamond" panose="02020404030301010803" pitchFamily="18" charset="0"/>
              </a:rPr>
              <a:t>О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држава</a:t>
            </a:r>
            <a:r>
              <a:rPr lang="ru-RU" altLang="en-US" sz="1900" dirty="0" smtClean="0">
                <a:latin typeface="Garamond" panose="02020404030301010803" pitchFamily="18" charset="0"/>
              </a:rPr>
              <a:t> везу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према</a:t>
            </a:r>
            <a:r>
              <a:rPr lang="ru-RU" altLang="en-US" sz="1900" dirty="0" smtClean="0">
                <a:latin typeface="Garamond" panose="02020404030301010803" pitchFamily="18" charset="0"/>
              </a:rPr>
              <a:t> великим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базама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података</a:t>
            </a:r>
            <a:r>
              <a:rPr lang="ru-RU" altLang="en-US" sz="1900" dirty="0" smtClean="0">
                <a:latin typeface="Garamond" panose="02020404030301010803" pitchFamily="18" charset="0"/>
              </a:rPr>
              <a:t> и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према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наслеђеним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апликацијама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sr-Latn-CS" altLang="en-US" sz="1900" dirty="0" smtClean="0">
                <a:latin typeface="Garamond" panose="02020404030301010803" pitchFamily="18" charset="0"/>
              </a:rPr>
              <a:t>(eng. legacy applications).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Коришћењем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овог</a:t>
            </a:r>
            <a:r>
              <a:rPr lang="ru-RU" altLang="en-US" sz="1900" dirty="0" smtClean="0">
                <a:latin typeface="Garamond" panose="02020404030301010803" pitchFamily="18" charset="0"/>
              </a:rPr>
              <a:t> АPI-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ја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развијају</a:t>
            </a:r>
            <a:r>
              <a:rPr lang="ru-RU" altLang="en-US" sz="19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сложени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дистрибуисани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клијент</a:t>
            </a:r>
            <a:r>
              <a:rPr lang="ru-RU" altLang="en-US" sz="1900" dirty="0" smtClean="0">
                <a:latin typeface="Garamond" panose="02020404030301010803" pitchFamily="18" charset="0"/>
              </a:rPr>
              <a:t>/сервер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аплети</a:t>
            </a:r>
            <a:r>
              <a:rPr lang="ru-RU" altLang="en-US" sz="1900" dirty="0" smtClean="0">
                <a:latin typeface="Garamond" panose="02020404030301010803" pitchFamily="18" charset="0"/>
              </a:rPr>
              <a:t> и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апликације</a:t>
            </a:r>
            <a:r>
              <a:rPr lang="ru-RU" altLang="en-US" sz="1900" dirty="0" smtClean="0">
                <a:latin typeface="Garamond" panose="02020404030301010803" pitchFamily="18" charset="0"/>
              </a:rPr>
              <a:t> у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Јави</a:t>
            </a:r>
            <a:r>
              <a:rPr lang="ru-RU" altLang="en-US" sz="1900" dirty="0" smtClean="0">
                <a:latin typeface="Garamond" panose="02020404030301010803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sr-Latn-CS" altLang="en-US" sz="2400" dirty="0" smtClean="0">
                <a:latin typeface="Garamond" panose="02020404030301010803" pitchFamily="18" charset="0"/>
              </a:rPr>
              <a:t>Java Database Connectivity,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или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 JDBC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sr-Cyrl-RS" altLang="en-US" sz="1900" dirty="0" smtClean="0">
                <a:latin typeface="Garamond" panose="02020404030301010803" pitchFamily="18" charset="0"/>
              </a:rPr>
              <a:t>Стандардни интерфејс за приступ </a:t>
            </a:r>
            <a:r>
              <a:rPr lang="sr-Latn-CS" altLang="en-US" sz="1900" dirty="0" smtClean="0">
                <a:latin typeface="Garamond" panose="02020404030301010803" pitchFamily="18" charset="0"/>
              </a:rPr>
              <a:t>SQL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базама података, </a:t>
            </a:r>
            <a:br>
              <a:rPr lang="sr-Cyrl-RS" altLang="en-US" sz="1900" dirty="0" smtClean="0">
                <a:latin typeface="Garamond" panose="02020404030301010803" pitchFamily="18" charset="0"/>
              </a:rPr>
            </a:br>
            <a:r>
              <a:rPr lang="sr-Cyrl-RS" altLang="en-US" sz="1900" dirty="0" smtClean="0">
                <a:latin typeface="Garamond" panose="02020404030301010803" pitchFamily="18" charset="0"/>
              </a:rPr>
              <a:t>који обезбеђује унифоман приступ за широк опсег релационих база података.</a:t>
            </a:r>
            <a:endParaRPr lang="sr-Latn-CS" altLang="en-US" sz="1900" dirty="0" smtClean="0">
              <a:latin typeface="Garamond" panose="02020404030301010803" pitchFamily="18" charset="0"/>
            </a:endParaRPr>
          </a:p>
        </p:txBody>
      </p:sp>
      <p:pic>
        <p:nvPicPr>
          <p:cNvPr id="45061" name="Picture 5" descr="P:\Personal Data\My Folders\Courses\Matf OOP 2012-13\Vezbe\Materijali\Native_API_dri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088" y="4054475"/>
            <a:ext cx="2187575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6" descr="P:\Personal Data\My Folders\Courses\Matf OOP 2012-13\Vezbe\Materijali\Native_Protocol_dri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065588"/>
            <a:ext cx="2279650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76238" y="5271293"/>
            <a:ext cx="4359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1800" dirty="0"/>
              <a:t>Приступ бази података преко </a:t>
            </a:r>
            <a:r>
              <a:rPr lang="en-US" altLang="en-US" sz="1800" dirty="0"/>
              <a:t>JDBC-a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chemeClr val="hlink"/>
                </a:solidFill>
              </a:rPr>
              <a:t>Java Enterprise API</a:t>
            </a:r>
            <a:r>
              <a:rPr lang="sr-Cyrl-RS" altLang="en-US" sz="3200" smtClean="0">
                <a:solidFill>
                  <a:schemeClr val="hlink"/>
                </a:solidFill>
              </a:rPr>
              <a:t> (2)</a:t>
            </a:r>
            <a:r>
              <a:rPr lang="sr-Latn-CS" altLang="en-US" smtClean="0"/>
              <a:t> </a:t>
            </a:r>
            <a:endParaRPr lang="en-US" altLang="en-US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>
          <a:xfrm>
            <a:off x="0" y="1628775"/>
            <a:ext cx="9144000" cy="52292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r-Latn-CS" altLang="en-US" sz="2400" dirty="0" smtClean="0">
                <a:latin typeface="Garamond" panose="02020404030301010803" pitchFamily="18" charset="0"/>
              </a:rPr>
              <a:t>Java RMI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омогућује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позивање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удаљених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између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чворова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или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клијента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сервера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случајевима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на оба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краја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позива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err="1" smtClean="0">
                <a:latin typeface="Garamond" panose="02020404030301010803" pitchFamily="18" charset="0"/>
              </a:rPr>
              <a:t>налазе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апликације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писане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језику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en-US" altLang="en-US" sz="2400" dirty="0" smtClean="0">
              <a:latin typeface="Garamond" panose="02020404030301010803" pitchFamily="18" charset="0"/>
            </a:endParaRPr>
          </a:p>
        </p:txBody>
      </p:sp>
      <p:pic>
        <p:nvPicPr>
          <p:cNvPr id="64514" name="Picture 2" descr="P:\Personal Data\My Folders\Courses\Matf OOP 2012-13\Vezbe\Materijali\java-rmi-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242" y="3140968"/>
            <a:ext cx="6104883" cy="3551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-252536" y="5157192"/>
            <a:ext cx="3382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1800" dirty="0"/>
              <a:t>Илустрација </a:t>
            </a:r>
            <a:r>
              <a:rPr lang="en-US" altLang="en-US" sz="1800" dirty="0"/>
              <a:t>Java RMI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chemeClr val="hlink"/>
                </a:solidFill>
              </a:rPr>
              <a:t>Java Server API</a:t>
            </a:r>
            <a:endParaRPr lang="en-US" altLang="en-US" b="1" smtClean="0"/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1476375" y="3335338"/>
            <a:ext cx="7196138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Latn-CS" altLang="en-US" sz="3800">
                <a:solidFill>
                  <a:schemeClr val="tx2"/>
                </a:solidFill>
              </a:rPr>
              <a:t> </a:t>
            </a:r>
            <a:endParaRPr lang="en-US" altLang="en-US" sz="3800">
              <a:solidFill>
                <a:schemeClr val="tx2"/>
              </a:solidFill>
            </a:endParaRPr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684213" y="1527175"/>
            <a:ext cx="828040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/>
            <a:r>
              <a:rPr lang="sr-Latn-CS" altLang="en-US" sz="2400" dirty="0">
                <a:latin typeface="Garamond" panose="02020404030301010803" pitchFamily="18" charset="0"/>
              </a:rPr>
              <a:t>Java Server API </a:t>
            </a:r>
            <a:r>
              <a:rPr lang="sr-Cyrl-RS" altLang="en-US" sz="2400" dirty="0">
                <a:latin typeface="Garamond" panose="02020404030301010803" pitchFamily="18" charset="0"/>
              </a:rPr>
              <a:t>је проширив оквир (енг. </a:t>
            </a:r>
            <a:r>
              <a:rPr lang="sr-Latn-CS" altLang="en-US" sz="2400" dirty="0">
                <a:latin typeface="Garamond" panose="02020404030301010803" pitchFamily="18" charset="0"/>
              </a:rPr>
              <a:t>framework) 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marL="1085850" lvl="1" indent="-342900" eaLnBrk="1" hangingPunct="1"/>
            <a:r>
              <a:rPr lang="sr-Cyrl-RS" altLang="en-US" sz="1900" dirty="0" smtClean="0">
                <a:latin typeface="Garamond" panose="02020404030301010803" pitchFamily="18" charset="0"/>
              </a:rPr>
              <a:t>Омогућује </a:t>
            </a:r>
            <a:r>
              <a:rPr lang="sr-Cyrl-RS" altLang="en-US" sz="1900" dirty="0">
                <a:latin typeface="Garamond" panose="02020404030301010803" pitchFamily="18" charset="0"/>
              </a:rPr>
              <a:t>и олакшава развој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/>
            </a:r>
            <a:br>
              <a:rPr lang="sr-Cyrl-RS" altLang="en-US" sz="1900" dirty="0" smtClean="0">
                <a:latin typeface="Garamond" panose="02020404030301010803" pitchFamily="18" charset="0"/>
              </a:rPr>
            </a:br>
            <a:r>
              <a:rPr lang="sr-Cyrl-RS" altLang="en-US" sz="1900" dirty="0" smtClean="0">
                <a:latin typeface="Garamond" panose="02020404030301010803" pitchFamily="18" charset="0"/>
              </a:rPr>
              <a:t>Јава-заснованих </a:t>
            </a:r>
            <a:r>
              <a:rPr lang="sr-Cyrl-RS" altLang="en-US" sz="1900" dirty="0">
                <a:latin typeface="Garamond" panose="02020404030301010803" pitchFamily="18" charset="0"/>
              </a:rPr>
              <a:t>Интернет и Интранет сервера. </a:t>
            </a:r>
          </a:p>
          <a:p>
            <a:pPr marL="1085850" lvl="1" indent="-342900" eaLnBrk="1" hangingPunct="1"/>
            <a:r>
              <a:rPr lang="sr-Cyrl-RS" altLang="en-US" sz="1900" dirty="0" smtClean="0">
                <a:latin typeface="Garamond" panose="02020404030301010803" pitchFamily="18" charset="0"/>
              </a:rPr>
              <a:t>Овај </a:t>
            </a:r>
            <a:r>
              <a:rPr lang="sr-Latn-CS" altLang="en-US" sz="1900" dirty="0">
                <a:latin typeface="Garamond" panose="02020404030301010803" pitchFamily="18" charset="0"/>
              </a:rPr>
              <a:t>API </a:t>
            </a:r>
            <a:r>
              <a:rPr lang="sr-Cyrl-RS" altLang="en-US" sz="1900" dirty="0">
                <a:latin typeface="Garamond" panose="02020404030301010803" pitchFamily="18" charset="0"/>
              </a:rPr>
              <a:t>је неопходан програмерима који развијају Јава сервлете. </a:t>
            </a:r>
            <a:endParaRPr lang="en-US" altLang="en-US" sz="1900" dirty="0">
              <a:latin typeface="Garamond" panose="02020404030301010803" pitchFamily="18" charset="0"/>
            </a:endParaRPr>
          </a:p>
        </p:txBody>
      </p:sp>
      <p:pic>
        <p:nvPicPr>
          <p:cNvPr id="46086" name="Picture 6" descr="P:\Personal Data\My Folders\Courses\Matf OOP 2012-13\Vezbe\Materijali\преузимање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260725"/>
            <a:ext cx="5056188" cy="335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67544" y="5244306"/>
            <a:ext cx="4176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1800" dirty="0"/>
              <a:t>Илустрација рада веб сервера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333375"/>
            <a:ext cx="7053263" cy="1143000"/>
          </a:xfrm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chemeClr val="hlink"/>
                </a:solidFill>
              </a:rPr>
              <a:t>Java Media API</a:t>
            </a:r>
            <a:r>
              <a:rPr lang="en-US" altLang="en-US" smtClean="0"/>
              <a:t> </a:t>
            </a:r>
            <a:r>
              <a:rPr lang="sr-Latn-CS" altLang="en-US" b="1" smtClean="0"/>
              <a:t> </a:t>
            </a:r>
            <a:endParaRPr lang="en-US" altLang="en-US" b="1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547813"/>
            <a:ext cx="7772400" cy="2168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Latn-CS" altLang="en-US" sz="2400" dirty="0" smtClean="0">
                <a:latin typeface="Garamond" panose="02020404030301010803" pitchFamily="18" charset="0"/>
              </a:rPr>
              <a:t>Java Media API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лако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флексибилно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омогућује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програмерима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корисницима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мултимедију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Media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Framework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садржи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сатове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синхронизацију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медија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плејере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за приказ аудио, видео и MIDI-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ja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endParaRPr lang="en-US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1476375" y="3213100"/>
            <a:ext cx="69802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Latn-CS" altLang="en-US">
                <a:solidFill>
                  <a:schemeClr val="hlink"/>
                </a:solidFill>
              </a:rPr>
              <a:t>Java Security API</a:t>
            </a:r>
            <a:r>
              <a:rPr lang="en-US" altLang="en-US" sz="3800">
                <a:solidFill>
                  <a:schemeClr val="tx2"/>
                </a:solidFill>
              </a:rPr>
              <a:t> </a:t>
            </a:r>
            <a:r>
              <a:rPr lang="sr-Latn-CS" altLang="en-US" sz="3800">
                <a:solidFill>
                  <a:schemeClr val="tx2"/>
                </a:solidFill>
              </a:rPr>
              <a:t> </a:t>
            </a:r>
            <a:endParaRPr lang="en-US" altLang="en-US" sz="3800">
              <a:solidFill>
                <a:schemeClr val="tx2"/>
              </a:solidFill>
            </a:endParaRPr>
          </a:p>
        </p:txBody>
      </p:sp>
      <p:sp>
        <p:nvSpPr>
          <p:cNvPr id="30727" name="Rectangle 5"/>
          <p:cNvSpPr>
            <a:spLocks noChangeArrowheads="1"/>
          </p:cNvSpPr>
          <p:nvPr/>
        </p:nvSpPr>
        <p:spPr bwMode="auto">
          <a:xfrm>
            <a:off x="684213" y="4149725"/>
            <a:ext cx="777240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/>
            <a:r>
              <a:rPr lang="sr-Latn-CS" altLang="en-US" sz="2400" dirty="0">
                <a:latin typeface="Garamond" panose="02020404030301010803" pitchFamily="18" charset="0"/>
              </a:rPr>
              <a:t>Java Security API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оквир</a:t>
            </a:r>
            <a:r>
              <a:rPr lang="ru-RU" altLang="en-US" sz="2400" dirty="0">
                <a:latin typeface="Garamond" panose="02020404030301010803" pitchFamily="18" charset="0"/>
              </a:rPr>
              <a:t> за </a:t>
            </a:r>
            <a:r>
              <a:rPr lang="ru-RU" altLang="en-US" sz="2400" dirty="0" err="1">
                <a:latin typeface="Garamond" panose="02020404030301010803" pitchFamily="18" charset="0"/>
              </a:rPr>
              <a:t>програмере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који</a:t>
            </a:r>
            <a:r>
              <a:rPr lang="ru-RU" altLang="en-US" sz="2400" dirty="0">
                <a:latin typeface="Garamond" panose="02020404030301010803" pitchFamily="18" charset="0"/>
              </a:rPr>
              <a:t> треба да </a:t>
            </a:r>
            <a:r>
              <a:rPr lang="ru-RU" altLang="en-US" sz="2400" dirty="0" err="1">
                <a:latin typeface="Garamond" panose="02020404030301010803" pitchFamily="18" charset="0"/>
              </a:rPr>
              <a:t>лако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поуздано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укључе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сигурносну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функционалност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аплете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апликације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/>
            <a:r>
              <a:rPr lang="ru-RU" altLang="en-US" sz="2400" dirty="0" err="1" smtClean="0">
                <a:latin typeface="Garamond" panose="02020404030301010803" pitchFamily="18" charset="0"/>
              </a:rPr>
              <a:t>Ово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укључује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криптографију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дигиталним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потписима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енкрипцију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аутентификацију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  <a:endParaRPr lang="en-US" altLang="en-US" sz="24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  <p:bldP spid="307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14338"/>
            <a:ext cx="6691313" cy="1143000"/>
          </a:xfrm>
        </p:spPr>
        <p:txBody>
          <a:bodyPr/>
          <a:lstStyle/>
          <a:p>
            <a:pPr eaLnBrk="1" hangingPunct="1"/>
            <a:r>
              <a:rPr lang="sr-Latn-CS" altLang="en-US" sz="3200" dirty="0" smtClean="0">
                <a:solidFill>
                  <a:schemeClr val="hlink"/>
                </a:solidFill>
              </a:rPr>
              <a:t>Java Beans API</a:t>
            </a:r>
            <a:r>
              <a:rPr lang="en-US" altLang="en-US" dirty="0" smtClean="0"/>
              <a:t>  </a:t>
            </a:r>
            <a:r>
              <a:rPr lang="sr-Latn-CS" altLang="en-US" b="1" dirty="0" smtClean="0"/>
              <a:t> </a:t>
            </a:r>
            <a:endParaRPr lang="en-US" altLang="en-US" b="1" dirty="0" smtClean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12875"/>
            <a:ext cx="8061077" cy="2016125"/>
          </a:xfrm>
        </p:spPr>
        <p:txBody>
          <a:bodyPr/>
          <a:lstStyle/>
          <a:p>
            <a:pPr eaLnBrk="1" hangingPunct="1"/>
            <a:r>
              <a:rPr lang="sr-Latn-CS" altLang="en-US" sz="2400" dirty="0" smtClean="0">
                <a:latin typeface="Garamond" panose="02020404030301010803" pitchFamily="18" charset="0"/>
              </a:rPr>
              <a:t>Java Beans API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дефинише преносив скуп 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API-ja </a:t>
            </a:r>
            <a:r>
              <a:rPr lang="ru-RU" altLang="en-US" sz="2400" dirty="0" smtClean="0">
                <a:latin typeface="Garamond" panose="02020404030301010803" pitchFamily="18" charset="0"/>
              </a:rPr>
              <a:t>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софтверске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компоненте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независтан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од платформе. </a:t>
            </a:r>
          </a:p>
          <a:p>
            <a:pPr eaLnBrk="1" hangingPunct="1"/>
            <a:r>
              <a:rPr lang="sr-Latn-RS" altLang="en-US" sz="2400" dirty="0" smtClean="0">
                <a:latin typeface="Garamond" panose="02020404030301010803" pitchFamily="18" charset="0"/>
              </a:rPr>
              <a:t>Java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Beans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је скуп конвенција који омогућава униформан пренос објеката и података између различитих платформи.  </a:t>
            </a:r>
            <a:endParaRPr lang="en-US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1512888" y="3240088"/>
            <a:ext cx="65484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sr-Latn-CS" sz="3200" dirty="0">
                <a:solidFill>
                  <a:schemeClr val="hlink"/>
                </a:solidFill>
                <a:latin typeface="+mj-lt"/>
              </a:rPr>
              <a:t>Java Embedded API</a:t>
            </a:r>
            <a:r>
              <a:rPr lang="en-US" sz="3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sr-Latn-CS" sz="3800" dirty="0">
                <a:solidFill>
                  <a:schemeClr val="tx2"/>
                </a:solidFill>
                <a:latin typeface="+mj-lt"/>
              </a:rPr>
              <a:t> </a:t>
            </a:r>
            <a:endParaRPr lang="en-US" sz="3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395536" y="4076700"/>
            <a:ext cx="8061077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defRPr/>
            </a:pPr>
            <a:r>
              <a:rPr lang="sr-Latn-CS" altLang="en-US" sz="2400" dirty="0" smtClean="0">
                <a:latin typeface="Garamond" pitchFamily="18" charset="0"/>
              </a:rPr>
              <a:t>Java Embedded API </a:t>
            </a:r>
            <a:r>
              <a:rPr lang="sr-Cyrl-RS" altLang="en-US" sz="2400" dirty="0" smtClean="0">
                <a:latin typeface="Garamond" pitchFamily="18" charset="0"/>
              </a:rPr>
              <a:t>описује како </a:t>
            </a:r>
            <a:r>
              <a:rPr lang="sr-Latn-CS" altLang="en-US" sz="2400" dirty="0" smtClean="0">
                <a:latin typeface="Garamond" pitchFamily="18" charset="0"/>
              </a:rPr>
              <a:t>Java API </a:t>
            </a:r>
            <a:r>
              <a:rPr lang="sr-Cyrl-RS" altLang="en-US" sz="2400" dirty="0" smtClean="0">
                <a:latin typeface="Garamond" pitchFamily="18" charset="0"/>
              </a:rPr>
              <a:t>може бити коришћена за уметнуте уређаје (енг. </a:t>
            </a:r>
            <a:r>
              <a:rPr lang="sr-Latn-CS" altLang="en-US" sz="2400" dirty="0" smtClean="0">
                <a:latin typeface="Garamond" pitchFamily="18" charset="0"/>
              </a:rPr>
              <a:t>embeded devices)</a:t>
            </a:r>
            <a:r>
              <a:rPr lang="sr-Cyrl-RS" altLang="en-US" sz="2400" dirty="0" smtClean="0">
                <a:latin typeface="Garamond" pitchFamily="18" charset="0"/>
              </a:rPr>
              <a:t>.</a:t>
            </a:r>
          </a:p>
          <a:p>
            <a:pPr marL="342900" indent="-342900" eaLnBrk="1" hangingPunct="1">
              <a:defRPr/>
            </a:pPr>
            <a:r>
              <a:rPr lang="sr-Cyrl-RS" altLang="en-US" sz="2400" dirty="0" smtClean="0">
                <a:latin typeface="Garamond" pitchFamily="18" charset="0"/>
              </a:rPr>
              <a:t>Ови уређаји су неспособни за подршку целог централног </a:t>
            </a:r>
            <a:r>
              <a:rPr lang="sr-Latn-CS" altLang="en-US" sz="2400" dirty="0" smtClean="0">
                <a:latin typeface="Garamond" pitchFamily="18" charset="0"/>
              </a:rPr>
              <a:t>Java API. </a:t>
            </a:r>
            <a:endParaRPr lang="sr-Cyrl-RS" altLang="en-US" sz="2400" dirty="0" smtClean="0">
              <a:latin typeface="Garamond" pitchFamily="18" charset="0"/>
            </a:endParaRPr>
          </a:p>
          <a:p>
            <a:pPr marL="342900" indent="-342900" eaLnBrk="1" hangingPunct="1">
              <a:defRPr/>
            </a:pPr>
            <a:r>
              <a:rPr lang="sr-Latn-CS" altLang="en-US" sz="2400" dirty="0" smtClean="0">
                <a:latin typeface="Garamond" pitchFamily="18" charset="0"/>
              </a:rPr>
              <a:t>API </a:t>
            </a:r>
            <a:r>
              <a:rPr lang="sr-Cyrl-RS" altLang="en-US" sz="2400" dirty="0" smtClean="0">
                <a:latin typeface="Garamond" pitchFamily="18" charset="0"/>
              </a:rPr>
              <a:t>укључује минималан ументнути </a:t>
            </a:r>
            <a:r>
              <a:rPr lang="sr-Latn-CS" altLang="en-US" sz="2400" dirty="0" smtClean="0">
                <a:latin typeface="Garamond" pitchFamily="18" charset="0"/>
              </a:rPr>
              <a:t>API </a:t>
            </a:r>
            <a:r>
              <a:rPr lang="sr-Cyrl-RS" altLang="en-US" sz="2400" dirty="0" smtClean="0">
                <a:latin typeface="Garamond" pitchFamily="18" charset="0"/>
              </a:rPr>
              <a:t>заснован на </a:t>
            </a:r>
            <a:r>
              <a:rPr lang="sr-Latn-CS" altLang="en-US" sz="2000" dirty="0" smtClean="0">
                <a:latin typeface="+mn-lt"/>
              </a:rPr>
              <a:t>java.lang</a:t>
            </a:r>
            <a:r>
              <a:rPr lang="sr-Latn-CS" altLang="en-US" sz="2400" dirty="0" smtClean="0">
                <a:latin typeface="Garamond" pitchFamily="18" charset="0"/>
              </a:rPr>
              <a:t>, </a:t>
            </a:r>
            <a:r>
              <a:rPr lang="sr-Latn-CS" altLang="en-US" sz="2000" dirty="0" smtClean="0">
                <a:latin typeface="+mn-lt"/>
              </a:rPr>
              <a:t>java.util</a:t>
            </a:r>
            <a:r>
              <a:rPr lang="sr-Latn-CS" altLang="en-US" sz="2400" dirty="0" smtClean="0">
                <a:latin typeface="Garamond" pitchFamily="18" charset="0"/>
              </a:rPr>
              <a:t>, </a:t>
            </a:r>
            <a:r>
              <a:rPr lang="sr-Cyrl-RS" altLang="en-US" sz="2400" dirty="0" smtClean="0">
                <a:latin typeface="Garamond" pitchFamily="18" charset="0"/>
              </a:rPr>
              <a:t>и деловима </a:t>
            </a:r>
            <a:r>
              <a:rPr lang="sr-Latn-CS" altLang="en-US" sz="2000" dirty="0" smtClean="0">
                <a:latin typeface="+mn-lt"/>
              </a:rPr>
              <a:t>java.io</a:t>
            </a:r>
            <a:r>
              <a:rPr lang="sr-Latn-CS" altLang="en-US" sz="2400" dirty="0" smtClean="0">
                <a:latin typeface="Garamond" pitchFamily="18" charset="0"/>
              </a:rPr>
              <a:t>. </a:t>
            </a:r>
            <a:endParaRPr lang="en-US" altLang="en-US" sz="2400" dirty="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chemeClr val="hlink"/>
                </a:solidFill>
              </a:rPr>
              <a:t>Java Commerce API</a:t>
            </a:r>
            <a:r>
              <a:rPr lang="sr-Latn-CS" altLang="en-US" b="1" smtClean="0"/>
              <a:t> </a:t>
            </a:r>
            <a:endParaRPr lang="en-US" altLang="en-US" b="1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628800"/>
            <a:ext cx="8351837" cy="2168525"/>
          </a:xfrm>
        </p:spPr>
        <p:txBody>
          <a:bodyPr/>
          <a:lstStyle/>
          <a:p>
            <a:pPr eaLnBrk="1" hangingPunct="1"/>
            <a:r>
              <a:rPr lang="sr-Latn-CS" altLang="en-US" sz="2400" dirty="0" smtClean="0">
                <a:latin typeface="Garamond" panose="02020404030301010803" pitchFamily="18" charset="0"/>
              </a:rPr>
              <a:t>Java Commerce API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обезбеђује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сигурну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куповину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финансијске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трансакције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Интернет-у. </a:t>
            </a:r>
          </a:p>
          <a:p>
            <a:pPr eaLnBrk="1" hangingPunct="1"/>
            <a:r>
              <a:rPr lang="ru-RU" altLang="en-US" sz="2400" dirty="0" err="1" smtClean="0">
                <a:latin typeface="Garamond" panose="02020404030301010803" pitchFamily="18" charset="0"/>
              </a:rPr>
              <a:t>Иницијална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компонента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smtClean="0"/>
              <a:t>Ј</a:t>
            </a:r>
            <a:r>
              <a:rPr lang="en-US" altLang="en-US" sz="2000" dirty="0" smtClean="0"/>
              <a:t>ava</a:t>
            </a:r>
            <a:r>
              <a:rPr lang="ru-RU" altLang="en-US" sz="2000" dirty="0" smtClean="0"/>
              <a:t>W</a:t>
            </a:r>
            <a:r>
              <a:rPr lang="en-US" altLang="en-US" sz="2000" dirty="0" err="1" smtClean="0"/>
              <a:t>allet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– она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дефинише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имплементира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функционалност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клијентској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страни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кредитне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картице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дебитне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картице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трансакције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новцем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endParaRPr lang="en-US" altLang="en-US" dirty="0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84313"/>
            <a:ext cx="8640763" cy="5373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ru-RU" sz="2800" dirty="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ru-RU" sz="2800" dirty="0" err="1" smtClean="0">
                <a:latin typeface="Garamond" pitchFamily="18" charset="0"/>
              </a:rPr>
              <a:t>Јава</a:t>
            </a:r>
            <a:r>
              <a:rPr lang="ru-RU" sz="2800" dirty="0" smtClean="0">
                <a:latin typeface="Garamond" pitchFamily="18" charset="0"/>
              </a:rPr>
              <a:t> је и компајлирана и интерпретирана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ru-RU" sz="1900" dirty="0" smtClean="0">
                <a:latin typeface="Garamond" pitchFamily="18" charset="0"/>
              </a:rPr>
              <a:t>проучава се начин и превођења и интерпретирања Јаве, </a:t>
            </a:r>
            <a:br>
              <a:rPr lang="ru-RU" sz="1900" dirty="0" smtClean="0">
                <a:latin typeface="Garamond" pitchFamily="18" charset="0"/>
              </a:rPr>
            </a:br>
            <a:r>
              <a:rPr lang="ru-RU" sz="1900" dirty="0" smtClean="0">
                <a:latin typeface="Garamond" pitchFamily="18" charset="0"/>
              </a:rPr>
              <a:t>те како тако дефинисани процеси превођења и </a:t>
            </a:r>
            <a:r>
              <a:rPr lang="ru-RU" sz="1900" dirty="0" err="1" smtClean="0">
                <a:latin typeface="Garamond" pitchFamily="18" charset="0"/>
              </a:rPr>
              <a:t>интерпретације</a:t>
            </a:r>
            <a:r>
              <a:rPr lang="ru-RU" sz="1900" dirty="0" smtClean="0">
                <a:latin typeface="Garamond" pitchFamily="18" charset="0"/>
              </a:rPr>
              <a:t> </a:t>
            </a:r>
            <a:br>
              <a:rPr lang="ru-RU" sz="1900" dirty="0" smtClean="0">
                <a:latin typeface="Garamond" pitchFamily="18" charset="0"/>
              </a:rPr>
            </a:br>
            <a:r>
              <a:rPr lang="ru-RU" sz="1900" dirty="0" err="1" smtClean="0">
                <a:latin typeface="Garamond" pitchFamily="18" charset="0"/>
              </a:rPr>
              <a:t>утичу</a:t>
            </a:r>
            <a:r>
              <a:rPr lang="ru-RU" sz="1900" dirty="0" smtClean="0">
                <a:latin typeface="Garamond" pitchFamily="18" charset="0"/>
              </a:rPr>
              <a:t> на брзину Јаве и на њену независност од платформи. 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ru-RU" sz="1900" dirty="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ru-RU" sz="2800" dirty="0" smtClean="0">
                <a:latin typeface="Garamond" pitchFamily="18" charset="0"/>
              </a:rPr>
              <a:t>Јава се извршава коришћењем Јава виртуалне машине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ru-RU" sz="1900" dirty="0" smtClean="0">
                <a:latin typeface="Garamond" pitchFamily="18" charset="0"/>
              </a:rPr>
              <a:t>проучава се дизајн Јава виртуалне машине (</a:t>
            </a:r>
            <a:r>
              <a:rPr lang="en-US" sz="1900" dirty="0" smtClean="0">
                <a:latin typeface="Garamond" pitchFamily="18" charset="0"/>
              </a:rPr>
              <a:t>JVM</a:t>
            </a:r>
            <a:r>
              <a:rPr lang="ru-RU" sz="1900" dirty="0" smtClean="0">
                <a:latin typeface="Garamond" pitchFamily="18" charset="0"/>
              </a:rPr>
              <a:t>), </a:t>
            </a:r>
            <a:br>
              <a:rPr lang="ru-RU" sz="1900" dirty="0" smtClean="0">
                <a:latin typeface="Garamond" pitchFamily="18" charset="0"/>
              </a:rPr>
            </a:br>
            <a:r>
              <a:rPr lang="ru-RU" sz="1900" dirty="0" err="1" smtClean="0">
                <a:latin typeface="Garamond" pitchFamily="18" charset="0"/>
              </a:rPr>
              <a:t>како</a:t>
            </a:r>
            <a:r>
              <a:rPr lang="ru-RU" sz="1900" dirty="0" smtClean="0">
                <a:latin typeface="Garamond" pitchFamily="18" charset="0"/>
              </a:rPr>
              <a:t> она ради током извршавања Јава </a:t>
            </a:r>
            <a:r>
              <a:rPr lang="ru-RU" sz="1900" dirty="0" err="1" smtClean="0">
                <a:latin typeface="Garamond" pitchFamily="18" charset="0"/>
              </a:rPr>
              <a:t>програма</a:t>
            </a:r>
            <a:r>
              <a:rPr lang="ru-RU" sz="1900" dirty="0" smtClean="0">
                <a:latin typeface="Garamond" pitchFamily="18" charset="0"/>
              </a:rPr>
              <a:t> </a:t>
            </a:r>
            <a:br>
              <a:rPr lang="ru-RU" sz="1900" dirty="0" smtClean="0">
                <a:latin typeface="Garamond" pitchFamily="18" charset="0"/>
              </a:rPr>
            </a:br>
            <a:r>
              <a:rPr lang="ru-RU" sz="1900" dirty="0" smtClean="0">
                <a:latin typeface="Garamond" pitchFamily="18" charset="0"/>
              </a:rPr>
              <a:t>и </a:t>
            </a:r>
            <a:r>
              <a:rPr lang="ru-RU" sz="1900" dirty="0" err="1" smtClean="0">
                <a:latin typeface="Garamond" pitchFamily="18" charset="0"/>
              </a:rPr>
              <a:t>како</a:t>
            </a:r>
            <a:r>
              <a:rPr lang="ru-RU" sz="1900" dirty="0" smtClean="0">
                <a:latin typeface="Garamond" pitchFamily="18" charset="0"/>
              </a:rPr>
              <a:t> то утиче на наше одлуке. </a:t>
            </a:r>
            <a:br>
              <a:rPr lang="ru-RU" sz="1900" dirty="0" smtClean="0">
                <a:latin typeface="Garamond" pitchFamily="18" charset="0"/>
              </a:rPr>
            </a:br>
            <a:r>
              <a:rPr lang="ru-RU" sz="1900" dirty="0" err="1" smtClean="0">
                <a:latin typeface="Garamond" pitchFamily="18" charset="0"/>
              </a:rPr>
              <a:t>Такође</a:t>
            </a:r>
            <a:r>
              <a:rPr lang="ru-RU" sz="1900" dirty="0" smtClean="0">
                <a:latin typeface="Garamond" pitchFamily="18" charset="0"/>
              </a:rPr>
              <a:t> ће бити речи и о сигурности коју обезбеђује </a:t>
            </a:r>
            <a:r>
              <a:rPr lang="en-US" sz="1900" dirty="0" smtClean="0">
                <a:latin typeface="Garamond" pitchFamily="18" charset="0"/>
              </a:rPr>
              <a:t>JVM</a:t>
            </a:r>
            <a:r>
              <a:rPr lang="ru-RU" sz="1900" dirty="0" smtClean="0">
                <a:latin typeface="Garamond" pitchFamily="18" charset="0"/>
              </a:rPr>
              <a:t>. 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ru-RU" sz="1900" dirty="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ru-RU" sz="2800" dirty="0" smtClean="0">
                <a:latin typeface="Garamond" pitchFamily="18" charset="0"/>
              </a:rPr>
              <a:t>Јава користи </a:t>
            </a:r>
            <a:r>
              <a:rPr lang="en-US" sz="2800" dirty="0" smtClean="0">
                <a:latin typeface="Garamond" pitchFamily="18" charset="0"/>
              </a:rPr>
              <a:t>Java API</a:t>
            </a:r>
            <a:endParaRPr lang="ru-RU" sz="2800" dirty="0" smtClean="0">
              <a:latin typeface="Garamond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sr-Cyrl-RS" sz="1900" dirty="0" smtClean="0">
                <a:latin typeface="Garamond" pitchFamily="18" charset="0"/>
              </a:rPr>
              <a:t>Јава </a:t>
            </a:r>
            <a:r>
              <a:rPr lang="ru-RU" sz="1900" dirty="0" smtClean="0">
                <a:latin typeface="Garamond" pitchFamily="18" charset="0"/>
              </a:rPr>
              <a:t>садржи скуп класа које су на располагању програмеру за коришћење - њихов назив је </a:t>
            </a:r>
            <a:r>
              <a:rPr lang="en-US" sz="1900" dirty="0" smtClean="0">
                <a:latin typeface="Garamond" pitchFamily="18" charset="0"/>
              </a:rPr>
              <a:t>Java API</a:t>
            </a:r>
            <a:r>
              <a:rPr lang="ru-RU" sz="1900" dirty="0" smtClean="0">
                <a:latin typeface="Garamond" pitchFamily="18" charset="0"/>
              </a:rPr>
              <a:t>. </a:t>
            </a:r>
            <a:br>
              <a:rPr lang="ru-RU" sz="1900" dirty="0" smtClean="0">
                <a:latin typeface="Garamond" pitchFamily="18" charset="0"/>
              </a:rPr>
            </a:br>
            <a:r>
              <a:rPr lang="sr-Cyrl-RS" sz="1900" dirty="0" smtClean="0">
                <a:latin typeface="Garamond" pitchFamily="18" charset="0"/>
              </a:rPr>
              <a:t>Проучава се начин </a:t>
            </a:r>
            <a:r>
              <a:rPr lang="ru-RU" sz="1900" dirty="0" smtClean="0">
                <a:latin typeface="Garamond" pitchFamily="18" charset="0"/>
              </a:rPr>
              <a:t>коришћења </a:t>
            </a:r>
            <a:r>
              <a:rPr lang="en-US" sz="1900" dirty="0" smtClean="0">
                <a:latin typeface="Garamond" pitchFamily="18" charset="0"/>
              </a:rPr>
              <a:t>Java API</a:t>
            </a:r>
            <a:r>
              <a:rPr lang="sr-Latn-RS" sz="1900" dirty="0" smtClean="0">
                <a:latin typeface="Garamond" pitchFamily="18" charset="0"/>
              </a:rPr>
              <a:t>-ja</a:t>
            </a:r>
            <a:r>
              <a:rPr lang="ru-RU" sz="1900" dirty="0" smtClean="0">
                <a:latin typeface="Garamond" pitchFamily="18" charset="0"/>
              </a:rPr>
              <a:t> у програмирању. 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549275"/>
            <a:ext cx="7210425" cy="868363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chemeClr val="hlink"/>
                </a:solidFill>
              </a:rPr>
              <a:t>Особине језика Јава</a:t>
            </a:r>
            <a:endParaRPr lang="en-US" altLang="en-US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476375" y="1395413"/>
            <a:ext cx="6981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sr-Cyrl-RS" altLang="en-US" sz="2400">
                <a:latin typeface="Garamond" panose="02020404030301010803" pitchFamily="18" charset="0"/>
              </a:rPr>
              <a:t>Јава је језик који се преводи и интерпретира</a:t>
            </a:r>
            <a:r>
              <a:rPr lang="sr-Latn-CS" altLang="en-US" sz="240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835150" y="2203450"/>
            <a:ext cx="1122363" cy="754063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705225" y="2152650"/>
            <a:ext cx="1228725" cy="804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5629275" y="2203450"/>
            <a:ext cx="1120775" cy="754063"/>
          </a:xfrm>
          <a:prstGeom prst="ellipse">
            <a:avLst/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24213" y="3360738"/>
            <a:ext cx="2244725" cy="9556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851150" y="4719638"/>
            <a:ext cx="3044825" cy="6032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943100" y="2249488"/>
            <a:ext cx="960438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sr-Cyrl-RS" altLang="en-US" sz="1100"/>
              <a:t>Јава изворни код</a:t>
            </a:r>
            <a:endParaRPr lang="sr-Latn-CS" altLang="en-US" sz="1100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3759200" y="2303463"/>
            <a:ext cx="1068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sr-Cyrl-RS" altLang="en-US" sz="1100"/>
              <a:t>Јава преводилац</a:t>
            </a:r>
            <a:endParaRPr lang="sr-Latn-CS" altLang="en-US" sz="1100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681663" y="2300288"/>
            <a:ext cx="10160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sr-Cyrl-RS" altLang="en-US" sz="1100"/>
              <a:t>Јава објектни код</a:t>
            </a:r>
            <a:endParaRPr lang="sr-Latn-CS" altLang="en-US" sz="1100"/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3384550" y="3913188"/>
            <a:ext cx="1976438" cy="26352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sr-Cyrl-RS" altLang="en-US" sz="1100"/>
              <a:t>Јава интерпретатор</a:t>
            </a:r>
            <a:endParaRPr lang="sr-Latn-CS" altLang="en-US" sz="1100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3305175" y="3475038"/>
            <a:ext cx="2082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sr-Cyrl-RS" altLang="en-US" sz="1100"/>
              <a:t>Јава виртуелна машина</a:t>
            </a:r>
            <a:endParaRPr lang="sr-Latn-CS" altLang="en-US" sz="1100"/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3063875" y="4921250"/>
            <a:ext cx="2457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sr-Cyrl-RS" altLang="en-US" sz="1100"/>
              <a:t>Оперативни систем рачунара</a:t>
            </a:r>
            <a:endParaRPr lang="sr-Latn-CS" altLang="en-US" sz="1100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957513" y="2555875"/>
            <a:ext cx="69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4987925" y="2605088"/>
            <a:ext cx="641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6216650" y="2957513"/>
            <a:ext cx="0" cy="201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4346575" y="3159125"/>
            <a:ext cx="187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4346575" y="3159125"/>
            <a:ext cx="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4346575" y="4316413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1476375" y="549275"/>
            <a:ext cx="72104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chemeClr val="hlink"/>
                </a:solidFill>
              </a:rPr>
              <a:t>Извршење Јава програма</a:t>
            </a:r>
            <a:endParaRPr lang="en-US" kern="0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14341" grpId="0" animBg="1"/>
      <p:bldP spid="14342" grpId="0" animBg="1"/>
      <p:bldP spid="14343" grpId="0" animBg="1"/>
      <p:bldP spid="14344" grpId="0" animBg="1"/>
      <p:bldP spid="14345" grpId="0"/>
      <p:bldP spid="14346" grpId="0"/>
      <p:bldP spid="14347" grpId="0"/>
      <p:bldP spid="14348" grpId="0" animBg="1"/>
      <p:bldP spid="14349" grpId="0"/>
      <p:bldP spid="14350" grpId="0"/>
      <p:bldP spid="14351" grpId="0" animBg="1"/>
      <p:bldP spid="14352" grpId="0" animBg="1"/>
      <p:bldP spid="14353" grpId="0" animBg="1"/>
      <p:bldP spid="14354" grpId="0" animBg="1"/>
      <p:bldP spid="14355" grpId="0" animBg="1"/>
      <p:bldP spid="143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524000" y="1341438"/>
            <a:ext cx="70675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sr-Cyrl-RS" altLang="en-US" sz="2400">
                <a:latin typeface="Garamond" panose="02020404030301010803" pitchFamily="18" charset="0"/>
              </a:rPr>
              <a:t>Традиционални начин креирања извршног кода превођењем изворног програма</a:t>
            </a:r>
            <a:endParaRPr lang="sr-Latn-CS" altLang="en-US" sz="2400">
              <a:latin typeface="Garamond" panose="02020404030301010803" pitchFamily="18" charset="0"/>
            </a:endParaRP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1697038" y="3424238"/>
            <a:ext cx="1289050" cy="820737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755775" y="3675063"/>
            <a:ext cx="11049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sr-Cyrl-RS" altLang="en-US" sz="1100"/>
              <a:t>Изворни код</a:t>
            </a:r>
            <a:endParaRPr lang="sr-Latn-CS" altLang="en-US" sz="1100"/>
          </a:p>
        </p:txBody>
      </p:sp>
      <p:sp>
        <p:nvSpPr>
          <p:cNvPr id="15382" name="Rectangle 7"/>
          <p:cNvSpPr>
            <a:spLocks noChangeArrowheads="1"/>
          </p:cNvSpPr>
          <p:nvPr/>
        </p:nvSpPr>
        <p:spPr bwMode="auto">
          <a:xfrm>
            <a:off x="3844925" y="3368675"/>
            <a:ext cx="1411288" cy="876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383" name="Oval 8"/>
          <p:cNvSpPr>
            <a:spLocks noChangeArrowheads="1"/>
          </p:cNvSpPr>
          <p:nvPr/>
        </p:nvSpPr>
        <p:spPr bwMode="auto">
          <a:xfrm>
            <a:off x="6053138" y="3424238"/>
            <a:ext cx="1289050" cy="820737"/>
          </a:xfrm>
          <a:prstGeom prst="ellipse">
            <a:avLst/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385" name="Text Box 10"/>
          <p:cNvSpPr txBox="1">
            <a:spLocks noChangeArrowheads="1"/>
          </p:cNvSpPr>
          <p:nvPr/>
        </p:nvSpPr>
        <p:spPr bwMode="auto">
          <a:xfrm>
            <a:off x="6115050" y="3562350"/>
            <a:ext cx="11652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sr-Cyrl-RS" altLang="en-US" sz="1100"/>
              <a:t>Извршни</a:t>
            </a:r>
            <a:r>
              <a:rPr lang="sr-Latn-CS" altLang="en-US" sz="1100"/>
              <a:t> </a:t>
            </a:r>
            <a:r>
              <a:rPr lang="en-US" altLang="en-US" sz="1100">
                <a:solidFill>
                  <a:srgbClr val="FF5050"/>
                </a:solidFill>
              </a:rPr>
              <a:t>PowerPC</a:t>
            </a:r>
            <a:r>
              <a:rPr lang="sr-Cyrl-RS" altLang="en-US" sz="1100">
                <a:solidFill>
                  <a:srgbClr val="FF5050"/>
                </a:solidFill>
              </a:rPr>
              <a:t/>
            </a:r>
            <a:br>
              <a:rPr lang="sr-Cyrl-RS" altLang="en-US" sz="1100">
                <a:solidFill>
                  <a:srgbClr val="FF5050"/>
                </a:solidFill>
              </a:rPr>
            </a:br>
            <a:r>
              <a:rPr lang="sr-Latn-CS" altLang="en-US" sz="1100"/>
              <a:t> </a:t>
            </a:r>
            <a:r>
              <a:rPr lang="sr-Cyrl-RS" altLang="en-US" sz="1100"/>
              <a:t>код</a:t>
            </a:r>
            <a:endParaRPr lang="sr-Latn-CS" altLang="en-US" sz="1100"/>
          </a:p>
        </p:txBody>
      </p:sp>
      <p:sp>
        <p:nvSpPr>
          <p:cNvPr id="15386" name="Line 11"/>
          <p:cNvSpPr>
            <a:spLocks noChangeShapeType="1"/>
          </p:cNvSpPr>
          <p:nvPr/>
        </p:nvSpPr>
        <p:spPr bwMode="auto">
          <a:xfrm>
            <a:off x="5318125" y="3860800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15377" name="Rectangle 13"/>
          <p:cNvSpPr>
            <a:spLocks noChangeArrowheads="1"/>
          </p:cNvSpPr>
          <p:nvPr/>
        </p:nvSpPr>
        <p:spPr bwMode="auto">
          <a:xfrm>
            <a:off x="3844925" y="4408488"/>
            <a:ext cx="1411288" cy="874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378" name="Oval 14"/>
          <p:cNvSpPr>
            <a:spLocks noChangeArrowheads="1"/>
          </p:cNvSpPr>
          <p:nvPr/>
        </p:nvSpPr>
        <p:spPr bwMode="auto">
          <a:xfrm>
            <a:off x="6053138" y="4462463"/>
            <a:ext cx="1289050" cy="820737"/>
          </a:xfrm>
          <a:prstGeom prst="ellipse">
            <a:avLst/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380" name="Text Box 16"/>
          <p:cNvSpPr txBox="1">
            <a:spLocks noChangeArrowheads="1"/>
          </p:cNvSpPr>
          <p:nvPr/>
        </p:nvSpPr>
        <p:spPr bwMode="auto">
          <a:xfrm>
            <a:off x="6115050" y="4572000"/>
            <a:ext cx="11652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sr-Cyrl-RS" altLang="en-US" sz="1100"/>
              <a:t>Извршни</a:t>
            </a:r>
            <a:r>
              <a:rPr lang="sr-Latn-CS" altLang="en-US" sz="1100"/>
              <a:t> </a:t>
            </a:r>
            <a:r>
              <a:rPr lang="sr-Latn-CS" altLang="en-US" sz="1100">
                <a:solidFill>
                  <a:srgbClr val="FF5050"/>
                </a:solidFill>
              </a:rPr>
              <a:t>S</a:t>
            </a:r>
            <a:r>
              <a:rPr lang="en-US" altLang="en-US" sz="1100">
                <a:solidFill>
                  <a:srgbClr val="FF5050"/>
                </a:solidFill>
              </a:rPr>
              <a:t>PARC</a:t>
            </a:r>
            <a:br>
              <a:rPr lang="en-US" altLang="en-US" sz="1100">
                <a:solidFill>
                  <a:srgbClr val="FF5050"/>
                </a:solidFill>
              </a:rPr>
            </a:br>
            <a:r>
              <a:rPr lang="sr-Latn-CS" altLang="en-US" sz="1100"/>
              <a:t> </a:t>
            </a:r>
            <a:r>
              <a:rPr lang="sr-Cyrl-RS" altLang="en-US" sz="1100"/>
              <a:t>код</a:t>
            </a:r>
            <a:endParaRPr lang="sr-Latn-CS" altLang="en-US" sz="1100"/>
          </a:p>
        </p:txBody>
      </p:sp>
      <p:sp>
        <p:nvSpPr>
          <p:cNvPr id="15381" name="Line 17"/>
          <p:cNvSpPr>
            <a:spLocks noChangeShapeType="1"/>
          </p:cNvSpPr>
          <p:nvPr/>
        </p:nvSpPr>
        <p:spPr bwMode="auto">
          <a:xfrm>
            <a:off x="5318125" y="490061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15372" name="Rectangle 19"/>
          <p:cNvSpPr>
            <a:spLocks noChangeArrowheads="1"/>
          </p:cNvSpPr>
          <p:nvPr/>
        </p:nvSpPr>
        <p:spPr bwMode="auto">
          <a:xfrm>
            <a:off x="3844925" y="2384425"/>
            <a:ext cx="1411288" cy="874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373" name="Oval 20"/>
          <p:cNvSpPr>
            <a:spLocks noChangeArrowheads="1"/>
          </p:cNvSpPr>
          <p:nvPr/>
        </p:nvSpPr>
        <p:spPr bwMode="auto">
          <a:xfrm>
            <a:off x="6053138" y="2439988"/>
            <a:ext cx="1289050" cy="819150"/>
          </a:xfrm>
          <a:prstGeom prst="ellipse">
            <a:avLst/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374" name="Text Box 21"/>
          <p:cNvSpPr txBox="1">
            <a:spLocks noChangeArrowheads="1"/>
          </p:cNvSpPr>
          <p:nvPr/>
        </p:nvSpPr>
        <p:spPr bwMode="auto">
          <a:xfrm>
            <a:off x="3906838" y="2659063"/>
            <a:ext cx="12271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sr-Cyrl-RS" altLang="en-US" sz="1100"/>
              <a:t>Преводилац</a:t>
            </a:r>
            <a:endParaRPr lang="sr-Latn-CS" altLang="en-US" sz="1100"/>
          </a:p>
        </p:txBody>
      </p:sp>
      <p:sp>
        <p:nvSpPr>
          <p:cNvPr id="15375" name="Text Box 22"/>
          <p:cNvSpPr txBox="1">
            <a:spLocks noChangeArrowheads="1"/>
          </p:cNvSpPr>
          <p:nvPr/>
        </p:nvSpPr>
        <p:spPr bwMode="auto">
          <a:xfrm>
            <a:off x="6115050" y="2576513"/>
            <a:ext cx="1165225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sr-Cyrl-RS" altLang="en-US" sz="1100"/>
              <a:t>Извршни</a:t>
            </a:r>
            <a:r>
              <a:rPr lang="sr-Latn-CS" altLang="en-US" sz="1100"/>
              <a:t> </a:t>
            </a:r>
            <a:r>
              <a:rPr lang="en-US" altLang="en-US" sz="1100">
                <a:solidFill>
                  <a:srgbClr val="FF5050"/>
                </a:solidFill>
              </a:rPr>
              <a:t>Pentium</a:t>
            </a:r>
            <a:r>
              <a:rPr lang="en-US" altLang="en-US" sz="1100"/>
              <a:t> </a:t>
            </a:r>
            <a:r>
              <a:rPr lang="sr-Cyrl-RS" altLang="en-US" sz="1100"/>
              <a:t/>
            </a:r>
            <a:br>
              <a:rPr lang="sr-Cyrl-RS" altLang="en-US" sz="1100"/>
            </a:br>
            <a:r>
              <a:rPr lang="sr-Cyrl-RS" altLang="en-US" sz="1100"/>
              <a:t>код</a:t>
            </a:r>
            <a:endParaRPr lang="sr-Latn-CS" altLang="en-US" sz="1100"/>
          </a:p>
        </p:txBody>
      </p:sp>
      <p:sp>
        <p:nvSpPr>
          <p:cNvPr id="15376" name="Line 23"/>
          <p:cNvSpPr>
            <a:spLocks noChangeShapeType="1"/>
          </p:cNvSpPr>
          <p:nvPr/>
        </p:nvSpPr>
        <p:spPr bwMode="auto">
          <a:xfrm>
            <a:off x="5318125" y="2876550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15369" name="Line 24"/>
          <p:cNvSpPr>
            <a:spLocks noChangeShapeType="1"/>
          </p:cNvSpPr>
          <p:nvPr/>
        </p:nvSpPr>
        <p:spPr bwMode="auto">
          <a:xfrm flipV="1">
            <a:off x="2986088" y="2932113"/>
            <a:ext cx="858837" cy="928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15370" name="Line 25"/>
          <p:cNvSpPr>
            <a:spLocks noChangeShapeType="1"/>
          </p:cNvSpPr>
          <p:nvPr/>
        </p:nvSpPr>
        <p:spPr bwMode="auto">
          <a:xfrm>
            <a:off x="2986088" y="3860800"/>
            <a:ext cx="858837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15371" name="Line 26"/>
          <p:cNvSpPr>
            <a:spLocks noChangeShapeType="1"/>
          </p:cNvSpPr>
          <p:nvPr/>
        </p:nvSpPr>
        <p:spPr bwMode="auto">
          <a:xfrm>
            <a:off x="2986088" y="3860800"/>
            <a:ext cx="858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1476375" y="549275"/>
            <a:ext cx="72104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chemeClr val="hlink"/>
                </a:solidFill>
              </a:rPr>
              <a:t>Извршење Јава програма (2)</a:t>
            </a:r>
            <a:endParaRPr lang="en-US" kern="0" dirty="0" smtClean="0">
              <a:solidFill>
                <a:schemeClr val="hlink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3937000" y="3627438"/>
            <a:ext cx="12271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sr-Cyrl-RS" altLang="en-US" sz="1100"/>
              <a:t>Преводилац</a:t>
            </a:r>
            <a:endParaRPr lang="sr-Latn-CS" altLang="en-US" sz="110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937000" y="4638675"/>
            <a:ext cx="12271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sr-Cyrl-RS" altLang="en-US" sz="1100"/>
              <a:t>Преводилац</a:t>
            </a:r>
            <a:endParaRPr lang="sr-Latn-CS" altLang="en-US"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5" grpId="0"/>
      <p:bldP spid="15382" grpId="0" animBg="1"/>
      <p:bldP spid="15383" grpId="0" animBg="1"/>
      <p:bldP spid="15385" grpId="0"/>
      <p:bldP spid="15386" grpId="0" animBg="1"/>
      <p:bldP spid="15377" grpId="0" animBg="1"/>
      <p:bldP spid="15378" grpId="0" animBg="1"/>
      <p:bldP spid="15380" grpId="0"/>
      <p:bldP spid="15381" grpId="0" animBg="1"/>
      <p:bldP spid="15372" grpId="0" animBg="1"/>
      <p:bldP spid="15373" grpId="0" animBg="1"/>
      <p:bldP spid="15374" grpId="0"/>
      <p:bldP spid="15375" grpId="0"/>
      <p:bldP spid="15376" grpId="0" animBg="1"/>
      <p:bldP spid="15369" grpId="0" animBg="1"/>
      <p:bldP spid="15370" grpId="0" animBg="1"/>
      <p:bldP spid="15371" grpId="0" animBg="1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331913" y="1435100"/>
            <a:ext cx="72005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sr-Cyrl-RS" altLang="en-US" sz="2400" dirty="0">
                <a:latin typeface="Garamond" panose="02020404030301010803" pitchFamily="18" charset="0"/>
              </a:rPr>
              <a:t>Креирање Јава извршног кода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од </a:t>
            </a:r>
            <a:r>
              <a:rPr lang="sr-Cyrl-RS" altLang="en-US" sz="2400" dirty="0">
                <a:latin typeface="Garamond" panose="02020404030301010803" pitchFamily="18" charset="0"/>
              </a:rPr>
              <a:t>изворног програма – превођење и интерпретација</a:t>
            </a:r>
            <a:endParaRPr lang="sr-Latn-CS" altLang="en-US" sz="2400" dirty="0">
              <a:latin typeface="Garamond" panose="02020404030301010803" pitchFamily="18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534150" y="2349500"/>
            <a:ext cx="1482725" cy="12906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469063" y="3752850"/>
            <a:ext cx="1482725" cy="12906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469063" y="5156200"/>
            <a:ext cx="1482725" cy="12922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630988" y="2652713"/>
            <a:ext cx="128905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sr-Cyrl-RS" altLang="en-US" sz="1100"/>
              <a:t>Јава интерпретатор</a:t>
            </a:r>
            <a:endParaRPr lang="sr-Latn-CS" altLang="en-US" sz="1100"/>
          </a:p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sr-Latn-CS" altLang="en-US" sz="1100">
                <a:solidFill>
                  <a:srgbClr val="FF5050"/>
                </a:solidFill>
              </a:rPr>
              <a:t>Pentium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6565900" y="5459413"/>
            <a:ext cx="128905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sr-Cyrl-RS" altLang="en-US" sz="1100"/>
              <a:t>Јава интерпретатор</a:t>
            </a:r>
            <a:endParaRPr lang="sr-Latn-CS" altLang="en-US" sz="1100"/>
          </a:p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en-US" sz="1100">
                <a:solidFill>
                  <a:srgbClr val="FF5050"/>
                </a:solidFill>
              </a:rPr>
              <a:t>SPARC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6630988" y="4056063"/>
            <a:ext cx="128905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sr-Cyrl-RS" altLang="en-US" sz="1100"/>
              <a:t>Јава интерпретатор</a:t>
            </a:r>
            <a:endParaRPr lang="sr-Latn-CS" altLang="en-US" sz="1100"/>
          </a:p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en-US" sz="1100">
                <a:solidFill>
                  <a:srgbClr val="FF5050"/>
                </a:solidFill>
              </a:rPr>
              <a:t>PowerPC</a:t>
            </a:r>
          </a:p>
        </p:txBody>
      </p:sp>
      <p:sp>
        <p:nvSpPr>
          <p:cNvPr id="16399" name="Oval 11"/>
          <p:cNvSpPr>
            <a:spLocks noChangeArrowheads="1"/>
          </p:cNvSpPr>
          <p:nvPr/>
        </p:nvSpPr>
        <p:spPr bwMode="auto">
          <a:xfrm>
            <a:off x="4535488" y="3976688"/>
            <a:ext cx="1354137" cy="842962"/>
          </a:xfrm>
          <a:prstGeom prst="ellipse">
            <a:avLst/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400" name="Oval 12"/>
          <p:cNvSpPr>
            <a:spLocks noChangeArrowheads="1"/>
          </p:cNvSpPr>
          <p:nvPr/>
        </p:nvSpPr>
        <p:spPr bwMode="auto">
          <a:xfrm>
            <a:off x="1247775" y="4033838"/>
            <a:ext cx="1354138" cy="841375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401" name="Rectangle 13"/>
          <p:cNvSpPr>
            <a:spLocks noChangeArrowheads="1"/>
          </p:cNvSpPr>
          <p:nvPr/>
        </p:nvSpPr>
        <p:spPr bwMode="auto">
          <a:xfrm>
            <a:off x="2795588" y="3976688"/>
            <a:ext cx="1482725" cy="898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402" name="Text Box 14"/>
          <p:cNvSpPr txBox="1">
            <a:spLocks noChangeArrowheads="1"/>
          </p:cNvSpPr>
          <p:nvPr/>
        </p:nvSpPr>
        <p:spPr bwMode="auto">
          <a:xfrm>
            <a:off x="1376363" y="4202113"/>
            <a:ext cx="11604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sr-Cyrl-RS" altLang="en-US" sz="1100"/>
              <a:t>Јава изворни код</a:t>
            </a:r>
            <a:endParaRPr lang="sr-Latn-CS" altLang="en-US" sz="1100"/>
          </a:p>
        </p:txBody>
      </p:sp>
      <p:sp>
        <p:nvSpPr>
          <p:cNvPr id="16403" name="Text Box 15"/>
          <p:cNvSpPr txBox="1">
            <a:spLocks noChangeArrowheads="1"/>
          </p:cNvSpPr>
          <p:nvPr/>
        </p:nvSpPr>
        <p:spPr bwMode="auto">
          <a:xfrm>
            <a:off x="2892425" y="4211638"/>
            <a:ext cx="1289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sr-Cyrl-RS" altLang="en-US" sz="1100"/>
              <a:t>Јава преводилац</a:t>
            </a:r>
            <a:endParaRPr lang="sr-Latn-CS" altLang="en-US" sz="1100"/>
          </a:p>
        </p:txBody>
      </p:sp>
      <p:sp>
        <p:nvSpPr>
          <p:cNvPr id="16404" name="Text Box 16"/>
          <p:cNvSpPr txBox="1">
            <a:spLocks noChangeArrowheads="1"/>
          </p:cNvSpPr>
          <p:nvPr/>
        </p:nvSpPr>
        <p:spPr bwMode="auto">
          <a:xfrm>
            <a:off x="4600575" y="4267200"/>
            <a:ext cx="12239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sr-Cyrl-RS" altLang="en-US" sz="1100"/>
              <a:t>Јава бајт-код</a:t>
            </a:r>
            <a:endParaRPr lang="sr-Latn-CS" altLang="en-US" sz="1100"/>
          </a:p>
        </p:txBody>
      </p:sp>
      <p:sp>
        <p:nvSpPr>
          <p:cNvPr id="16405" name="Line 17"/>
          <p:cNvSpPr>
            <a:spLocks noChangeShapeType="1"/>
          </p:cNvSpPr>
          <p:nvPr/>
        </p:nvSpPr>
        <p:spPr bwMode="auto">
          <a:xfrm>
            <a:off x="2601913" y="4425950"/>
            <a:ext cx="193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16406" name="Line 18"/>
          <p:cNvSpPr>
            <a:spLocks noChangeShapeType="1"/>
          </p:cNvSpPr>
          <p:nvPr/>
        </p:nvSpPr>
        <p:spPr bwMode="auto">
          <a:xfrm>
            <a:off x="4278313" y="4425950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16395" name="Line 19"/>
          <p:cNvSpPr>
            <a:spLocks noChangeShapeType="1"/>
          </p:cNvSpPr>
          <p:nvPr/>
        </p:nvSpPr>
        <p:spPr bwMode="auto">
          <a:xfrm>
            <a:off x="5889625" y="4425950"/>
            <a:ext cx="579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16396" name="Line 20"/>
          <p:cNvSpPr>
            <a:spLocks noChangeShapeType="1"/>
          </p:cNvSpPr>
          <p:nvPr/>
        </p:nvSpPr>
        <p:spPr bwMode="auto">
          <a:xfrm flipV="1">
            <a:off x="5889625" y="3078163"/>
            <a:ext cx="644525" cy="134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16397" name="Line 21"/>
          <p:cNvSpPr>
            <a:spLocks noChangeShapeType="1"/>
          </p:cNvSpPr>
          <p:nvPr/>
        </p:nvSpPr>
        <p:spPr bwMode="auto">
          <a:xfrm>
            <a:off x="5889625" y="4425950"/>
            <a:ext cx="579438" cy="146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16398" name="Text Box 22"/>
          <p:cNvSpPr txBox="1">
            <a:spLocks noChangeArrowheads="1"/>
          </p:cNvSpPr>
          <p:nvPr/>
        </p:nvSpPr>
        <p:spPr bwMode="auto">
          <a:xfrm>
            <a:off x="4470400" y="3327400"/>
            <a:ext cx="14827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sr-Cyrl-RS" altLang="en-US" sz="1100"/>
              <a:t>Формирани бајт-код је исти за све платформе</a:t>
            </a:r>
            <a:endParaRPr lang="sr-Latn-CS" altLang="en-US" sz="110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1476375" y="549275"/>
            <a:ext cx="72104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chemeClr val="hlink"/>
                </a:solidFill>
              </a:rPr>
              <a:t>Извршење Јава програма (3)</a:t>
            </a:r>
            <a:endParaRPr lang="en-US" kern="0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 animBg="1"/>
      <p:bldP spid="16390" grpId="0" animBg="1"/>
      <p:bldP spid="16391" grpId="0"/>
      <p:bldP spid="16392" grpId="0"/>
      <p:bldP spid="16393" grpId="0"/>
      <p:bldP spid="16399" grpId="0" animBg="1"/>
      <p:bldP spid="16400" grpId="0" animBg="1"/>
      <p:bldP spid="16401" grpId="0" animBg="1"/>
      <p:bldP spid="16402" grpId="0"/>
      <p:bldP spid="16403" grpId="0"/>
      <p:bldP spid="16404" grpId="0"/>
      <p:bldP spid="16405" grpId="0" animBg="1"/>
      <p:bldP spid="16406" grpId="0" animBg="1"/>
      <p:bldP spid="16395" grpId="0" animBg="1"/>
      <p:bldP spid="16396" grpId="0" animBg="1"/>
      <p:bldP spid="16397" grpId="0" animBg="1"/>
      <p:bldP spid="163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476375" y="1395413"/>
            <a:ext cx="69818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sr-Cyrl-RS" altLang="en-US" sz="2400">
                <a:latin typeface="Garamond" panose="02020404030301010803" pitchFamily="18" charset="0"/>
              </a:rPr>
              <a:t>Дијаграм показује разлику између начина извршења код традиционалних и код Јава апликација.</a:t>
            </a:r>
            <a:endParaRPr lang="sr-Latn-CS" altLang="en-US" sz="2400">
              <a:latin typeface="Garamond" panose="02020404030301010803" pitchFamily="18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1476375" y="549275"/>
            <a:ext cx="72104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chemeClr val="hlink"/>
                </a:solidFill>
              </a:rPr>
              <a:t>Извршење Јава програма</a:t>
            </a:r>
            <a:r>
              <a:rPr lang="en-US" kern="0" dirty="0" smtClean="0">
                <a:solidFill>
                  <a:schemeClr val="hlink"/>
                </a:solidFill>
              </a:rPr>
              <a:t> (4)</a:t>
            </a:r>
          </a:p>
        </p:txBody>
      </p:sp>
      <p:pic>
        <p:nvPicPr>
          <p:cNvPr id="17412" name="Picture 21" descr="P:\Personal Data\My Folders\Courses\Matf OOP 2012-13\Vezbe\Materijali\638px-Explaining_Java_Runtime_Environmen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349500"/>
            <a:ext cx="4916488" cy="363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f3-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23"/>
          <a:stretch>
            <a:fillRect/>
          </a:stretch>
        </p:blipFill>
        <p:spPr>
          <a:xfrm>
            <a:off x="2916238" y="3832225"/>
            <a:ext cx="5389562" cy="2028825"/>
          </a:xfrm>
          <a:noFill/>
        </p:spPr>
      </p:pic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7172" y="1556792"/>
            <a:ext cx="8081291" cy="1114425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dirty="0" smtClean="0">
                <a:latin typeface="Garamond" pitchFamily="18" charset="0"/>
              </a:rPr>
              <a:t>Дакле, написани изворни Јава </a:t>
            </a:r>
            <a:r>
              <a:rPr lang="ru-RU" sz="2400" dirty="0" err="1" smtClean="0">
                <a:latin typeface="Garamond" pitchFamily="18" charset="0"/>
              </a:rPr>
              <a:t>програм</a:t>
            </a:r>
            <a:r>
              <a:rPr lang="ru-RU" sz="2400" dirty="0" smtClean="0">
                <a:latin typeface="Garamond" pitchFamily="18" charset="0"/>
              </a:rPr>
              <a:t> се прво преведе коришћењем Јава компајлера </a:t>
            </a:r>
            <a:r>
              <a:rPr lang="en-US" sz="1800" b="1" dirty="0" err="1" smtClean="0"/>
              <a:t>javac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ru-RU" sz="2400" dirty="0" smtClean="0">
                <a:latin typeface="Garamond" pitchFamily="18" charset="0"/>
              </a:rPr>
              <a:t>у тзв. бајт-код.</a:t>
            </a:r>
            <a:r>
              <a:rPr lang="en-US" sz="2400" dirty="0" smtClean="0">
                <a:latin typeface="Garamond" pitchFamily="18" charset="0"/>
              </a:rPr>
              <a:t> </a:t>
            </a:r>
            <a:endParaRPr lang="sr-Cyrl-RS" sz="2400" dirty="0" smtClean="0">
              <a:latin typeface="Garamond" pitchFamily="18" charset="0"/>
            </a:endParaRPr>
          </a:p>
          <a:p>
            <a:pPr eaLnBrk="1" hangingPunct="1">
              <a:defRPr/>
            </a:pPr>
            <a:r>
              <a:rPr lang="sr-Cyrl-RS" sz="2400" dirty="0" smtClean="0">
                <a:latin typeface="Garamond" pitchFamily="18" charset="0"/>
              </a:rPr>
              <a:t>Потом се преведени бајт-код извршава </a:t>
            </a:r>
            <a:br>
              <a:rPr lang="sr-Cyrl-RS" sz="2400" dirty="0" smtClean="0">
                <a:latin typeface="Garamond" pitchFamily="18" charset="0"/>
              </a:rPr>
            </a:br>
            <a:r>
              <a:rPr lang="sr-Cyrl-RS" sz="2400" dirty="0" smtClean="0">
                <a:latin typeface="Garamond" pitchFamily="18" charset="0"/>
              </a:rPr>
              <a:t>уз помоћ Јава интерпретатора </a:t>
            </a:r>
            <a:r>
              <a:rPr lang="en-US" sz="1800" b="1" dirty="0" smtClean="0"/>
              <a:t>java</a:t>
            </a:r>
            <a:r>
              <a:rPr lang="sr-Cyrl-RS" sz="2400" dirty="0" smtClean="0">
                <a:latin typeface="Garamond" pitchFamily="18" charset="0"/>
              </a:rPr>
              <a:t>.</a:t>
            </a:r>
            <a:endParaRPr lang="ru-RU" sz="2400" dirty="0" smtClean="0">
              <a:latin typeface="Garamond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400" dirty="0" smtClean="0">
              <a:latin typeface="Garamond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76375" y="549275"/>
            <a:ext cx="72104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chemeClr val="hlink"/>
                </a:solidFill>
              </a:rPr>
              <a:t>Извршење Јава програма</a:t>
            </a:r>
            <a:r>
              <a:rPr lang="en-US" kern="0" dirty="0" smtClean="0">
                <a:solidFill>
                  <a:schemeClr val="hlink"/>
                </a:solidFill>
              </a:rPr>
              <a:t> (</a:t>
            </a:r>
            <a:r>
              <a:rPr lang="sr-Cyrl-RS" kern="0" dirty="0" smtClean="0">
                <a:solidFill>
                  <a:schemeClr val="hlink"/>
                </a:solidFill>
              </a:rPr>
              <a:t>5</a:t>
            </a:r>
            <a:r>
              <a:rPr lang="en-US" kern="0" dirty="0" smtClean="0">
                <a:solidFill>
                  <a:schemeClr val="hlink"/>
                </a:solidFill>
              </a:rPr>
              <a:t>)</a:t>
            </a:r>
          </a:p>
        </p:txBody>
      </p:sp>
      <p:pic>
        <p:nvPicPr>
          <p:cNvPr id="8" name="Picture 4" descr="f3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13" b="15973"/>
          <a:stretch>
            <a:fillRect/>
          </a:stretch>
        </p:blipFill>
        <p:spPr bwMode="auto">
          <a:xfrm>
            <a:off x="642938" y="3429000"/>
            <a:ext cx="1624012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1559</TotalTime>
  <Words>2216</Words>
  <Application>Microsoft Office PowerPoint</Application>
  <PresentationFormat>On-screen Show (4:3)</PresentationFormat>
  <Paragraphs>318</Paragraphs>
  <Slides>39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4_Watermark</vt:lpstr>
      <vt:lpstr>Објектно орјентисано програмирање</vt:lpstr>
      <vt:lpstr>Дизајн програмског језика Јава </vt:lpstr>
      <vt:lpstr>Увод</vt:lpstr>
      <vt:lpstr>Особине језика Јава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Јава виртуелна машина</vt:lpstr>
      <vt:lpstr>Јава виртуелна машина (2)</vt:lpstr>
      <vt:lpstr>Јава виртуелна машина (3)</vt:lpstr>
      <vt:lpstr>Јава виртуелна машина (3)</vt:lpstr>
      <vt:lpstr>Јава виртуелна машина (4)</vt:lpstr>
      <vt:lpstr>Меморија Јава виртуелне машине</vt:lpstr>
      <vt:lpstr>Позиви метода</vt:lpstr>
      <vt:lpstr>Позиви метода (2)</vt:lpstr>
      <vt:lpstr>Простор и скупљач отпадака</vt:lpstr>
      <vt:lpstr>Алати за Јава развој (JDK)</vt:lpstr>
      <vt:lpstr>Java API</vt:lpstr>
      <vt:lpstr>Java API (2)</vt:lpstr>
      <vt:lpstr>Java API (3)</vt:lpstr>
      <vt:lpstr>Java API (4)</vt:lpstr>
      <vt:lpstr>Java Core API</vt:lpstr>
      <vt:lpstr>Java Core API (2)</vt:lpstr>
      <vt:lpstr>Java Core API (3)</vt:lpstr>
      <vt:lpstr>Java Core API (4)</vt:lpstr>
      <vt:lpstr>Non-core Java API-ји</vt:lpstr>
      <vt:lpstr>Java Enterprise API </vt:lpstr>
      <vt:lpstr>Java Enterprise API (2) </vt:lpstr>
      <vt:lpstr>Java Server API</vt:lpstr>
      <vt:lpstr>Java Media API  </vt:lpstr>
      <vt:lpstr>Java Beans API   </vt:lpstr>
      <vt:lpstr>Java Commerce API </vt:lpstr>
      <vt:lpstr>Захвалница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Vladimir Filipovic</cp:lastModifiedBy>
  <cp:revision>192</cp:revision>
  <dcterms:created xsi:type="dcterms:W3CDTF">1601-01-01T00:00:00Z</dcterms:created>
  <dcterms:modified xsi:type="dcterms:W3CDTF">2017-03-17T16:53:31Z</dcterms:modified>
</cp:coreProperties>
</file>