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773" r:id="rId1"/>
  </p:sldMasterIdLst>
  <p:notesMasterIdLst>
    <p:notesMasterId r:id="rId28"/>
  </p:notesMasterIdLst>
  <p:handoutMasterIdLst>
    <p:handoutMasterId r:id="rId29"/>
  </p:handoutMasterIdLst>
  <p:sldIdLst>
    <p:sldId id="276" r:id="rId2"/>
    <p:sldId id="278" r:id="rId3"/>
    <p:sldId id="256" r:id="rId4"/>
    <p:sldId id="257" r:id="rId5"/>
    <p:sldId id="263" r:id="rId6"/>
    <p:sldId id="279" r:id="rId7"/>
    <p:sldId id="282" r:id="rId8"/>
    <p:sldId id="258" r:id="rId9"/>
    <p:sldId id="259" r:id="rId10"/>
    <p:sldId id="261" r:id="rId11"/>
    <p:sldId id="262" r:id="rId12"/>
    <p:sldId id="287" r:id="rId13"/>
    <p:sldId id="286" r:id="rId14"/>
    <p:sldId id="264" r:id="rId15"/>
    <p:sldId id="266" r:id="rId16"/>
    <p:sldId id="284" r:id="rId17"/>
    <p:sldId id="280" r:id="rId18"/>
    <p:sldId id="285" r:id="rId19"/>
    <p:sldId id="283" r:id="rId20"/>
    <p:sldId id="274" r:id="rId21"/>
    <p:sldId id="265" r:id="rId22"/>
    <p:sldId id="288" r:id="rId23"/>
    <p:sldId id="290" r:id="rId24"/>
    <p:sldId id="291" r:id="rId25"/>
    <p:sldId id="292" r:id="rId26"/>
    <p:sldId id="277" r:id="rId27"/>
  </p:sldIdLst>
  <p:sldSz cx="9144000" cy="6858000" type="screen4x3"/>
  <p:notesSz cx="7315200" cy="9601200"/>
  <p:embeddedFontLst>
    <p:embeddedFont>
      <p:font typeface="Garamond" panose="02020404030301010803" pitchFamily="18" charset="0"/>
      <p:regular r:id="rId30"/>
      <p:bold r:id="rId31"/>
      <p: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FF00FF"/>
    <a:srgbClr val="FFFFCC"/>
    <a:srgbClr val="FF9900"/>
    <a:srgbClr val="990099"/>
    <a:srgbClr val="CC3300"/>
    <a:srgbClr val="00FF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79046" autoAdjust="0"/>
  </p:normalViewPr>
  <p:slideViewPr>
    <p:cSldViewPr>
      <p:cViewPr varScale="1">
        <p:scale>
          <a:sx n="91" d="100"/>
          <a:sy n="91" d="100"/>
        </p:scale>
        <p:origin x="218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4F84AA30-7AFC-439D-99EF-5A75A6CE1B89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268580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53761-378F-42A1-A8CB-157F01569CB3}" type="datetimeFigureOut">
              <a:rPr lang="sr-Latn-RS" smtClean="0"/>
              <a:t>31.10.2020.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3D649-E3C9-43BE-B3CF-AE3E4CB00AF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32091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java/IandI/polymorphism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sz="1200" dirty="0" smtClean="0">
                <a:latin typeface="Garamond" panose="02020404030301010803" pitchFamily="18" charset="0"/>
              </a:rPr>
              <a:t>(*)</a:t>
            </a:r>
            <a:r>
              <a:rPr lang="en-US" altLang="en-US" sz="1200" baseline="0" dirty="0" smtClean="0">
                <a:latin typeface="Garamond" panose="02020404030301010803" pitchFamily="18" charset="0"/>
              </a:rPr>
              <a:t> </a:t>
            </a:r>
            <a:r>
              <a:rPr lang="sr-Cyrl-RS" altLang="en-US" sz="1200" dirty="0" smtClean="0">
                <a:latin typeface="Garamond" panose="02020404030301010803" pitchFamily="18" charset="0"/>
              </a:rPr>
              <a:t>У објекту су </a:t>
            </a:r>
            <a:r>
              <a:rPr lang="sr-Cyrl-RS" altLang="en-US" sz="1200" b="1" dirty="0" smtClean="0">
                <a:latin typeface="Garamond" panose="02020404030301010803" pitchFamily="18" charset="0"/>
              </a:rPr>
              <a:t>енкапсулирани</a:t>
            </a:r>
            <a:r>
              <a:rPr lang="sr-Cyrl-RS" altLang="en-US" sz="1200" dirty="0" smtClean="0">
                <a:latin typeface="Garamond" panose="02020404030301010803" pitchFamily="18" charset="0"/>
              </a:rPr>
              <a:t> (учаурени) подаци које тај објекат садржи и процедуре (функције) за рад са њима</a:t>
            </a:r>
            <a:r>
              <a:rPr lang="en-US" altLang="en-US" sz="1200" dirty="0" smtClean="0">
                <a:latin typeface="Garamond" panose="02020404030301010803" pitchFamily="18" charset="0"/>
              </a:rPr>
              <a:t>. </a:t>
            </a:r>
            <a:r>
              <a:rPr lang="sr-Cyrl-RS" altLang="en-US" sz="1200" dirty="0" smtClean="0">
                <a:latin typeface="Garamond" panose="02020404030301010803" pitchFamily="18" charset="0"/>
              </a:rPr>
              <a:t>Због присуства процедура у објектима, објекти имају могућност да самостално делују, тј. постају динамички. </a:t>
            </a: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3D649-E3C9-43BE-B3CF-AE3E4CB00AF7}" type="slidenum">
              <a:rPr lang="sr-Latn-RS" smtClean="0"/>
              <a:t>3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38005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200" b="1" dirty="0" err="1" smtClean="0">
                <a:latin typeface="Garamond" panose="02020404030301010803" pitchFamily="18" charset="0"/>
                <a:hlinkClick r:id="rId3"/>
              </a:rPr>
              <a:t>Полиморфизам</a:t>
            </a:r>
            <a:r>
              <a:rPr lang="ru-RU" altLang="en-US" sz="1200" dirty="0" smtClean="0">
                <a:latin typeface="Garamond" panose="02020404030301010803" pitchFamily="18" charset="0"/>
              </a:rPr>
              <a:t> - </a:t>
            </a:r>
            <a:r>
              <a:rPr lang="ru-RU" altLang="en-US" sz="1200" dirty="0" err="1" smtClean="0">
                <a:latin typeface="Garamond" panose="02020404030301010803" pitchFamily="18" charset="0"/>
              </a:rPr>
              <a:t>Могућност</a:t>
            </a:r>
            <a:r>
              <a:rPr lang="ru-RU" altLang="en-US" sz="1200" dirty="0" smtClean="0">
                <a:latin typeface="Garamond" panose="02020404030301010803" pitchFamily="18" charset="0"/>
              </a:rPr>
              <a:t> </a:t>
            </a:r>
            <a:r>
              <a:rPr lang="ru-RU" altLang="en-US" sz="1200" dirty="0" err="1" smtClean="0">
                <a:latin typeface="Garamond" panose="02020404030301010803" pitchFamily="18" charset="0"/>
              </a:rPr>
              <a:t>примене</a:t>
            </a:r>
            <a:r>
              <a:rPr lang="ru-RU" altLang="en-US" sz="1200" dirty="0" smtClean="0">
                <a:latin typeface="Garamond" panose="02020404030301010803" pitchFamily="18" charset="0"/>
              </a:rPr>
              <a:t> </a:t>
            </a:r>
            <a:r>
              <a:rPr lang="ru-RU" altLang="en-US" sz="1200" dirty="0" err="1" smtClean="0">
                <a:latin typeface="Garamond" panose="02020404030301010803" pitchFamily="18" charset="0"/>
              </a:rPr>
              <a:t>истог</a:t>
            </a:r>
            <a:r>
              <a:rPr lang="ru-RU" altLang="en-US" sz="1200" dirty="0" smtClean="0">
                <a:latin typeface="Garamond" panose="02020404030301010803" pitchFamily="18" charset="0"/>
              </a:rPr>
              <a:t/>
            </a:r>
            <a:br>
              <a:rPr lang="ru-RU" altLang="en-US" sz="1200" dirty="0" smtClean="0">
                <a:latin typeface="Garamond" panose="02020404030301010803" pitchFamily="18" charset="0"/>
              </a:rPr>
            </a:br>
            <a:r>
              <a:rPr lang="ru-RU" altLang="en-US" sz="1200" dirty="0" smtClean="0">
                <a:latin typeface="Garamond" panose="02020404030301010803" pitchFamily="18" charset="0"/>
              </a:rPr>
              <a:t> метода (оператора) на примерке </a:t>
            </a:r>
            <a:r>
              <a:rPr lang="ru-RU" altLang="en-US" sz="1200" dirty="0" err="1" smtClean="0">
                <a:latin typeface="Garamond" panose="02020404030301010803" pitchFamily="18" charset="0"/>
              </a:rPr>
              <a:t>различитих</a:t>
            </a:r>
            <a:r>
              <a:rPr lang="ru-RU" altLang="en-US" sz="1200" dirty="0" smtClean="0">
                <a:latin typeface="Garamond" panose="02020404030301010803" pitchFamily="18" charset="0"/>
              </a:rPr>
              <a:t> </a:t>
            </a:r>
            <a:br>
              <a:rPr lang="ru-RU" altLang="en-US" sz="1200" dirty="0" smtClean="0">
                <a:latin typeface="Garamond" panose="02020404030301010803" pitchFamily="18" charset="0"/>
              </a:rPr>
            </a:br>
            <a:r>
              <a:rPr lang="ru-RU" altLang="en-US" sz="12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1200" dirty="0" smtClean="0">
                <a:latin typeface="Garamond" panose="02020404030301010803" pitchFamily="18" charset="0"/>
              </a:rPr>
              <a:t>.</a:t>
            </a: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3D649-E3C9-43BE-B3CF-AE3E4CB00AF7}" type="slidenum">
              <a:rPr lang="sr-Latn-RS" smtClean="0"/>
              <a:t>7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9768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Апстрактне класе се користе у случају када постоји заједничка надкласа за више класа, али је та надкласа веома општа, тако да се у појединим аспектима њено понашање уопште не може дефинисати. Међутим, истоврмено се захтева да свака од поткласа мора да има своју конкретну реализацију тог општег понашања надкласе.</a:t>
            </a: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3D649-E3C9-43BE-B3CF-AE3E4CB00AF7}" type="slidenum">
              <a:rPr lang="sr-Latn-RS" smtClean="0"/>
              <a:t>17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326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3D649-E3C9-43BE-B3CF-AE3E4CB00AF7}" type="slidenum">
              <a:rPr lang="sr-Latn-RS" smtClean="0"/>
              <a:t>22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58136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087E9636-8346-450B-AAE0-E4F5B7405052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88522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1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104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4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4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1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91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2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11B451CC-42E1-4AF7-8DCB-BAB3CEDA4279}" type="slidenum">
              <a:rPr lang="en-US" altLang="sr-Latn-RS" sz="800" smtClean="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/</a:t>
            </a:r>
            <a:r>
              <a:rPr lang="sr-Cyrl-RS" altLang="sr-Latn-RS" sz="800" smtClean="0">
                <a:solidFill>
                  <a:srgbClr val="6767FF"/>
                </a:solidFill>
                <a:cs typeface="Arial" panose="020B0604020202020204" pitchFamily="34" charset="0"/>
              </a:rPr>
              <a:t>26</a:t>
            </a:r>
            <a:endParaRPr lang="en-US" altLang="sr-Latn-RS" sz="80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{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vladaf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,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kartelj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}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concepts/interface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argouml.tigris.org/" TargetMode="External"/><Relationship Id="rId2" Type="http://schemas.openxmlformats.org/officeDocument/2006/relationships/hyperlink" Target="http://staruml.io/download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alas.matf.bg.ac.rs/msdnaa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5736" y="3501008"/>
            <a:ext cx="6400800" cy="1752600"/>
          </a:xfrm>
        </p:spPr>
        <p:txBody>
          <a:bodyPr/>
          <a:lstStyle/>
          <a:p>
            <a:pPr eaLnBrk="1" hangingPunct="1"/>
            <a:r>
              <a:rPr lang="sr-Cyrl-RS" altLang="en-US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dirty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dirty="0">
                <a:hlinkClick r:id="rId2"/>
              </a:rPr>
              <a:t>vladaf@matf.bg.ac.</a:t>
            </a:r>
            <a:r>
              <a:rPr lang="en-US" altLang="en-US" dirty="0" err="1">
                <a:hlinkClick r:id="rId2"/>
              </a:rPr>
              <a:t>rs</a:t>
            </a:r>
            <a:endParaRPr lang="sr-Latn-RS" altLang="en-US" dirty="0"/>
          </a:p>
          <a:p>
            <a:pPr eaLnBrk="1" hangingPunct="1"/>
            <a:r>
              <a:rPr lang="sr-Cyrl-RS" altLang="en-US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dirty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hlinkClick r:id="rId3"/>
              </a:rPr>
              <a:t>k</a:t>
            </a:r>
            <a:r>
              <a:rPr lang="sr-Latn-RS" altLang="en-US" dirty="0">
                <a:hlinkClick r:id="rId3"/>
              </a:rPr>
              <a:t>artelj</a:t>
            </a:r>
            <a:r>
              <a:rPr lang="en-US" altLang="en-US" dirty="0">
                <a:hlinkClick r:id="rId3"/>
              </a:rPr>
              <a:t>@matf.bg.ac.rs</a:t>
            </a:r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1"/>
          <p:cNvGrpSpPr>
            <a:grpSpLocks/>
          </p:cNvGrpSpPr>
          <p:nvPr/>
        </p:nvGrpSpPr>
        <p:grpSpPr bwMode="auto">
          <a:xfrm>
            <a:off x="1600200" y="3213100"/>
            <a:ext cx="6096000" cy="2209800"/>
            <a:chOff x="1600200" y="2057400"/>
            <a:chExt cx="6096000" cy="2209800"/>
          </a:xfrm>
        </p:grpSpPr>
        <p:sp>
          <p:nvSpPr>
            <p:cNvPr id="12295" name="Oval 4"/>
            <p:cNvSpPr>
              <a:spLocks noChangeArrowheads="1"/>
            </p:cNvSpPr>
            <p:nvPr/>
          </p:nvSpPr>
          <p:spPr bwMode="auto">
            <a:xfrm>
              <a:off x="4343400" y="2057400"/>
              <a:ext cx="381000" cy="4572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296" name="Oval 6"/>
            <p:cNvSpPr>
              <a:spLocks noChangeArrowheads="1"/>
            </p:cNvSpPr>
            <p:nvPr/>
          </p:nvSpPr>
          <p:spPr bwMode="auto">
            <a:xfrm>
              <a:off x="2438400" y="2057400"/>
              <a:ext cx="381000" cy="4572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297" name="Oval 7"/>
            <p:cNvSpPr>
              <a:spLocks noChangeArrowheads="1"/>
            </p:cNvSpPr>
            <p:nvPr/>
          </p:nvSpPr>
          <p:spPr bwMode="auto">
            <a:xfrm>
              <a:off x="4572000" y="2971800"/>
              <a:ext cx="381000" cy="4572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298" name="Oval 8"/>
            <p:cNvSpPr>
              <a:spLocks noChangeArrowheads="1"/>
            </p:cNvSpPr>
            <p:nvPr/>
          </p:nvSpPr>
          <p:spPr bwMode="auto">
            <a:xfrm>
              <a:off x="6172200" y="2057400"/>
              <a:ext cx="381000" cy="4572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299" name="Oval 9"/>
            <p:cNvSpPr>
              <a:spLocks noChangeArrowheads="1"/>
            </p:cNvSpPr>
            <p:nvPr/>
          </p:nvSpPr>
          <p:spPr bwMode="auto">
            <a:xfrm>
              <a:off x="6858000" y="2971800"/>
              <a:ext cx="381000" cy="4572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00" name="Oval 10"/>
            <p:cNvSpPr>
              <a:spLocks noChangeArrowheads="1"/>
            </p:cNvSpPr>
            <p:nvPr/>
          </p:nvSpPr>
          <p:spPr bwMode="auto">
            <a:xfrm>
              <a:off x="5410200" y="3810000"/>
              <a:ext cx="381000" cy="4572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01" name="Oval 11"/>
            <p:cNvSpPr>
              <a:spLocks noChangeArrowheads="1"/>
            </p:cNvSpPr>
            <p:nvPr/>
          </p:nvSpPr>
          <p:spPr bwMode="auto">
            <a:xfrm>
              <a:off x="7315200" y="3810000"/>
              <a:ext cx="381000" cy="4572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02" name="Oval 12"/>
            <p:cNvSpPr>
              <a:spLocks noChangeArrowheads="1"/>
            </p:cNvSpPr>
            <p:nvPr/>
          </p:nvSpPr>
          <p:spPr bwMode="auto">
            <a:xfrm>
              <a:off x="3200400" y="3810000"/>
              <a:ext cx="381000" cy="4572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03" name="Oval 14"/>
            <p:cNvSpPr>
              <a:spLocks noChangeArrowheads="1"/>
            </p:cNvSpPr>
            <p:nvPr/>
          </p:nvSpPr>
          <p:spPr bwMode="auto">
            <a:xfrm>
              <a:off x="1600200" y="2971800"/>
              <a:ext cx="381000" cy="4572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04" name="Oval 15"/>
            <p:cNvSpPr>
              <a:spLocks noChangeArrowheads="1"/>
            </p:cNvSpPr>
            <p:nvPr/>
          </p:nvSpPr>
          <p:spPr bwMode="auto">
            <a:xfrm>
              <a:off x="3200400" y="2971800"/>
              <a:ext cx="381000" cy="4572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05" name="Line 16"/>
            <p:cNvSpPr>
              <a:spLocks noChangeShapeType="1"/>
            </p:cNvSpPr>
            <p:nvPr/>
          </p:nvSpPr>
          <p:spPr bwMode="auto">
            <a:xfrm flipH="1">
              <a:off x="1905000" y="2514600"/>
              <a:ext cx="685800" cy="457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2306" name="Line 17"/>
            <p:cNvSpPr>
              <a:spLocks noChangeShapeType="1"/>
            </p:cNvSpPr>
            <p:nvPr/>
          </p:nvSpPr>
          <p:spPr bwMode="auto">
            <a:xfrm>
              <a:off x="2590800" y="2514600"/>
              <a:ext cx="609600" cy="457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 flipH="1">
              <a:off x="3581400" y="2362200"/>
              <a:ext cx="762000" cy="609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2308" name="Line 20"/>
            <p:cNvSpPr>
              <a:spLocks noChangeShapeType="1"/>
            </p:cNvSpPr>
            <p:nvPr/>
          </p:nvSpPr>
          <p:spPr bwMode="auto">
            <a:xfrm flipH="1">
              <a:off x="3429000" y="2514600"/>
              <a:ext cx="990600" cy="12954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2309" name="Line 21"/>
            <p:cNvSpPr>
              <a:spLocks noChangeShapeType="1"/>
            </p:cNvSpPr>
            <p:nvPr/>
          </p:nvSpPr>
          <p:spPr bwMode="auto">
            <a:xfrm>
              <a:off x="4648200" y="2514600"/>
              <a:ext cx="914400" cy="12954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2310" name="Line 22"/>
            <p:cNvSpPr>
              <a:spLocks noChangeShapeType="1"/>
            </p:cNvSpPr>
            <p:nvPr/>
          </p:nvSpPr>
          <p:spPr bwMode="auto">
            <a:xfrm>
              <a:off x="4724400" y="2438400"/>
              <a:ext cx="2590800" cy="1524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2311" name="Line 23"/>
            <p:cNvSpPr>
              <a:spLocks noChangeShapeType="1"/>
            </p:cNvSpPr>
            <p:nvPr/>
          </p:nvSpPr>
          <p:spPr bwMode="auto">
            <a:xfrm flipH="1">
              <a:off x="4953000" y="2438400"/>
              <a:ext cx="1295400" cy="5334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2312" name="Line 24"/>
            <p:cNvSpPr>
              <a:spLocks noChangeShapeType="1"/>
            </p:cNvSpPr>
            <p:nvPr/>
          </p:nvSpPr>
          <p:spPr bwMode="auto">
            <a:xfrm>
              <a:off x="6477000" y="2438400"/>
              <a:ext cx="457200" cy="5334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2313" name="Line 25"/>
            <p:cNvSpPr>
              <a:spLocks noChangeShapeType="1"/>
            </p:cNvSpPr>
            <p:nvPr/>
          </p:nvSpPr>
          <p:spPr bwMode="auto">
            <a:xfrm>
              <a:off x="4953000" y="3200400"/>
              <a:ext cx="2362200" cy="838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</p:grp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700088" y="1557338"/>
            <a:ext cx="8193087" cy="868362"/>
          </a:xfrm>
        </p:spPr>
        <p:txBody>
          <a:bodyPr/>
          <a:lstStyle/>
          <a:p>
            <a:pPr eaLnBrk="1" hangingPunct="1"/>
            <a:r>
              <a:rPr lang="ru-RU" altLang="en-US" sz="2400" smtClean="0">
                <a:solidFill>
                  <a:schemeClr val="tx1"/>
                </a:solidFill>
                <a:latin typeface="Garamond" panose="02020404030301010803" pitchFamily="18" charset="0"/>
              </a:rPr>
              <a:t>Пример вишеструког наслеђивања - класа може имати више директних наткласа.</a:t>
            </a:r>
            <a:endParaRPr lang="sr-Latn-CS" altLang="en-US" sz="2400" smtClean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749550"/>
            <a:ext cx="8229600" cy="23002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            </a:t>
            </a:r>
            <a:r>
              <a:rPr lang="sr-Latn-CS" altLang="en-US" smtClean="0"/>
              <a:t> </a:t>
            </a:r>
            <a:r>
              <a:rPr lang="sr-Cyrl-RS" altLang="en-US" sz="2000" smtClean="0"/>
              <a:t>летелица</a:t>
            </a:r>
            <a:r>
              <a:rPr lang="sr-Latn-CS" altLang="en-US" sz="2000" smtClean="0"/>
              <a:t>            </a:t>
            </a:r>
            <a:r>
              <a:rPr lang="sr-Cyrl-RS" altLang="en-US" sz="2000" smtClean="0"/>
              <a:t>   возило</a:t>
            </a:r>
            <a:r>
              <a:rPr lang="sr-Latn-CS" altLang="en-US" sz="2000" smtClean="0"/>
              <a:t>              </a:t>
            </a:r>
            <a:r>
              <a:rPr lang="sr-Cyrl-RS" altLang="en-US" sz="2000" smtClean="0"/>
              <a:t> брод</a:t>
            </a:r>
            <a:endParaRPr lang="sr-Latn-CS" altLang="en-US" sz="2000" smtClean="0"/>
          </a:p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endParaRPr lang="sr-Latn-CS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r-Latn-CS" altLang="en-US" sz="2000" smtClean="0"/>
              <a:t>         </a:t>
            </a:r>
            <a:r>
              <a:rPr lang="sr-Cyrl-RS" altLang="en-US" sz="2000" smtClean="0"/>
              <a:t>једрилица</a:t>
            </a:r>
            <a:r>
              <a:rPr lang="sr-Latn-CS" altLang="en-US" sz="2000" smtClean="0"/>
              <a:t>         </a:t>
            </a:r>
            <a:r>
              <a:rPr lang="sr-Cyrl-RS" altLang="en-US" sz="2000" smtClean="0"/>
              <a:t>авион</a:t>
            </a:r>
            <a:r>
              <a:rPr lang="sr-Latn-CS" altLang="en-US" sz="2000" smtClean="0"/>
              <a:t>        </a:t>
            </a:r>
            <a:r>
              <a:rPr lang="sr-Cyrl-RS" altLang="en-US" sz="2000" smtClean="0"/>
              <a:t>са мотором</a:t>
            </a:r>
            <a:r>
              <a:rPr lang="sr-Latn-CS" altLang="en-US" sz="2000" smtClean="0"/>
              <a:t>             </a:t>
            </a:r>
            <a:r>
              <a:rPr lang="sr-Cyrl-RS" altLang="en-US" sz="2000" smtClean="0"/>
              <a:t>без мотора</a:t>
            </a:r>
            <a:endParaRPr lang="sr-Latn-CS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sr-Cyrl-RS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r-Latn-CS" altLang="en-US" sz="2000" smtClean="0"/>
              <a:t>                           </a:t>
            </a:r>
            <a:r>
              <a:rPr lang="sr-Cyrl-RS" altLang="en-US" sz="2000" smtClean="0"/>
              <a:t>      путничко</a:t>
            </a:r>
            <a:r>
              <a:rPr lang="sr-Latn-CS" altLang="en-US" sz="2000" smtClean="0"/>
              <a:t>               </a:t>
            </a:r>
            <a:r>
              <a:rPr lang="sr-Cyrl-RS" altLang="en-US" sz="2000" smtClean="0"/>
              <a:t>теретно</a:t>
            </a:r>
            <a:r>
              <a:rPr lang="sr-Latn-CS" altLang="en-US" sz="2000" smtClean="0"/>
              <a:t>              </a:t>
            </a:r>
            <a:r>
              <a:rPr lang="sr-Cyrl-RS" altLang="en-US" sz="2000" smtClean="0"/>
              <a:t>амфибија</a:t>
            </a:r>
            <a:endParaRPr lang="sr-Latn-CS" altLang="en-US" sz="2000" smtClean="0"/>
          </a:p>
        </p:txBody>
      </p:sp>
      <p:sp>
        <p:nvSpPr>
          <p:cNvPr id="12293" name="Text Box 26"/>
          <p:cNvSpPr txBox="1">
            <a:spLocks noChangeArrowheads="1"/>
          </p:cNvSpPr>
          <p:nvPr/>
        </p:nvSpPr>
        <p:spPr bwMode="auto">
          <a:xfrm>
            <a:off x="755650" y="5516563"/>
            <a:ext cx="79930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ru-RU" altLang="en-US" sz="2400">
                <a:latin typeface="Garamond" panose="02020404030301010803" pitchFamily="18" charset="0"/>
              </a:rPr>
              <a:t>Вишеструко наслеђивање није подржано у Јава-језику, али јесте у језику C++.</a:t>
            </a:r>
            <a:endParaRPr lang="sr-Latn-CS" altLang="en-US" sz="2400">
              <a:latin typeface="Garamond" panose="02020404030301010803" pitchFamily="18" charset="0"/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0008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sz="3200" kern="0" dirty="0" smtClean="0">
                <a:solidFill>
                  <a:schemeClr val="hlink"/>
                </a:solidFill>
              </a:rPr>
              <a:t>Примери наслеђивања(3)</a:t>
            </a:r>
            <a:endParaRPr lang="sr-Latn-CS" sz="3200" kern="0" dirty="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609600"/>
            <a:ext cx="7359650" cy="1143000"/>
          </a:xfrm>
        </p:spPr>
        <p:txBody>
          <a:bodyPr/>
          <a:lstStyle/>
          <a:p>
            <a:pPr eaLnBrk="1" hangingPunct="1"/>
            <a:r>
              <a:rPr lang="ru-RU" altLang="en-US" sz="3200" smtClean="0">
                <a:solidFill>
                  <a:srgbClr val="FF5050"/>
                </a:solidFill>
              </a:rPr>
              <a:t>Зашто је објектно-оријентисан концепт доживео велики успех?</a:t>
            </a:r>
            <a:endParaRPr lang="sr-Latn-CS" altLang="en-US" sz="3200" smtClean="0">
              <a:solidFill>
                <a:srgbClr val="FF5050"/>
              </a:solidFill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828800"/>
            <a:ext cx="8424862" cy="4800600"/>
          </a:xfrm>
        </p:spPr>
        <p:txBody>
          <a:bodyPr/>
          <a:lstStyle/>
          <a:p>
            <a:pPr eaLnBrk="1" hangingPunct="1"/>
            <a:r>
              <a:rPr lang="sr-Cyrl-RS" altLang="en-US" sz="2400" dirty="0" smtClean="0">
                <a:latin typeface="Garamond" panose="02020404030301010803" pitchFamily="18" charset="0"/>
              </a:rPr>
              <a:t>Погодан за: анализу, пројектовање и програмирање.</a:t>
            </a:r>
          </a:p>
          <a:p>
            <a:pPr eaLnBrk="1" hangingPunct="1"/>
            <a:r>
              <a:rPr lang="sr-Cyrl-RS" altLang="en-US" sz="2400" dirty="0" smtClean="0">
                <a:latin typeface="Garamond" panose="02020404030301010803" pitchFamily="18" charset="0"/>
              </a:rPr>
              <a:t>Олакшано одржавање софтвера</a:t>
            </a:r>
          </a:p>
          <a:p>
            <a:pPr eaLnBrk="1" hangingPunct="1"/>
            <a:r>
              <a:rPr lang="en-US" altLang="en-US" sz="2400" dirty="0" smtClean="0">
                <a:latin typeface="Garamond" panose="02020404030301010803" pitchFamily="18" charset="0"/>
              </a:rPr>
              <a:t>O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могућава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лако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једноставно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уклапање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модула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eaLnBrk="1" hangingPunct="1"/>
            <a:r>
              <a:rPr lang="sr-Cyrl-RS" altLang="en-US" sz="2400" dirty="0" smtClean="0">
                <a:latin typeface="Garamond" panose="02020404030301010803" pitchFamily="18" charset="0"/>
              </a:rPr>
              <a:t>Поновна искористивост софтвера.</a:t>
            </a:r>
          </a:p>
          <a:p>
            <a:pPr eaLnBrk="1" hangingPunct="1"/>
            <a:r>
              <a:rPr lang="sr-Cyrl-RS" altLang="en-US" sz="2400" dirty="0" smtClean="0">
                <a:latin typeface="Garamond" panose="02020404030301010803" pitchFamily="18" charset="0"/>
              </a:rPr>
              <a:t>Најпогоднији за симулирање догађаја.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eaLnBrk="1" hangingPunct="1"/>
            <a:r>
              <a:rPr lang="sr-Cyrl-RS" altLang="en-US" sz="2400" dirty="0" smtClean="0">
                <a:latin typeface="Garamond" panose="02020404030301010803" pitchFamily="18" charset="0"/>
              </a:rPr>
              <a:t>Објашњење се делимично може наћи </a:t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кроз поглед историјског развоја ООП.</a:t>
            </a:r>
          </a:p>
          <a:p>
            <a:pPr lvl="1" eaLnBrk="1" hangingPunct="1"/>
            <a:r>
              <a:rPr lang="sr-Cyrl-RS" altLang="en-US" sz="2400" dirty="0" smtClean="0">
                <a:latin typeface="Garamond" panose="02020404030301010803" pitchFamily="18" charset="0"/>
              </a:rPr>
              <a:t>1967: 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Dall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 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Simula 67.</a:t>
            </a:r>
          </a:p>
          <a:p>
            <a:pPr lvl="1" eaLnBrk="1" hangingPunct="1"/>
            <a:r>
              <a:rPr lang="sr-Latn-CS" altLang="en-US" sz="2400" dirty="0" smtClean="0">
                <a:latin typeface="Garamond" panose="02020404030301010803" pitchFamily="18" charset="0"/>
              </a:rPr>
              <a:t>70-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тих година: 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A. Kay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 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Smalltalk.</a:t>
            </a:r>
          </a:p>
          <a:p>
            <a:pPr lvl="1" eaLnBrk="1" hangingPunct="1"/>
            <a:r>
              <a:rPr lang="sr-Cyrl-RS" altLang="en-US" sz="2400" dirty="0" smtClean="0">
                <a:latin typeface="Garamond" panose="02020404030301010803" pitchFamily="18" charset="0"/>
              </a:rPr>
              <a:t>Развој осталих ОО језика.</a:t>
            </a:r>
          </a:p>
          <a:p>
            <a:pPr lvl="1" eaLnBrk="1" hangingPunct="1"/>
            <a:r>
              <a:rPr lang="sr-Cyrl-RS" altLang="en-US" sz="2400" dirty="0" smtClean="0">
                <a:latin typeface="Garamond" panose="02020404030301010803" pitchFamily="18" charset="0"/>
              </a:rPr>
              <a:t>Доменски језици.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sz="4000" dirty="0" smtClean="0">
                <a:solidFill>
                  <a:schemeClr val="hlink"/>
                </a:solidFill>
              </a:rPr>
              <a:t>УМЛ дијаграми класа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494723"/>
            <a:ext cx="5865206" cy="5449294"/>
          </a:xfrm>
        </p:spPr>
      </p:pic>
      <p:sp>
        <p:nvSpPr>
          <p:cNvPr id="5" name="TextBox 4"/>
          <p:cNvSpPr txBox="1"/>
          <p:nvPr/>
        </p:nvSpPr>
        <p:spPr>
          <a:xfrm>
            <a:off x="281806" y="1494723"/>
            <a:ext cx="81066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Cyrl-RS" dirty="0" smtClean="0"/>
              <a:t>енг. </a:t>
            </a:r>
            <a:r>
              <a:rPr lang="sr-Latn-RS" b="1" dirty="0" smtClean="0"/>
              <a:t>U</a:t>
            </a:r>
            <a:r>
              <a:rPr lang="sr-Latn-RS" dirty="0" smtClean="0"/>
              <a:t>nified </a:t>
            </a:r>
            <a:r>
              <a:rPr lang="sr-Latn-RS" b="1" dirty="0" smtClean="0"/>
              <a:t>M</a:t>
            </a:r>
            <a:r>
              <a:rPr lang="sr-Latn-RS" dirty="0" smtClean="0"/>
              <a:t>odelling </a:t>
            </a:r>
            <a:r>
              <a:rPr lang="sr-Latn-RS" b="1" dirty="0" smtClean="0"/>
              <a:t>L</a:t>
            </a:r>
            <a:r>
              <a:rPr lang="sr-Latn-RS" dirty="0" smtClean="0"/>
              <a:t>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Cyrl-RS" dirty="0" smtClean="0"/>
              <a:t>Укратко:</a:t>
            </a:r>
            <a:br>
              <a:rPr lang="sr-Cyrl-RS" dirty="0" smtClean="0"/>
            </a:br>
            <a:r>
              <a:rPr lang="sr-Cyrl-RS" dirty="0" smtClean="0"/>
              <a:t>Стандардизовани формат </a:t>
            </a:r>
            <a:br>
              <a:rPr lang="sr-Cyrl-RS" dirty="0" smtClean="0"/>
            </a:br>
            <a:r>
              <a:rPr lang="sr-Cyrl-RS" dirty="0" smtClean="0"/>
              <a:t>за моделовање</a:t>
            </a:r>
            <a:r>
              <a:rPr lang="sr-Latn-RS" dirty="0" smtClean="0"/>
              <a:t> </a:t>
            </a:r>
            <a:r>
              <a:rPr lang="sr-Cyrl-RS" dirty="0" smtClean="0"/>
              <a:t>софтвера </a:t>
            </a:r>
            <a:r>
              <a:rPr lang="sr-Cyrl-RS" smtClean="0"/>
              <a:t/>
            </a:r>
            <a:br>
              <a:rPr lang="sr-Cyrl-RS" smtClean="0"/>
            </a:br>
            <a:r>
              <a:rPr lang="sr-Cyrl-RS" smtClean="0"/>
              <a:t>коришћењем графичких </a:t>
            </a:r>
            <a:r>
              <a:rPr lang="sr-Cyrl-RS" dirty="0" smtClean="0"/>
              <a:t/>
            </a:r>
            <a:br>
              <a:rPr lang="sr-Cyrl-RS" dirty="0" smtClean="0"/>
            </a:br>
            <a:r>
              <a:rPr lang="sr-Cyrl-RS" dirty="0" smtClean="0"/>
              <a:t>облика и текста.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Cyrl-R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Cyrl-RS" dirty="0" smtClean="0"/>
              <a:t>Постоје различити</a:t>
            </a:r>
            <a:br>
              <a:rPr lang="sr-Cyrl-RS" dirty="0" smtClean="0"/>
            </a:br>
            <a:r>
              <a:rPr lang="sr-Cyrl-RS" dirty="0" smtClean="0"/>
              <a:t>типови дијаграма.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Cyrl-RS" dirty="0" smtClean="0"/>
              <a:t>Тренутно нас</a:t>
            </a:r>
            <a:r>
              <a:rPr lang="sr-Cyrl-RS" dirty="0"/>
              <a:t/>
            </a:r>
            <a:br>
              <a:rPr lang="sr-Cyrl-RS" dirty="0"/>
            </a:br>
            <a:r>
              <a:rPr lang="sr-Cyrl-RS" dirty="0" smtClean="0"/>
              <a:t>интересују само</a:t>
            </a:r>
            <a:br>
              <a:rPr lang="sr-Cyrl-RS" dirty="0" smtClean="0"/>
            </a:br>
            <a:r>
              <a:rPr lang="sr-Cyrl-RS" dirty="0" smtClean="0"/>
              <a:t>дијаграми класа.</a:t>
            </a:r>
          </a:p>
        </p:txBody>
      </p:sp>
      <p:sp>
        <p:nvSpPr>
          <p:cNvPr id="6" name="Rectangle 5"/>
          <p:cNvSpPr/>
          <p:nvPr/>
        </p:nvSpPr>
        <p:spPr>
          <a:xfrm>
            <a:off x="539552" y="2348880"/>
            <a:ext cx="3600400" cy="1454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093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600200"/>
            <a:ext cx="8579296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r-Cyrl-RS" altLang="en-US" sz="2400" dirty="0" smtClean="0">
                <a:latin typeface="Garamond" panose="02020404030301010803" pitchFamily="18" charset="0"/>
              </a:rPr>
              <a:t>Јава је објектно орјентисан програмски језик. </a:t>
            </a:r>
          </a:p>
          <a:p>
            <a:pPr eaLnBrk="1" hangingPunct="1">
              <a:lnSpc>
                <a:spcPct val="80000"/>
              </a:lnSpc>
            </a:pP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sr-Cyrl-RS" altLang="en-US" sz="2400" dirty="0" smtClean="0">
                <a:latin typeface="Garamond" panose="02020404030301010803" pitchFamily="18" charset="0"/>
              </a:rPr>
              <a:t>Јава и 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C++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деле многе од принципа на којима се заснивају.</a:t>
            </a:r>
          </a:p>
          <a:p>
            <a:pPr eaLnBrk="1" hangingPunct="1">
              <a:lnSpc>
                <a:spcPct val="80000"/>
              </a:lnSpc>
            </a:pP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sr-Cyrl-RS" altLang="en-US" sz="2400" dirty="0" smtClean="0">
                <a:latin typeface="Garamond" panose="02020404030301010803" pitchFamily="18" charset="0"/>
              </a:rPr>
              <a:t>Највећи број њихових разлика се односи </a:t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на стил и на структуру. </a:t>
            </a:r>
          </a:p>
          <a:p>
            <a:pPr eaLnBrk="1" hangingPunct="1">
              <a:lnSpc>
                <a:spcPct val="80000"/>
              </a:lnSpc>
            </a:pP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sr-Cyrl-RS" altLang="en-US" sz="2400" dirty="0" smtClean="0">
                <a:latin typeface="Garamond" panose="02020404030301010803" pitchFamily="18" charset="0"/>
              </a:rPr>
              <a:t>Јава је дизајнирана тако да подржава само једноструко наслеђивање. </a:t>
            </a:r>
          </a:p>
          <a:p>
            <a:pPr eaLnBrk="1" hangingPunct="1">
              <a:lnSpc>
                <a:spcPct val="80000"/>
              </a:lnSpc>
            </a:pPr>
            <a:endParaRPr lang="ru-RU" altLang="en-US" sz="2400" dirty="0" smtClean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altLang="en-US" sz="2400" dirty="0" smtClean="0">
                <a:latin typeface="Garamond" panose="02020404030301010803" pitchFamily="18" charset="0"/>
              </a:rPr>
              <a:t>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циљу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одржавање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једноставности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(а самим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тим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ефикасности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)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Јаве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нису</a:t>
            </a:r>
            <a:r>
              <a:rPr lang="ru-RU" altLang="en-US" sz="2400" dirty="0" smtClean="0">
                <a:latin typeface="Garamond" panose="02020404030301010803" pitchFamily="18" charset="0"/>
              </a:rPr>
              <a:t> баш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сви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елементи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реализовани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Логичке</a:t>
            </a:r>
            <a:r>
              <a:rPr lang="ru-RU" altLang="en-US" sz="1900" dirty="0" smtClean="0">
                <a:latin typeface="Garamond" panose="02020404030301010803" pitchFamily="18" charset="0"/>
              </a:rPr>
              <a:t> величине (истина и лаж), 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бројеви</a:t>
            </a:r>
            <a:r>
              <a:rPr lang="ru-RU" altLang="en-US" sz="1900" dirty="0" smtClean="0">
                <a:latin typeface="Garamond" panose="02020404030301010803" pitchFamily="18" charset="0"/>
              </a:rPr>
              <a:t> и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други</a:t>
            </a:r>
            <a:r>
              <a:rPr lang="ru-RU" altLang="en-US" sz="1900" dirty="0" smtClean="0">
                <a:latin typeface="Garamond" panose="02020404030301010803" pitchFamily="18" charset="0"/>
              </a:rPr>
              <a:t> прости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типови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нису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реализовани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објекти</a:t>
            </a:r>
            <a:r>
              <a:rPr lang="ru-RU" altLang="en-US" sz="1900" dirty="0" smtClean="0">
                <a:latin typeface="Garamond" panose="02020404030301010803" pitchFamily="18" charset="0"/>
              </a:rPr>
              <a:t>. 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620713"/>
            <a:ext cx="7583487" cy="720725"/>
          </a:xfrm>
        </p:spPr>
        <p:txBody>
          <a:bodyPr/>
          <a:lstStyle/>
          <a:p>
            <a:pPr eaLnBrk="1" hangingPunct="1"/>
            <a:r>
              <a:rPr lang="sr-Cyrl-RS" altLang="en-US" sz="3200" smtClean="0">
                <a:solidFill>
                  <a:srgbClr val="FF0000"/>
                </a:solidFill>
              </a:rPr>
              <a:t>Јава као објектно-орјентисан језик</a:t>
            </a:r>
            <a:endParaRPr lang="en-US" altLang="en-US" sz="32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620713"/>
            <a:ext cx="7583487" cy="720725"/>
          </a:xfrm>
        </p:spPr>
        <p:txBody>
          <a:bodyPr/>
          <a:lstStyle/>
          <a:p>
            <a:pPr eaLnBrk="1" hangingPunct="1"/>
            <a:r>
              <a:rPr lang="sr-Cyrl-RS" altLang="en-US" sz="3200" smtClean="0">
                <a:solidFill>
                  <a:srgbClr val="FF0000"/>
                </a:solidFill>
              </a:rPr>
              <a:t>Јава као објектно-орјентисан језик</a:t>
            </a:r>
            <a:r>
              <a:rPr lang="en-US" altLang="en-US" sz="3200" smtClean="0">
                <a:solidFill>
                  <a:srgbClr val="FF0000"/>
                </a:solidFill>
              </a:rPr>
              <a:t> (2)</a:t>
            </a:r>
            <a:endParaRPr lang="en-US" altLang="en-US" sz="320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484313"/>
            <a:ext cx="8604250" cy="533400"/>
          </a:xfrm>
        </p:spPr>
        <p:txBody>
          <a:bodyPr/>
          <a:lstStyle/>
          <a:p>
            <a:pPr marL="0" lvl="1" indent="0"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ru-RU" altLang="en-US" sz="2400" smtClean="0">
                <a:latin typeface="Garamond" panose="02020404030301010803" pitchFamily="18" charset="0"/>
              </a:rPr>
              <a:t>Јава је објектно оријентисан језик са </a:t>
            </a:r>
            <a:r>
              <a:rPr lang="ru-RU" altLang="en-US" sz="2400" b="1" smtClean="0">
                <a:latin typeface="Garamond" panose="02020404030301010803" pitchFamily="18" charset="0"/>
              </a:rPr>
              <a:t>хијерархијском</a:t>
            </a:r>
            <a:r>
              <a:rPr lang="ru-RU" altLang="en-US" sz="2400" smtClean="0">
                <a:latin typeface="Garamond" panose="02020404030301010803" pitchFamily="18" charset="0"/>
              </a:rPr>
              <a:t> структуром класа. </a:t>
            </a:r>
            <a:endParaRPr lang="en-US" altLang="en-US" sz="2400" smtClean="0">
              <a:latin typeface="Garamond" panose="02020404030301010803" pitchFamily="18" charset="0"/>
            </a:endParaRPr>
          </a:p>
        </p:txBody>
      </p:sp>
      <p:grpSp>
        <p:nvGrpSpPr>
          <p:cNvPr id="15364" name="Group 26"/>
          <p:cNvGrpSpPr>
            <a:grpSpLocks/>
          </p:cNvGrpSpPr>
          <p:nvPr/>
        </p:nvGrpSpPr>
        <p:grpSpPr bwMode="auto">
          <a:xfrm>
            <a:off x="1119188" y="2293938"/>
            <a:ext cx="7467600" cy="4343400"/>
            <a:chOff x="720" y="1296"/>
            <a:chExt cx="4704" cy="2736"/>
          </a:xfrm>
        </p:grpSpPr>
        <p:sp>
          <p:nvSpPr>
            <p:cNvPr id="15365" name="Oval 4"/>
            <p:cNvSpPr>
              <a:spLocks noChangeArrowheads="1"/>
            </p:cNvSpPr>
            <p:nvPr/>
          </p:nvSpPr>
          <p:spPr bwMode="auto">
            <a:xfrm flipH="1">
              <a:off x="2688" y="15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366" name="Oval 5"/>
            <p:cNvSpPr>
              <a:spLocks noChangeArrowheads="1"/>
            </p:cNvSpPr>
            <p:nvPr/>
          </p:nvSpPr>
          <p:spPr bwMode="auto">
            <a:xfrm flipH="1">
              <a:off x="1008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367" name="Oval 6"/>
            <p:cNvSpPr>
              <a:spLocks noChangeArrowheads="1"/>
            </p:cNvSpPr>
            <p:nvPr/>
          </p:nvSpPr>
          <p:spPr bwMode="auto">
            <a:xfrm flipH="1">
              <a:off x="1968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368" name="Oval 7"/>
            <p:cNvSpPr>
              <a:spLocks noChangeArrowheads="1"/>
            </p:cNvSpPr>
            <p:nvPr/>
          </p:nvSpPr>
          <p:spPr bwMode="auto">
            <a:xfrm flipH="1">
              <a:off x="4752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369" name="Oval 8"/>
            <p:cNvSpPr>
              <a:spLocks noChangeArrowheads="1"/>
            </p:cNvSpPr>
            <p:nvPr/>
          </p:nvSpPr>
          <p:spPr bwMode="auto">
            <a:xfrm flipH="1">
              <a:off x="3312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370" name="Text Box 9"/>
            <p:cNvSpPr txBox="1">
              <a:spLocks noChangeArrowheads="1"/>
            </p:cNvSpPr>
            <p:nvPr/>
          </p:nvSpPr>
          <p:spPr bwMode="auto">
            <a:xfrm>
              <a:off x="720" y="2251"/>
              <a:ext cx="45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/>
                <a:t>Vozilo         Student                 …             Component</a:t>
              </a:r>
              <a:r>
                <a:rPr lang="en-US" altLang="en-US" sz="2400">
                  <a:latin typeface="Times New Roman" panose="02020603050405020304" pitchFamily="18" charset="0"/>
                </a:rPr>
                <a:t>             </a:t>
              </a:r>
            </a:p>
          </p:txBody>
        </p:sp>
        <p:sp>
          <p:nvSpPr>
            <p:cNvPr id="15371" name="Text Box 10"/>
            <p:cNvSpPr txBox="1">
              <a:spLocks noChangeArrowheads="1"/>
            </p:cNvSpPr>
            <p:nvPr/>
          </p:nvSpPr>
          <p:spPr bwMode="auto">
            <a:xfrm>
              <a:off x="2731" y="1296"/>
              <a:ext cx="1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/>
                <a:t>Object</a:t>
              </a:r>
            </a:p>
          </p:txBody>
        </p:sp>
        <p:sp>
          <p:nvSpPr>
            <p:cNvPr id="15372" name="Oval 11"/>
            <p:cNvSpPr>
              <a:spLocks noChangeArrowheads="1"/>
            </p:cNvSpPr>
            <p:nvPr/>
          </p:nvSpPr>
          <p:spPr bwMode="auto">
            <a:xfrm flipH="1">
              <a:off x="3936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373" name="Oval 12"/>
            <p:cNvSpPr>
              <a:spLocks noChangeArrowheads="1"/>
            </p:cNvSpPr>
            <p:nvPr/>
          </p:nvSpPr>
          <p:spPr bwMode="auto">
            <a:xfrm flipH="1">
              <a:off x="3888" y="38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374" name="Oval 13"/>
            <p:cNvSpPr>
              <a:spLocks noChangeArrowheads="1"/>
            </p:cNvSpPr>
            <p:nvPr/>
          </p:nvSpPr>
          <p:spPr bwMode="auto">
            <a:xfrm flipH="1">
              <a:off x="1968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375" name="Text Box 14"/>
            <p:cNvSpPr txBox="1">
              <a:spLocks noChangeArrowheads="1"/>
            </p:cNvSpPr>
            <p:nvPr/>
          </p:nvSpPr>
          <p:spPr bwMode="auto">
            <a:xfrm>
              <a:off x="1600" y="3024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/>
                <a:t>Apsolvent</a:t>
              </a:r>
            </a:p>
          </p:txBody>
        </p:sp>
        <p:sp>
          <p:nvSpPr>
            <p:cNvPr id="15376" name="Text Box 15"/>
            <p:cNvSpPr txBox="1">
              <a:spLocks noChangeArrowheads="1"/>
            </p:cNvSpPr>
            <p:nvPr/>
          </p:nvSpPr>
          <p:spPr bwMode="auto">
            <a:xfrm>
              <a:off x="4080" y="3168"/>
              <a:ext cx="1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/>
                <a:t>Applet</a:t>
              </a:r>
            </a:p>
          </p:txBody>
        </p:sp>
        <p:sp>
          <p:nvSpPr>
            <p:cNvPr id="15377" name="Text Box 16"/>
            <p:cNvSpPr txBox="1">
              <a:spLocks noChangeArrowheads="1"/>
            </p:cNvSpPr>
            <p:nvPr/>
          </p:nvSpPr>
          <p:spPr bwMode="auto">
            <a:xfrm>
              <a:off x="4080" y="3744"/>
              <a:ext cx="1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/>
                <a:t>MojAplet</a:t>
              </a:r>
            </a:p>
          </p:txBody>
        </p:sp>
        <p:sp>
          <p:nvSpPr>
            <p:cNvPr id="15378" name="Line 17"/>
            <p:cNvSpPr>
              <a:spLocks noChangeShapeType="1"/>
            </p:cNvSpPr>
            <p:nvPr/>
          </p:nvSpPr>
          <p:spPr bwMode="auto">
            <a:xfrm flipH="1">
              <a:off x="2016" y="1584"/>
              <a:ext cx="72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5379" name="Line 18"/>
            <p:cNvSpPr>
              <a:spLocks noChangeShapeType="1"/>
            </p:cNvSpPr>
            <p:nvPr/>
          </p:nvSpPr>
          <p:spPr bwMode="auto">
            <a:xfrm flipH="1">
              <a:off x="1056" y="1584"/>
              <a:ext cx="16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5380" name="Line 19"/>
            <p:cNvSpPr>
              <a:spLocks noChangeShapeType="1"/>
            </p:cNvSpPr>
            <p:nvPr/>
          </p:nvSpPr>
          <p:spPr bwMode="auto">
            <a:xfrm>
              <a:off x="2784" y="1584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5381" name="Line 20"/>
            <p:cNvSpPr>
              <a:spLocks noChangeShapeType="1"/>
            </p:cNvSpPr>
            <p:nvPr/>
          </p:nvSpPr>
          <p:spPr bwMode="auto">
            <a:xfrm>
              <a:off x="2784" y="1584"/>
              <a:ext cx="201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5382" name="Line 22"/>
            <p:cNvSpPr>
              <a:spLocks noChangeShapeType="1"/>
            </p:cNvSpPr>
            <p:nvPr/>
          </p:nvSpPr>
          <p:spPr bwMode="auto">
            <a:xfrm>
              <a:off x="2016" y="2160"/>
              <a:ext cx="0" cy="76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5383" name="Line 23"/>
            <p:cNvSpPr>
              <a:spLocks noChangeShapeType="1"/>
            </p:cNvSpPr>
            <p:nvPr/>
          </p:nvSpPr>
          <p:spPr bwMode="auto">
            <a:xfrm flipH="1">
              <a:off x="4224" y="2208"/>
              <a:ext cx="576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5384" name="Line 24"/>
            <p:cNvSpPr>
              <a:spLocks noChangeShapeType="1"/>
            </p:cNvSpPr>
            <p:nvPr/>
          </p:nvSpPr>
          <p:spPr bwMode="auto">
            <a:xfrm flipH="1">
              <a:off x="3984" y="2736"/>
              <a:ext cx="24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5385" name="Line 25"/>
            <p:cNvSpPr>
              <a:spLocks noChangeShapeType="1"/>
            </p:cNvSpPr>
            <p:nvPr/>
          </p:nvSpPr>
          <p:spPr bwMode="auto">
            <a:xfrm flipH="1">
              <a:off x="3936" y="3312"/>
              <a:ext cx="48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484312"/>
            <a:ext cx="8412163" cy="5185047"/>
          </a:xfrm>
        </p:spPr>
        <p:txBody>
          <a:bodyPr/>
          <a:lstStyle/>
          <a:p>
            <a:pPr marL="287338" lvl="1" indent="-287338" eaLnBrk="1" hangingPunct="1">
              <a:lnSpc>
                <a:spcPct val="90000"/>
              </a:lnSpc>
            </a:pPr>
            <a:r>
              <a:rPr lang="ru-RU" altLang="en-US" sz="2400" dirty="0" smtClean="0">
                <a:latin typeface="Garamond" panose="02020404030301010803" pitchFamily="18" charset="0"/>
              </a:rPr>
              <a:t>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врху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хијерархије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налази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400" dirty="0" smtClean="0">
                <a:latin typeface="Garamond" panose="02020404030301010803" pitchFamily="18" charset="0"/>
              </a:rPr>
              <a:t>Object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 marL="687388" lvl="2" indent="-287338" eaLnBrk="1" hangingPunct="1">
              <a:lnSpc>
                <a:spcPct val="90000"/>
              </a:lnSpc>
            </a:pPr>
            <a:r>
              <a:rPr lang="ru-RU" altLang="en-US" sz="20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dirty="0" smtClean="0">
                <a:latin typeface="Garamond" panose="02020404030301010803" pitchFamily="18" charset="0"/>
              </a:rPr>
              <a:t>Object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припада</a:t>
            </a:r>
            <a:r>
              <a:rPr lang="ru-RU" altLang="en-US" sz="2000" dirty="0" smtClean="0">
                <a:latin typeface="Garamond" panose="02020404030301010803" pitchFamily="18" charset="0"/>
              </a:rPr>
              <a:t> пакету </a:t>
            </a:r>
            <a:r>
              <a:rPr lang="en-US" altLang="en-US" sz="2000" dirty="0" err="1" smtClean="0">
                <a:latin typeface="Garamond" panose="02020404030301010803" pitchFamily="18" charset="0"/>
              </a:rPr>
              <a:t>java.lang</a:t>
            </a:r>
            <a:r>
              <a:rPr lang="ru-RU" altLang="en-US" sz="2000" dirty="0" smtClean="0">
                <a:latin typeface="Garamond" panose="02020404030301010803" pitchFamily="18" charset="0"/>
              </a:rPr>
              <a:t> из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Јава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dirty="0" smtClean="0">
                <a:latin typeface="Garamond" panose="02020404030301010803" pitchFamily="18" charset="0"/>
              </a:rPr>
              <a:t>API-</a:t>
            </a:r>
            <a:r>
              <a:rPr lang="sr-Cyrl-RS" altLang="en-US" sz="2000" dirty="0" smtClean="0">
                <a:latin typeface="Garamond" panose="02020404030301010803" pitchFamily="18" charset="0"/>
              </a:rPr>
              <a:t>ја</a:t>
            </a:r>
            <a:r>
              <a:rPr lang="ru-RU" altLang="en-US" sz="2000" dirty="0" smtClean="0">
                <a:latin typeface="Garamond" panose="02020404030301010803" pitchFamily="18" charset="0"/>
              </a:rPr>
              <a:t>. </a:t>
            </a:r>
          </a:p>
          <a:p>
            <a:pPr marL="287338" lvl="1" indent="-287338" eaLnBrk="1" hangingPunct="1">
              <a:lnSpc>
                <a:spcPct val="90000"/>
              </a:lnSpc>
            </a:pPr>
            <a:r>
              <a:rPr lang="ru-RU" altLang="en-US" sz="2400" dirty="0" smtClean="0">
                <a:latin typeface="Garamond" panose="02020404030301010803" pitchFamily="18" charset="0"/>
              </a:rPr>
              <a:t>За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сваку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класу</a:t>
            </a:r>
            <a:r>
              <a:rPr lang="ru-RU" altLang="en-US" sz="2400" dirty="0" smtClean="0">
                <a:latin typeface="Garamond" panose="02020404030301010803" pitchFamily="18" charset="0"/>
              </a:rPr>
              <a:t> су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битне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две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карактеристике</a:t>
            </a:r>
            <a:r>
              <a:rPr lang="ru-RU" altLang="en-US" sz="2400" dirty="0" smtClean="0">
                <a:latin typeface="Garamond" panose="02020404030301010803" pitchFamily="18" charset="0"/>
              </a:rPr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ru-RU" altLang="en-US" sz="2400" b="1" dirty="0" err="1" smtClean="0">
                <a:latin typeface="Garamond" panose="02020404030301010803" pitchFamily="18" charset="0"/>
              </a:rPr>
              <a:t>стање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описује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променљивих</a:t>
            </a:r>
            <a:r>
              <a:rPr lang="ru-RU" altLang="en-US" sz="2400" dirty="0" smtClean="0">
                <a:latin typeface="Garamond" panose="02020404030301010803" pitchFamily="18" charset="0"/>
              </a:rPr>
              <a:t>: </a:t>
            </a:r>
          </a:p>
          <a:p>
            <a:pPr lvl="3" eaLnBrk="1" hangingPunct="1">
              <a:lnSpc>
                <a:spcPct val="90000"/>
              </a:lnSpc>
            </a:pPr>
            <a:r>
              <a:rPr lang="ru-RU" altLang="en-US" sz="2100" dirty="0" err="1" smtClean="0">
                <a:latin typeface="Garamond" panose="02020404030301010803" pitchFamily="18" charset="0"/>
              </a:rPr>
              <a:t>Класне</a:t>
            </a:r>
            <a:r>
              <a:rPr lang="ru-RU" altLang="en-US" sz="2100" dirty="0" smtClean="0">
                <a:latin typeface="Garamond" panose="02020404030301010803" pitchFamily="18" charset="0"/>
              </a:rPr>
              <a:t> </a:t>
            </a:r>
            <a:r>
              <a:rPr lang="ru-RU" altLang="en-US" sz="2100" dirty="0" err="1" smtClean="0">
                <a:latin typeface="Garamond" panose="02020404030301010803" pitchFamily="18" charset="0"/>
              </a:rPr>
              <a:t>променљиве</a:t>
            </a:r>
            <a:endParaRPr lang="ru-RU" altLang="en-US" sz="2100" dirty="0" smtClean="0">
              <a:latin typeface="Garamond" panose="02020404030301010803" pitchFamily="18" charset="0"/>
            </a:endParaRPr>
          </a:p>
          <a:p>
            <a:pPr lvl="3" eaLnBrk="1" hangingPunct="1">
              <a:lnSpc>
                <a:spcPct val="90000"/>
              </a:lnSpc>
            </a:pPr>
            <a:r>
              <a:rPr lang="ru-RU" altLang="en-US" sz="2100" dirty="0" err="1" smtClean="0">
                <a:latin typeface="Garamond" panose="02020404030301010803" pitchFamily="18" charset="0"/>
              </a:rPr>
              <a:t>Објектне</a:t>
            </a:r>
            <a:r>
              <a:rPr lang="ru-RU" altLang="en-US" sz="2100" dirty="0" smtClean="0">
                <a:latin typeface="Garamond" panose="02020404030301010803" pitchFamily="18" charset="0"/>
              </a:rPr>
              <a:t> </a:t>
            </a:r>
            <a:r>
              <a:rPr lang="ru-RU" altLang="en-US" sz="2100" dirty="0" err="1" smtClean="0">
                <a:latin typeface="Garamond" panose="02020404030301010803" pitchFamily="18" charset="0"/>
              </a:rPr>
              <a:t>променљиве</a:t>
            </a:r>
            <a:r>
              <a:rPr lang="ru-RU" altLang="en-US" sz="2100" dirty="0" smtClean="0">
                <a:latin typeface="Garamond" panose="02020404030301010803" pitchFamily="18" charset="0"/>
              </a:rPr>
              <a:t> (</a:t>
            </a:r>
            <a:r>
              <a:rPr lang="ru-RU" altLang="en-US" sz="2100" dirty="0" err="1" smtClean="0">
                <a:latin typeface="Garamond" panose="02020404030301010803" pitchFamily="18" charset="0"/>
              </a:rPr>
              <a:t>променљиве</a:t>
            </a:r>
            <a:r>
              <a:rPr lang="ru-RU" altLang="en-US" sz="2100" dirty="0" smtClean="0">
                <a:latin typeface="Garamond" panose="02020404030301010803" pitchFamily="18" charset="0"/>
              </a:rPr>
              <a:t> примерка)</a:t>
            </a:r>
          </a:p>
          <a:p>
            <a:pPr lvl="2" eaLnBrk="1" hangingPunct="1">
              <a:lnSpc>
                <a:spcPct val="90000"/>
              </a:lnSpc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њених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инстанци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одређује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метода.</a:t>
            </a:r>
          </a:p>
          <a:p>
            <a:pPr marL="287338" lvl="1" indent="-287338" eaLnBrk="1" hangingPunct="1">
              <a:lnSpc>
                <a:spcPct val="90000"/>
              </a:lnSpc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Јави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су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организоване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по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пакетима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Основни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пакети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су: </a:t>
            </a:r>
            <a:r>
              <a:rPr lang="sr-Latn-CS" altLang="en-US" sz="2400" dirty="0" smtClean="0">
                <a:solidFill>
                  <a:srgbClr val="CC3300"/>
                </a:solidFill>
                <a:latin typeface="Garamond" panose="02020404030301010803" pitchFamily="18" charset="0"/>
              </a:rPr>
              <a:t>java.lang, java.util,  java.io,  java.net,  java.awt,  java.applet.</a:t>
            </a:r>
          </a:p>
          <a:p>
            <a:pPr marL="287338" lvl="1" indent="-287338" eaLnBrk="1" hangingPunct="1">
              <a:lnSpc>
                <a:spcPct val="90000"/>
              </a:lnSpc>
            </a:pPr>
            <a:r>
              <a:rPr lang="ru-RU" altLang="en-US" sz="2400" dirty="0" smtClean="0">
                <a:latin typeface="Garamond" panose="02020404030301010803" pitchFamily="18" charset="0"/>
              </a:rPr>
              <a:t>Пакет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скуп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интерфејса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намењених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једној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врсти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посла (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чине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сродну</a:t>
            </a:r>
            <a:r>
              <a:rPr lang="ru-RU" altLang="en-US" sz="2400" dirty="0" smtClean="0">
                <a:latin typeface="Garamond" panose="02020404030301010803" pitchFamily="18" charset="0"/>
              </a:rPr>
              <a:t> целину).</a:t>
            </a:r>
          </a:p>
          <a:p>
            <a:pPr marL="287338" lvl="1" indent="-287338" eaLnBrk="1" hangingPunct="1">
              <a:lnSpc>
                <a:spcPct val="90000"/>
              </a:lnSpc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Све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из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једног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или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више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пакета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чији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бајт</a:t>
            </a:r>
            <a:r>
              <a:rPr lang="ru-RU" altLang="en-US" sz="2400" dirty="0" smtClean="0">
                <a:latin typeface="Garamond" panose="02020404030301010803" pitchFamily="18" charset="0"/>
              </a:rPr>
              <a:t>-код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спакован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заједно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чине  библиотеку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  <a:endParaRPr lang="ru-RU" altLang="en-US" sz="33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620713"/>
            <a:ext cx="758348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sz="3200" kern="0" smtClean="0">
                <a:solidFill>
                  <a:srgbClr val="FF0000"/>
                </a:solidFill>
              </a:rPr>
              <a:t>Јава као објектно-орјентисан језик</a:t>
            </a:r>
            <a:r>
              <a:rPr lang="en-US" sz="3200" kern="0" smtClean="0">
                <a:solidFill>
                  <a:srgbClr val="FF0000"/>
                </a:solidFill>
              </a:rPr>
              <a:t> (3)</a:t>
            </a:r>
            <a:endParaRPr lang="en-US" sz="3200" kern="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P:\Personal Data\My Folders\Courses\Matf OOP 2012-13\Vezbe\Materijali\03\21Xb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4" t="11404"/>
          <a:stretch>
            <a:fillRect/>
          </a:stretch>
        </p:blipFill>
        <p:spPr bwMode="auto">
          <a:xfrm>
            <a:off x="6084888" y="4797425"/>
            <a:ext cx="2636837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620713"/>
            <a:ext cx="7583487" cy="720725"/>
          </a:xfrm>
        </p:spPr>
        <p:txBody>
          <a:bodyPr/>
          <a:lstStyle/>
          <a:p>
            <a:pPr eaLnBrk="1" hangingPunct="1"/>
            <a:r>
              <a:rPr lang="sr-Cyrl-RS" altLang="en-US" sz="3200" smtClean="0">
                <a:solidFill>
                  <a:srgbClr val="FF0000"/>
                </a:solidFill>
              </a:rPr>
              <a:t>Јава као објектно-орјентисан језик</a:t>
            </a:r>
            <a:r>
              <a:rPr lang="en-US" altLang="en-US" sz="3200" smtClean="0">
                <a:solidFill>
                  <a:srgbClr val="FF0000"/>
                </a:solidFill>
              </a:rPr>
              <a:t> (</a:t>
            </a:r>
            <a:r>
              <a:rPr lang="sr-Cyrl-RS" altLang="en-US" sz="3200" smtClean="0">
                <a:solidFill>
                  <a:srgbClr val="FF0000"/>
                </a:solidFill>
              </a:rPr>
              <a:t>4</a:t>
            </a:r>
            <a:r>
              <a:rPr lang="en-US" altLang="en-US" sz="3200" smtClean="0">
                <a:solidFill>
                  <a:srgbClr val="FF0000"/>
                </a:solidFill>
              </a:rPr>
              <a:t>)</a:t>
            </a:r>
            <a:endParaRPr lang="en-US" altLang="en-US" sz="320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30421" y="1508126"/>
            <a:ext cx="8604250" cy="5161234"/>
          </a:xfrm>
        </p:spPr>
        <p:txBody>
          <a:bodyPr/>
          <a:lstStyle/>
          <a:p>
            <a:pPr marL="342900" lvl="1" indent="-342900" eaLnBrk="1" hangingPunct="1">
              <a:lnSpc>
                <a:spcPct val="85000"/>
              </a:lnSpc>
            </a:pPr>
            <a:r>
              <a:rPr lang="ru-RU" altLang="en-US" sz="2400" b="1" dirty="0" smtClean="0">
                <a:latin typeface="Garamond" panose="02020404030301010803" pitchFamily="18" charset="0"/>
              </a:rPr>
              <a:t>Важно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запамтити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стриктно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објектно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орјентисана</a:t>
            </a:r>
            <a:r>
              <a:rPr lang="ru-RU" altLang="en-US" sz="2400" dirty="0" smtClean="0">
                <a:latin typeface="Garamond" panose="02020404030301010803" pitchFamily="18" charset="0"/>
              </a:rPr>
              <a:t>: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 marL="742950" lvl="2" indent="-342900" eaLnBrk="1" hangingPunct="1">
              <a:lnSpc>
                <a:spcPct val="85000"/>
              </a:lnSpc>
            </a:pPr>
            <a:r>
              <a:rPr lang="ru-RU" altLang="en-US" sz="2000" dirty="0" smtClean="0">
                <a:latin typeface="Garamond" panose="02020404030301010803" pitchFamily="18" charset="0"/>
              </a:rPr>
              <a:t>не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допушта</a:t>
            </a:r>
            <a:r>
              <a:rPr lang="ru-RU" altLang="en-US" sz="2000" dirty="0" smtClean="0">
                <a:latin typeface="Garamond" panose="02020404030301010803" pitchFamily="18" charset="0"/>
              </a:rPr>
              <a:t> да се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декларише</a:t>
            </a:r>
            <a:r>
              <a:rPr lang="ru-RU" altLang="en-US" sz="2000" dirty="0" smtClean="0">
                <a:latin typeface="Garamond" panose="02020404030301010803" pitchFamily="18" charset="0"/>
              </a:rPr>
              <a:t> било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шта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што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није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енкапсулирано</a:t>
            </a:r>
            <a:r>
              <a:rPr lang="ru-RU" altLang="en-US" sz="2000" dirty="0" smtClean="0">
                <a:latin typeface="Garamond" panose="02020404030301010803" pitchFamily="18" charset="0"/>
              </a:rPr>
              <a:t> (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учаурено</a:t>
            </a:r>
            <a:r>
              <a:rPr lang="ru-RU" altLang="en-US" sz="2000" dirty="0" smtClean="0">
                <a:latin typeface="Garamond" panose="02020404030301010803" pitchFamily="18" charset="0"/>
              </a:rPr>
              <a:t>) у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објекат</a:t>
            </a:r>
            <a:r>
              <a:rPr lang="ru-RU" altLang="en-US" sz="2000" dirty="0" smtClean="0">
                <a:latin typeface="Garamond" panose="02020404030301010803" pitchFamily="18" charset="0"/>
              </a:rPr>
              <a:t>. </a:t>
            </a:r>
          </a:p>
          <a:p>
            <a:pPr marL="742950" lvl="2" indent="-342900" eaLnBrk="1" hangingPunct="1">
              <a:lnSpc>
                <a:spcPct val="85000"/>
              </a:lnSpc>
            </a:pPr>
            <a:r>
              <a:rPr lang="sr-Cyrl-RS" altLang="en-US" sz="2000" dirty="0" smtClean="0">
                <a:latin typeface="Garamond" panose="02020404030301010803" pitchFamily="18" charset="0"/>
              </a:rPr>
              <a:t>Дакле, функције у Јави морају да буду у оквиру неке класе, </a:t>
            </a:r>
            <a:br>
              <a:rPr lang="sr-Cyrl-RS" altLang="en-US" sz="2000" dirty="0" smtClean="0">
                <a:latin typeface="Garamond" panose="02020404030301010803" pitchFamily="18" charset="0"/>
              </a:rPr>
            </a:br>
            <a:r>
              <a:rPr lang="sr-Cyrl-RS" altLang="en-US" sz="2000" dirty="0" smtClean="0">
                <a:latin typeface="Garamond" panose="02020404030301010803" pitchFamily="18" charset="0"/>
              </a:rPr>
              <a:t>тј. нема самосталних процедура тј. функција.</a:t>
            </a:r>
            <a:endParaRPr lang="en-US" altLang="en-US" sz="2000" dirty="0" smtClean="0">
              <a:latin typeface="Garamond" panose="02020404030301010803" pitchFamily="18" charset="0"/>
            </a:endParaRPr>
          </a:p>
          <a:p>
            <a:pPr marL="342900" lvl="1" indent="-342900" eaLnBrk="1" hangingPunct="1">
              <a:lnSpc>
                <a:spcPct val="85000"/>
              </a:lnSpc>
            </a:pPr>
            <a:r>
              <a:rPr lang="sr-Cyrl-RS" altLang="en-US" sz="2400" dirty="0" smtClean="0">
                <a:latin typeface="Garamond" panose="02020404030301010803" pitchFamily="18" charset="0"/>
              </a:rPr>
              <a:t>На нивоу </a:t>
            </a:r>
            <a:r>
              <a:rPr lang="sr-Latn-RS" altLang="en-US" sz="2400" smtClean="0">
                <a:latin typeface="Garamond" panose="02020404030301010803" pitchFamily="18" charset="0"/>
              </a:rPr>
              <a:t>JVM</a:t>
            </a:r>
            <a:r>
              <a:rPr lang="sr-Cyrl-RS" altLang="en-US" sz="240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променљива која представља објекат у Јави </a:t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уствари садржи референцу на део меморијског простора који заузима дати објекат.</a:t>
            </a:r>
          </a:p>
          <a:p>
            <a:pPr marL="342900" lvl="1" indent="-342900" eaLnBrk="1" hangingPunct="1">
              <a:lnSpc>
                <a:spcPct val="85000"/>
              </a:lnSpc>
            </a:pPr>
            <a:r>
              <a:rPr lang="sr-Cyrl-RS" altLang="en-US" sz="2400" dirty="0" smtClean="0">
                <a:latin typeface="Garamond" panose="02020404030301010803" pitchFamily="18" charset="0"/>
              </a:rPr>
              <a:t>На пример, објектна променљива </a:t>
            </a:r>
            <a:r>
              <a:rPr lang="en-US" altLang="en-US" sz="2400" b="1" dirty="0" err="1" smtClean="0">
                <a:latin typeface="Garamond" panose="02020404030301010803" pitchFamily="18" charset="0"/>
              </a:rPr>
              <a:t>centar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која представља тачку у дводимензионалном 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координатном простору </a:t>
            </a:r>
            <a:r>
              <a:rPr lang="en-US" altLang="en-US" sz="2400" dirty="0" smtClean="0">
                <a:latin typeface="Garamond" panose="02020404030301010803" pitchFamily="18" charset="0"/>
              </a:rPr>
              <a:t/>
            </a:r>
            <a:br>
              <a:rPr lang="en-U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са координатама </a:t>
            </a:r>
            <a:r>
              <a:rPr lang="en-US" altLang="en-US" sz="2400" dirty="0" smtClean="0">
                <a:latin typeface="Garamond" panose="02020404030301010803" pitchFamily="18" charset="0"/>
              </a:rPr>
              <a:t>(3,4)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изгледа овако </a:t>
            </a:r>
            <a:r>
              <a:rPr lang="en-US" altLang="en-US" sz="2400" dirty="0" smtClean="0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endParaRPr lang="en-US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51500" y="5497513"/>
            <a:ext cx="59055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 err="1">
                <a:latin typeface="+mj-lt"/>
              </a:rPr>
              <a:t>centar</a:t>
            </a:r>
            <a:endParaRPr lang="en-US" sz="1050" b="1" dirty="0"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620713"/>
            <a:ext cx="7740650" cy="1079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sr-Cyrl-RS" altLang="en-US" sz="3200" smtClean="0">
                <a:solidFill>
                  <a:schemeClr val="hlink"/>
                </a:solidFill>
              </a:rPr>
              <a:t>Апстрактне класе</a:t>
            </a:r>
            <a:r>
              <a:rPr lang="sr-Latn-CS" altLang="en-US" sz="2500" b="1" smtClean="0">
                <a:solidFill>
                  <a:srgbClr val="FF5050"/>
                </a:solidFill>
                <a:latin typeface="Times New Roman" panose="02020603050405020304" pitchFamily="18" charset="0"/>
              </a:rPr>
              <a:t/>
            </a:r>
            <a:br>
              <a:rPr lang="sr-Latn-CS" altLang="en-US" sz="2500" b="1" smtClean="0">
                <a:solidFill>
                  <a:srgbClr val="FF5050"/>
                </a:solidFill>
                <a:latin typeface="Times New Roman" panose="02020603050405020304" pitchFamily="18" charset="0"/>
              </a:rPr>
            </a:br>
            <a:r>
              <a:rPr lang="sr-Latn-CS" altLang="en-US" sz="2100" smtClean="0">
                <a:solidFill>
                  <a:srgbClr val="FF5050"/>
                </a:solidFill>
                <a:latin typeface="Times New Roman" panose="02020603050405020304" pitchFamily="18" charset="0"/>
              </a:rPr>
              <a:t/>
            </a:r>
            <a:br>
              <a:rPr lang="sr-Latn-CS" altLang="en-US" sz="2100" smtClean="0">
                <a:solidFill>
                  <a:srgbClr val="FF5050"/>
                </a:solidFill>
                <a:latin typeface="Times New Roman" panose="02020603050405020304" pitchFamily="18" charset="0"/>
              </a:rPr>
            </a:br>
            <a:endParaRPr lang="sr-Latn-CS" altLang="en-US" sz="2400" smtClean="0">
              <a:latin typeface="Garamond" panose="02020404030301010803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484312"/>
            <a:ext cx="8604250" cy="5545087"/>
          </a:xfrm>
        </p:spPr>
        <p:txBody>
          <a:bodyPr/>
          <a:lstStyle/>
          <a:p>
            <a:pPr marL="342900" lvl="1" indent="-342900" eaLnBrk="1" hangingPunct="1">
              <a:lnSpc>
                <a:spcPct val="85000"/>
              </a:lnSpc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Апстрактна класа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је класа у којој постоји бар један метод који нема дефиницију (тело) већ само његову декларацију (заглавље).</a:t>
            </a:r>
          </a:p>
          <a:p>
            <a:pPr marL="342900" lvl="1" indent="-342900" eaLnBrk="1" hangingPunct="1">
              <a:lnSpc>
                <a:spcPct val="85000"/>
              </a:lnSpc>
            </a:pPr>
            <a:r>
              <a:rPr lang="sr-Cyrl-RS" altLang="en-US" sz="2400" dirty="0" smtClean="0">
                <a:latin typeface="Garamond" panose="02020404030301010803" pitchFamily="18" charset="0"/>
              </a:rPr>
              <a:t>Такав метод се зове </a:t>
            </a:r>
            <a:r>
              <a:rPr lang="sr-Cyrl-RS" altLang="en-US" sz="2400" b="1" dirty="0" smtClean="0">
                <a:latin typeface="Garamond" panose="02020404030301010803" pitchFamily="18" charset="0"/>
              </a:rPr>
              <a:t>апстрактан метод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.  </a:t>
            </a:r>
          </a:p>
          <a:p>
            <a:pPr marL="342900" lvl="1" indent="-342900" eaLnBrk="1" hangingPunct="1">
              <a:lnSpc>
                <a:spcPct val="85000"/>
              </a:lnSpc>
            </a:pPr>
            <a:r>
              <a:rPr lang="sr-Cyrl-RS" altLang="en-US" sz="2400" dirty="0" smtClean="0">
                <a:latin typeface="Garamond" panose="02020404030301010803" pitchFamily="18" charset="0"/>
              </a:rPr>
              <a:t>На пример, на претходном дијаграму класа за жива бића, метод </a:t>
            </a:r>
            <a:r>
              <a:rPr lang="sr-Latn-RS" altLang="en-US" sz="2400" b="1" dirty="0" smtClean="0">
                <a:latin typeface="Garamond" panose="02020404030301010803" pitchFamily="18" charset="0"/>
              </a:rPr>
              <a:t>pomeriSe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би се могао прогласити апстрактним, а разлог је:</a:t>
            </a:r>
          </a:p>
          <a:p>
            <a:pPr marL="742950" lvl="2" indent="-342900" eaLnBrk="1" hangingPunct="1">
              <a:lnSpc>
                <a:spcPct val="85000"/>
              </a:lnSpc>
            </a:pPr>
            <a:r>
              <a:rPr lang="sr-Cyrl-RS" altLang="en-US" sz="2000" dirty="0" smtClean="0">
                <a:latin typeface="Garamond" panose="02020404030301010803" pitchFamily="18" charset="0"/>
              </a:rPr>
              <a:t>Знамо да би животиња требала да може да се помера.</a:t>
            </a:r>
          </a:p>
          <a:p>
            <a:pPr marL="742950" lvl="2" indent="-342900" eaLnBrk="1" hangingPunct="1">
              <a:lnSpc>
                <a:spcPct val="85000"/>
              </a:lnSpc>
            </a:pPr>
            <a:r>
              <a:rPr lang="sr-Cyrl-RS" altLang="en-US" sz="2000" dirty="0" smtClean="0">
                <a:latin typeface="Garamond" panose="02020404030301010803" pitchFamily="18" charset="0"/>
              </a:rPr>
              <a:t>Међутим,  не померају све животиње на исти начин, па не можемо на нивоу класе Животиња дефинисати конкретан начин померања.</a:t>
            </a:r>
            <a:endParaRPr lang="sr-Cyrl-RS" altLang="en-US" sz="2000" dirty="0">
              <a:latin typeface="Garamond" panose="02020404030301010803" pitchFamily="18" charset="0"/>
            </a:endParaRPr>
          </a:p>
          <a:p>
            <a:pPr marL="342900" lvl="1" indent="-342900" eaLnBrk="1" hangingPunct="1">
              <a:lnSpc>
                <a:spcPct val="85000"/>
              </a:lnSpc>
            </a:pPr>
            <a:r>
              <a:rPr lang="sr-Cyrl-RS" altLang="en-US" sz="2400" dirty="0" smtClean="0">
                <a:latin typeface="Garamond" panose="02020404030301010803" pitchFamily="18" charset="0"/>
              </a:rPr>
              <a:t>Апстракнта класа се не може инстанцирати, тј. не може се направити објекат апстрактне класе.</a:t>
            </a:r>
          </a:p>
          <a:p>
            <a:pPr marL="342900" lvl="1" indent="-342900" eaLnBrk="1" hangingPunct="1">
              <a:lnSpc>
                <a:spcPct val="85000"/>
              </a:lnSpc>
            </a:pPr>
            <a:r>
              <a:rPr lang="sr-Cyrl-RS" altLang="en-US" sz="2400" dirty="0" smtClean="0">
                <a:latin typeface="Garamond" panose="02020404030301010803" pitchFamily="18" charset="0"/>
              </a:rPr>
              <a:t>Поткласа апстрактне класе:</a:t>
            </a:r>
          </a:p>
          <a:p>
            <a:pPr marL="857250" lvl="2" indent="-457200" eaLnBrk="1" hangingPunct="1">
              <a:lnSpc>
                <a:spcPct val="85000"/>
              </a:lnSpc>
              <a:buFont typeface="+mj-lt"/>
              <a:buAutoNum type="arabicPeriod"/>
            </a:pPr>
            <a:r>
              <a:rPr lang="sr-Cyrl-RS" altLang="en-US" sz="2000" dirty="0" smtClean="0">
                <a:latin typeface="Garamond" panose="02020404030301010803" pitchFamily="18" charset="0"/>
              </a:rPr>
              <a:t>Може реализовати све апстракнте методе и у том случају она постаје регуларна класа.</a:t>
            </a:r>
          </a:p>
          <a:p>
            <a:pPr marL="857250" lvl="2" indent="-457200" eaLnBrk="1" hangingPunct="1">
              <a:lnSpc>
                <a:spcPct val="85000"/>
              </a:lnSpc>
              <a:buFont typeface="+mj-lt"/>
              <a:buAutoNum type="arabicPeriod"/>
            </a:pPr>
            <a:r>
              <a:rPr lang="sr-Cyrl-RS" altLang="en-US" sz="2000" dirty="0" smtClean="0">
                <a:latin typeface="Garamond" panose="02020404030301010803" pitchFamily="18" charset="0"/>
              </a:rPr>
              <a:t>Не мора реализовати апстрактне методе и у том случају и поткласа остаје апстрактна. </a:t>
            </a:r>
            <a:endParaRPr lang="en-US" altLang="en-US" sz="2000" dirty="0" smtClean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620713"/>
            <a:ext cx="7740650" cy="1079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sr-Cyrl-RS" altLang="en-US" sz="3200" smtClean="0">
                <a:solidFill>
                  <a:schemeClr val="hlink"/>
                </a:solidFill>
              </a:rPr>
              <a:t>Апстрактне класе (2)</a:t>
            </a:r>
            <a:r>
              <a:rPr lang="sr-Latn-CS" altLang="en-US" sz="2500" b="1" smtClean="0">
                <a:solidFill>
                  <a:srgbClr val="FF5050"/>
                </a:solidFill>
                <a:latin typeface="Times New Roman" panose="02020603050405020304" pitchFamily="18" charset="0"/>
              </a:rPr>
              <a:t/>
            </a:r>
            <a:br>
              <a:rPr lang="sr-Latn-CS" altLang="en-US" sz="2500" b="1" smtClean="0">
                <a:solidFill>
                  <a:srgbClr val="FF5050"/>
                </a:solidFill>
                <a:latin typeface="Times New Roman" panose="02020603050405020304" pitchFamily="18" charset="0"/>
              </a:rPr>
            </a:br>
            <a:r>
              <a:rPr lang="sr-Latn-CS" altLang="en-US" sz="2100" smtClean="0">
                <a:solidFill>
                  <a:srgbClr val="FF5050"/>
                </a:solidFill>
                <a:latin typeface="Times New Roman" panose="02020603050405020304" pitchFamily="18" charset="0"/>
              </a:rPr>
              <a:t/>
            </a:r>
            <a:br>
              <a:rPr lang="sr-Latn-CS" altLang="en-US" sz="2100" smtClean="0">
                <a:solidFill>
                  <a:srgbClr val="FF5050"/>
                </a:solidFill>
                <a:latin typeface="Times New Roman" panose="02020603050405020304" pitchFamily="18" charset="0"/>
              </a:rPr>
            </a:br>
            <a:endParaRPr lang="sr-Latn-CS" altLang="en-US" sz="2400" smtClean="0">
              <a:latin typeface="Garamond" panose="02020404030301010803" pitchFamily="18" charset="0"/>
            </a:endParaRPr>
          </a:p>
        </p:txBody>
      </p:sp>
      <p:pic>
        <p:nvPicPr>
          <p:cNvPr id="21507" name="Picture 2" descr="P:\Personal Data\My Folders\Courses\Matf OOP 2012-13\Vezbe\Materijali\03\abstract-class-in-j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075113"/>
            <a:ext cx="4449762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3" descr="P:\Personal Data\My Folders\Courses\Matf OOP 2012-13\Vezbe\Materijali\03\baseCla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143375"/>
            <a:ext cx="4252913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484312"/>
            <a:ext cx="8964612" cy="5257055"/>
          </a:xfrm>
        </p:spPr>
        <p:txBody>
          <a:bodyPr/>
          <a:lstStyle/>
          <a:p>
            <a:pPr marL="342900" lvl="1" indent="-342900" eaLnBrk="1" hangingPunct="1">
              <a:lnSpc>
                <a:spcPct val="85000"/>
              </a:lnSpc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Најчешће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програмер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апстрактне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ситуацији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жели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обавеже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све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поткласе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дате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морају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реализују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, али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то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сувише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опште</a:t>
            </a:r>
            <a:r>
              <a:rPr lang="ru-RU" altLang="en-US" sz="2400" dirty="0" smtClean="0">
                <a:latin typeface="Garamond" panose="02020404030301010803" pitchFamily="18" charset="0"/>
              </a:rPr>
              <a:t>, па га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није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могуће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реализовати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нивоу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наткласе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 marL="342900" lvl="1" indent="-342900" eaLnBrk="1" hangingPunct="1">
              <a:lnSpc>
                <a:spcPct val="85000"/>
              </a:lnSpc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Објекат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примерак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конкретне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истовремено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примерак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апстрактне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наткласе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(исто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код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наслеђивања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регуларних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)</a:t>
            </a:r>
          </a:p>
          <a:p>
            <a:pPr marL="342900" lvl="1" indent="-342900" eaLnBrk="1" hangingPunct="1">
              <a:lnSpc>
                <a:spcPct val="85000"/>
              </a:lnSpc>
            </a:pPr>
            <a:r>
              <a:rPr lang="ru-RU" altLang="en-US" sz="2400" dirty="0" smtClean="0">
                <a:latin typeface="Garamond" panose="02020404030301010803" pitchFamily="18" charset="0"/>
              </a:rPr>
              <a:t>Пример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наслеђивања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апстрактом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(на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десној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слици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400" dirty="0" smtClean="0">
                <a:latin typeface="Garamond" panose="02020404030301010803" pitchFamily="18" charset="0"/>
              </a:rPr>
              <a:t>UML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нотација за дијаграм класа)</a:t>
            </a:r>
            <a:r>
              <a:rPr lang="ru-RU" altLang="en-US" sz="2400" dirty="0" smtClean="0">
                <a:latin typeface="Garamond" panose="02020404030301010803" pitchFamily="18" charset="0"/>
              </a:rPr>
              <a:t>:</a:t>
            </a:r>
            <a:endParaRPr lang="en-US" altLang="en-US" sz="2400" dirty="0" smtClean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P:\Personal Data\My Folders\Courses\Matf OOP 2012-13\Vezbe\Materijali\03\java-abstract-class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563813"/>
            <a:ext cx="4341813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2" descr="P:\Personal Data\My Folders\Courses\Matf OOP 2012-13\Vezbe\Materijali\03\shape_UML_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711450"/>
            <a:ext cx="38100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03350" y="620713"/>
            <a:ext cx="774065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sz="3200" kern="0" dirty="0" smtClean="0">
                <a:solidFill>
                  <a:schemeClr val="hlink"/>
                </a:solidFill>
              </a:rPr>
              <a:t>Апстрактне класе (3)</a:t>
            </a:r>
            <a:r>
              <a:rPr lang="sr-Latn-CS" sz="2500" b="1" kern="0" dirty="0" smtClean="0">
                <a:solidFill>
                  <a:srgbClr val="FF5050"/>
                </a:solidFill>
                <a:latin typeface="Times New Roman" pitchFamily="18" charset="0"/>
              </a:rPr>
              <a:t/>
            </a:r>
            <a:br>
              <a:rPr lang="sr-Latn-CS" sz="2500" b="1" kern="0" dirty="0" smtClean="0">
                <a:solidFill>
                  <a:srgbClr val="FF5050"/>
                </a:solidFill>
                <a:latin typeface="Times New Roman" pitchFamily="18" charset="0"/>
              </a:rPr>
            </a:br>
            <a:r>
              <a:rPr lang="sr-Latn-CS" sz="2100" kern="0" dirty="0" smtClean="0">
                <a:solidFill>
                  <a:srgbClr val="FF5050"/>
                </a:solidFill>
                <a:latin typeface="Times New Roman" pitchFamily="18" charset="0"/>
              </a:rPr>
              <a:t/>
            </a:r>
            <a:br>
              <a:rPr lang="sr-Latn-CS" sz="2100" kern="0" dirty="0" smtClean="0">
                <a:solidFill>
                  <a:srgbClr val="FF5050"/>
                </a:solidFill>
                <a:latin typeface="Times New Roman" pitchFamily="18" charset="0"/>
              </a:rPr>
            </a:br>
            <a:endParaRPr lang="sr-Latn-CS" sz="2400" kern="0" dirty="0" smtClean="0">
              <a:latin typeface="Garamond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484313"/>
            <a:ext cx="8604250" cy="533400"/>
          </a:xfrm>
        </p:spPr>
        <p:txBody>
          <a:bodyPr/>
          <a:lstStyle/>
          <a:p>
            <a:pPr marL="0" lvl="1" indent="0"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Још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један</a:t>
            </a:r>
            <a:r>
              <a:rPr lang="ru-RU" altLang="en-US" sz="2400" dirty="0" smtClean="0">
                <a:latin typeface="Garamond" panose="02020404030301010803" pitchFamily="18" charset="0"/>
              </a:rPr>
              <a:t> пример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наслеђивања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апстрактом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(на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десној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слици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400" dirty="0" smtClean="0">
                <a:latin typeface="Garamond" panose="02020404030301010803" pitchFamily="18" charset="0"/>
              </a:rPr>
              <a:t>UML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нотација за дијаграм класа)</a:t>
            </a:r>
            <a:r>
              <a:rPr lang="ru-RU" altLang="en-US" sz="2400" dirty="0" smtClean="0">
                <a:latin typeface="Garamond" panose="02020404030301010803" pitchFamily="18" charset="0"/>
              </a:rPr>
              <a:t>:</a:t>
            </a:r>
            <a:endParaRPr lang="en-US" altLang="en-US" sz="2400" dirty="0" smtClean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</a:t>
            </a:r>
            <a:r>
              <a:rPr lang="en-US" altLang="en-US" sz="5400" smtClean="0">
                <a:solidFill>
                  <a:srgbClr val="3366FF"/>
                </a:solidFill>
              </a:rPr>
              <a:t>a</a:t>
            </a:r>
            <a:r>
              <a:rPr lang="sr-Cyrl-RS" altLang="en-US" sz="5400" smtClean="0">
                <a:solidFill>
                  <a:srgbClr val="3366FF"/>
                </a:solidFill>
              </a:rPr>
              <a:t> парадигма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91880" y="3356992"/>
            <a:ext cx="5110162" cy="1752600"/>
          </a:xfrm>
        </p:spPr>
        <p:txBody>
          <a:bodyPr/>
          <a:lstStyle/>
          <a:p>
            <a:pPr eaLnBrk="1" hangingPunct="1"/>
            <a:r>
              <a:rPr lang="sr-Cyrl-RS" altLang="en-US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dirty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dirty="0">
                <a:hlinkClick r:id="rId2"/>
              </a:rPr>
              <a:t>vladaf@matf.bg.ac.</a:t>
            </a:r>
            <a:r>
              <a:rPr lang="en-US" altLang="en-US" dirty="0" err="1">
                <a:hlinkClick r:id="rId2"/>
              </a:rPr>
              <a:t>rs</a:t>
            </a:r>
            <a:endParaRPr lang="sr-Latn-RS" altLang="en-US" dirty="0"/>
          </a:p>
          <a:p>
            <a:pPr eaLnBrk="1" hangingPunct="1"/>
            <a:r>
              <a:rPr lang="sr-Cyrl-RS" altLang="en-US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dirty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hlinkClick r:id="rId3"/>
              </a:rPr>
              <a:t>k</a:t>
            </a:r>
            <a:r>
              <a:rPr lang="sr-Latn-RS" altLang="en-US" dirty="0">
                <a:hlinkClick r:id="rId3"/>
              </a:rPr>
              <a:t>artelj</a:t>
            </a:r>
            <a:r>
              <a:rPr lang="en-US" altLang="en-US" dirty="0">
                <a:hlinkClick r:id="rId3"/>
              </a:rPr>
              <a:t>@matf.bg.ac.rs</a:t>
            </a:r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412875"/>
            <a:ext cx="8208962" cy="5194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Јава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допушта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креирање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тотално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апстрактних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err="1" smtClean="0">
                <a:latin typeface="Garamond" panose="02020404030301010803" pitchFamily="18" charset="0"/>
              </a:rPr>
              <a:t>које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су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познате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b="1" dirty="0" err="1" smtClean="0">
                <a:latin typeface="Garamond" panose="02020404030301010803" pitchFamily="18" charset="0"/>
              </a:rPr>
              <a:t>интерфејси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ru-RU" altLang="en-US" sz="2400" dirty="0" smtClean="0">
                <a:latin typeface="Garamond" panose="02020404030301010803" pitchFamily="18" charset="0"/>
              </a:rPr>
              <a:t>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оквиру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интерфејса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се могу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наћи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само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заглавља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метода </a:t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дефиниције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константи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Интерфејси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описују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, 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их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имплеметира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одређује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то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реализује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искључиво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подржава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једноструко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наслеђивање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, она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ипак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допушта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имплементира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више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од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једног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интерфејса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Јава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овај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начин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делимично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компензује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непостојање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вишеструког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наслеђивања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Објекат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примерак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конкретне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имплементира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неколико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интерфејса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посматрати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примерак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сваког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од тих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интерфејса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0008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sz="3200" kern="0" dirty="0" smtClean="0">
                <a:solidFill>
                  <a:schemeClr val="hlink"/>
                </a:solidFill>
              </a:rPr>
              <a:t>Интерфејси</a:t>
            </a:r>
            <a:endParaRPr lang="sr-Latn-CS" sz="3200" kern="0" dirty="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484313"/>
            <a:ext cx="8856538" cy="877887"/>
          </a:xfrm>
        </p:spPr>
        <p:txBody>
          <a:bodyPr/>
          <a:lstStyle/>
          <a:p>
            <a:pPr marL="342900" lvl="1" indent="-342900" eaLnBrk="1" hangingPunct="1">
              <a:lnSpc>
                <a:spcPct val="85000"/>
              </a:lnSpc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Класа имплементира интерфејс ако саржи реализацију сваког од метода тог интерфејса.</a:t>
            </a:r>
          </a:p>
          <a:p>
            <a:pPr marL="342900" lvl="1" indent="-342900" eaLnBrk="1" hangingPunct="1">
              <a:lnSpc>
                <a:spcPct val="85000"/>
              </a:lnSpc>
            </a:pPr>
            <a:r>
              <a:rPr lang="sr-Cyrl-RS" altLang="en-US" sz="2400" dirty="0" smtClean="0">
                <a:latin typeface="Garamond" panose="02020404030301010803" pitchFamily="18" charset="0"/>
              </a:rPr>
              <a:t>На следећем дијаграму црвена линија представља наслеђивање, а зелена имплементацију.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endParaRPr lang="sr-Cyrl-RS" altLang="en-US" sz="2400" dirty="0" smtClean="0">
              <a:latin typeface="Garamond" panose="02020404030301010803" pitchFamily="18" charset="0"/>
              <a:hlinkClick r:id="rId2"/>
            </a:endParaRPr>
          </a:p>
          <a:p>
            <a:pPr marL="0" lvl="1" indent="0" eaLnBrk="1" hangingPunct="1">
              <a:lnSpc>
                <a:spcPct val="85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lang="sr-Latn-CS" altLang="en-US" sz="2400" dirty="0" smtClean="0">
              <a:latin typeface="Garamond" panose="02020404030301010803" pitchFamily="18" charset="0"/>
            </a:endParaRPr>
          </a:p>
        </p:txBody>
      </p:sp>
      <p:grpSp>
        <p:nvGrpSpPr>
          <p:cNvPr id="22531" name="Group 4"/>
          <p:cNvGrpSpPr>
            <a:grpSpLocks/>
          </p:cNvGrpSpPr>
          <p:nvPr/>
        </p:nvGrpSpPr>
        <p:grpSpPr bwMode="auto">
          <a:xfrm>
            <a:off x="1143000" y="2586038"/>
            <a:ext cx="7467600" cy="4211637"/>
            <a:chOff x="720" y="1341"/>
            <a:chExt cx="4704" cy="2653"/>
          </a:xfrm>
        </p:grpSpPr>
        <p:sp>
          <p:nvSpPr>
            <p:cNvPr id="22541" name="Oval 5"/>
            <p:cNvSpPr>
              <a:spLocks noChangeArrowheads="1"/>
            </p:cNvSpPr>
            <p:nvPr/>
          </p:nvSpPr>
          <p:spPr bwMode="auto">
            <a:xfrm flipH="1">
              <a:off x="2688" y="15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42" name="Oval 6"/>
            <p:cNvSpPr>
              <a:spLocks noChangeArrowheads="1"/>
            </p:cNvSpPr>
            <p:nvPr/>
          </p:nvSpPr>
          <p:spPr bwMode="auto">
            <a:xfrm flipH="1">
              <a:off x="1008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43" name="Oval 7"/>
            <p:cNvSpPr>
              <a:spLocks noChangeArrowheads="1"/>
            </p:cNvSpPr>
            <p:nvPr/>
          </p:nvSpPr>
          <p:spPr bwMode="auto">
            <a:xfrm flipH="1">
              <a:off x="1968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44" name="Oval 8"/>
            <p:cNvSpPr>
              <a:spLocks noChangeArrowheads="1"/>
            </p:cNvSpPr>
            <p:nvPr/>
          </p:nvSpPr>
          <p:spPr bwMode="auto">
            <a:xfrm flipH="1">
              <a:off x="4752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45" name="Oval 9"/>
            <p:cNvSpPr>
              <a:spLocks noChangeArrowheads="1"/>
            </p:cNvSpPr>
            <p:nvPr/>
          </p:nvSpPr>
          <p:spPr bwMode="auto">
            <a:xfrm flipH="1">
              <a:off x="3312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46" name="Text Box 10"/>
            <p:cNvSpPr txBox="1">
              <a:spLocks noChangeArrowheads="1"/>
            </p:cNvSpPr>
            <p:nvPr/>
          </p:nvSpPr>
          <p:spPr bwMode="auto">
            <a:xfrm>
              <a:off x="720" y="2259"/>
              <a:ext cx="45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MojaKlasa        Ptica          …….                                 Sisar</a:t>
              </a:r>
              <a:r>
                <a:rPr lang="en-US" altLang="en-US" sz="2400">
                  <a:latin typeface="Times New Roman" panose="02020603050405020304" pitchFamily="18" charset="0"/>
                </a:rPr>
                <a:t>             </a:t>
              </a:r>
            </a:p>
          </p:txBody>
        </p:sp>
        <p:sp>
          <p:nvSpPr>
            <p:cNvPr id="22547" name="Text Box 11"/>
            <p:cNvSpPr txBox="1">
              <a:spLocks noChangeArrowheads="1"/>
            </p:cNvSpPr>
            <p:nvPr/>
          </p:nvSpPr>
          <p:spPr bwMode="auto">
            <a:xfrm>
              <a:off x="2789" y="1341"/>
              <a:ext cx="1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Object</a:t>
              </a:r>
            </a:p>
          </p:txBody>
        </p:sp>
        <p:sp>
          <p:nvSpPr>
            <p:cNvPr id="22548" name="Oval 12"/>
            <p:cNvSpPr>
              <a:spLocks noChangeArrowheads="1"/>
            </p:cNvSpPr>
            <p:nvPr/>
          </p:nvSpPr>
          <p:spPr bwMode="auto">
            <a:xfrm flipH="1">
              <a:off x="3936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49" name="Oval 13"/>
            <p:cNvSpPr>
              <a:spLocks noChangeArrowheads="1"/>
            </p:cNvSpPr>
            <p:nvPr/>
          </p:nvSpPr>
          <p:spPr bwMode="auto">
            <a:xfrm flipH="1">
              <a:off x="3888" y="38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50" name="Oval 14"/>
            <p:cNvSpPr>
              <a:spLocks noChangeArrowheads="1"/>
            </p:cNvSpPr>
            <p:nvPr/>
          </p:nvSpPr>
          <p:spPr bwMode="auto">
            <a:xfrm flipH="1">
              <a:off x="1968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51" name="Text Box 15"/>
            <p:cNvSpPr txBox="1">
              <a:spLocks noChangeArrowheads="1"/>
            </p:cNvSpPr>
            <p:nvPr/>
          </p:nvSpPr>
          <p:spPr bwMode="auto">
            <a:xfrm>
              <a:off x="1632" y="3072"/>
              <a:ext cx="1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  Orao</a:t>
              </a:r>
            </a:p>
          </p:txBody>
        </p:sp>
        <p:sp>
          <p:nvSpPr>
            <p:cNvPr id="22552" name="Text Box 16"/>
            <p:cNvSpPr txBox="1">
              <a:spLocks noChangeArrowheads="1"/>
            </p:cNvSpPr>
            <p:nvPr/>
          </p:nvSpPr>
          <p:spPr bwMode="auto">
            <a:xfrm>
              <a:off x="4080" y="3168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Pas</a:t>
              </a:r>
            </a:p>
          </p:txBody>
        </p:sp>
        <p:sp>
          <p:nvSpPr>
            <p:cNvPr id="22553" name="Text Box 17"/>
            <p:cNvSpPr txBox="1">
              <a:spLocks noChangeArrowheads="1"/>
            </p:cNvSpPr>
            <p:nvPr/>
          </p:nvSpPr>
          <p:spPr bwMode="auto">
            <a:xfrm>
              <a:off x="4080" y="3744"/>
              <a:ext cx="13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Civava</a:t>
              </a:r>
            </a:p>
          </p:txBody>
        </p:sp>
        <p:sp>
          <p:nvSpPr>
            <p:cNvPr id="22554" name="Line 18"/>
            <p:cNvSpPr>
              <a:spLocks noChangeShapeType="1"/>
            </p:cNvSpPr>
            <p:nvPr/>
          </p:nvSpPr>
          <p:spPr bwMode="auto">
            <a:xfrm flipH="1">
              <a:off x="2016" y="1584"/>
              <a:ext cx="72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22555" name="Line 19"/>
            <p:cNvSpPr>
              <a:spLocks noChangeShapeType="1"/>
            </p:cNvSpPr>
            <p:nvPr/>
          </p:nvSpPr>
          <p:spPr bwMode="auto">
            <a:xfrm flipH="1">
              <a:off x="1056" y="1584"/>
              <a:ext cx="16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22556" name="Line 20"/>
            <p:cNvSpPr>
              <a:spLocks noChangeShapeType="1"/>
            </p:cNvSpPr>
            <p:nvPr/>
          </p:nvSpPr>
          <p:spPr bwMode="auto">
            <a:xfrm>
              <a:off x="2784" y="1584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22557" name="Line 21"/>
            <p:cNvSpPr>
              <a:spLocks noChangeShapeType="1"/>
            </p:cNvSpPr>
            <p:nvPr/>
          </p:nvSpPr>
          <p:spPr bwMode="auto">
            <a:xfrm>
              <a:off x="2784" y="1584"/>
              <a:ext cx="201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22558" name="Line 22"/>
            <p:cNvSpPr>
              <a:spLocks noChangeShapeType="1"/>
            </p:cNvSpPr>
            <p:nvPr/>
          </p:nvSpPr>
          <p:spPr bwMode="auto">
            <a:xfrm>
              <a:off x="2832" y="1632"/>
              <a:ext cx="1248" cy="52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22559" name="Line 23"/>
            <p:cNvSpPr>
              <a:spLocks noChangeShapeType="1"/>
            </p:cNvSpPr>
            <p:nvPr/>
          </p:nvSpPr>
          <p:spPr bwMode="auto">
            <a:xfrm>
              <a:off x="2016" y="2160"/>
              <a:ext cx="0" cy="76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22560" name="Line 24"/>
            <p:cNvSpPr>
              <a:spLocks noChangeShapeType="1"/>
            </p:cNvSpPr>
            <p:nvPr/>
          </p:nvSpPr>
          <p:spPr bwMode="auto">
            <a:xfrm flipH="1">
              <a:off x="4224" y="2208"/>
              <a:ext cx="576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22561" name="Line 25"/>
            <p:cNvSpPr>
              <a:spLocks noChangeShapeType="1"/>
            </p:cNvSpPr>
            <p:nvPr/>
          </p:nvSpPr>
          <p:spPr bwMode="auto">
            <a:xfrm flipH="1">
              <a:off x="3984" y="2736"/>
              <a:ext cx="24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22562" name="Line 26"/>
            <p:cNvSpPr>
              <a:spLocks noChangeShapeType="1"/>
            </p:cNvSpPr>
            <p:nvPr/>
          </p:nvSpPr>
          <p:spPr bwMode="auto">
            <a:xfrm flipH="1">
              <a:off x="3936" y="3312"/>
              <a:ext cx="48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</p:grpSp>
      <p:sp>
        <p:nvSpPr>
          <p:cNvPr id="22532" name="Oval 32"/>
          <p:cNvSpPr>
            <a:spLocks noChangeArrowheads="1"/>
          </p:cNvSpPr>
          <p:nvPr/>
        </p:nvSpPr>
        <p:spPr bwMode="auto">
          <a:xfrm>
            <a:off x="1828800" y="57912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533" name="Oval 33"/>
          <p:cNvSpPr>
            <a:spLocks noChangeArrowheads="1"/>
          </p:cNvSpPr>
          <p:nvPr/>
        </p:nvSpPr>
        <p:spPr bwMode="auto">
          <a:xfrm>
            <a:off x="8153400" y="28956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534" name="Freeform 34"/>
          <p:cNvSpPr>
            <a:spLocks/>
          </p:cNvSpPr>
          <p:nvPr/>
        </p:nvSpPr>
        <p:spPr bwMode="auto">
          <a:xfrm>
            <a:off x="1905000" y="5791200"/>
            <a:ext cx="4343400" cy="622300"/>
          </a:xfrm>
          <a:custGeom>
            <a:avLst/>
            <a:gdLst>
              <a:gd name="T0" fmla="*/ 0 w 2736"/>
              <a:gd name="T1" fmla="*/ 2147483647 h 392"/>
              <a:gd name="T2" fmla="*/ 2147483647 w 2736"/>
              <a:gd name="T3" fmla="*/ 2147483647 h 392"/>
              <a:gd name="T4" fmla="*/ 2147483647 w 2736"/>
              <a:gd name="T5" fmla="*/ 2147483647 h 392"/>
              <a:gd name="T6" fmla="*/ 2147483647 w 2736"/>
              <a:gd name="T7" fmla="*/ 0 h 392"/>
              <a:gd name="T8" fmla="*/ 0 60000 65536"/>
              <a:gd name="T9" fmla="*/ 0 60000 65536"/>
              <a:gd name="T10" fmla="*/ 0 60000 65536"/>
              <a:gd name="T11" fmla="*/ 0 60000 65536"/>
              <a:gd name="T12" fmla="*/ 0 w 2736"/>
              <a:gd name="T13" fmla="*/ 0 h 392"/>
              <a:gd name="T14" fmla="*/ 2736 w 2736"/>
              <a:gd name="T15" fmla="*/ 392 h 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36" h="392">
                <a:moveTo>
                  <a:pt x="0" y="96"/>
                </a:moveTo>
                <a:cubicBezTo>
                  <a:pt x="200" y="196"/>
                  <a:pt x="400" y="296"/>
                  <a:pt x="672" y="336"/>
                </a:cubicBezTo>
                <a:cubicBezTo>
                  <a:pt x="944" y="376"/>
                  <a:pt x="1288" y="392"/>
                  <a:pt x="1632" y="336"/>
                </a:cubicBezTo>
                <a:cubicBezTo>
                  <a:pt x="1976" y="280"/>
                  <a:pt x="2544" y="56"/>
                  <a:pt x="2736" y="0"/>
                </a:cubicBezTo>
              </a:path>
            </a:pathLst>
          </a:custGeom>
          <a:noFill/>
          <a:ln w="952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22535" name="Freeform 36"/>
          <p:cNvSpPr>
            <a:spLocks/>
          </p:cNvSpPr>
          <p:nvPr/>
        </p:nvSpPr>
        <p:spPr bwMode="auto">
          <a:xfrm>
            <a:off x="1905000" y="5156200"/>
            <a:ext cx="1295400" cy="635000"/>
          </a:xfrm>
          <a:custGeom>
            <a:avLst/>
            <a:gdLst>
              <a:gd name="T0" fmla="*/ 0 w 816"/>
              <a:gd name="T1" fmla="*/ 2147483647 h 400"/>
              <a:gd name="T2" fmla="*/ 2147483647 w 816"/>
              <a:gd name="T3" fmla="*/ 2147483647 h 400"/>
              <a:gd name="T4" fmla="*/ 2147483647 w 816"/>
              <a:gd name="T5" fmla="*/ 2147483647 h 400"/>
              <a:gd name="T6" fmla="*/ 0 60000 65536"/>
              <a:gd name="T7" fmla="*/ 0 60000 65536"/>
              <a:gd name="T8" fmla="*/ 0 60000 65536"/>
              <a:gd name="T9" fmla="*/ 0 w 816"/>
              <a:gd name="T10" fmla="*/ 0 h 400"/>
              <a:gd name="T11" fmla="*/ 816 w 816"/>
              <a:gd name="T12" fmla="*/ 400 h 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400">
                <a:moveTo>
                  <a:pt x="0" y="400"/>
                </a:moveTo>
                <a:cubicBezTo>
                  <a:pt x="4" y="264"/>
                  <a:pt x="8" y="128"/>
                  <a:pt x="144" y="64"/>
                </a:cubicBezTo>
                <a:cubicBezTo>
                  <a:pt x="280" y="0"/>
                  <a:pt x="704" y="24"/>
                  <a:pt x="816" y="16"/>
                </a:cubicBezTo>
              </a:path>
            </a:pathLst>
          </a:custGeom>
          <a:noFill/>
          <a:ln w="952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22536" name="Line 37"/>
          <p:cNvSpPr>
            <a:spLocks noChangeShapeType="1"/>
          </p:cNvSpPr>
          <p:nvPr/>
        </p:nvSpPr>
        <p:spPr bwMode="auto">
          <a:xfrm flipH="1">
            <a:off x="7620000" y="3048000"/>
            <a:ext cx="609600" cy="762000"/>
          </a:xfrm>
          <a:prstGeom prst="line">
            <a:avLst/>
          </a:prstGeom>
          <a:noFill/>
          <a:ln w="952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22537" name="Freeform 38"/>
          <p:cNvSpPr>
            <a:spLocks/>
          </p:cNvSpPr>
          <p:nvPr/>
        </p:nvSpPr>
        <p:spPr bwMode="auto">
          <a:xfrm>
            <a:off x="3149600" y="2838450"/>
            <a:ext cx="5003800" cy="1041400"/>
          </a:xfrm>
          <a:custGeom>
            <a:avLst/>
            <a:gdLst>
              <a:gd name="T0" fmla="*/ 2147483647 w 1976"/>
              <a:gd name="T1" fmla="*/ 2147483647 h 656"/>
              <a:gd name="T2" fmla="*/ 2147483647 w 1976"/>
              <a:gd name="T3" fmla="*/ 2147483647 h 656"/>
              <a:gd name="T4" fmla="*/ 2147483647 w 1976"/>
              <a:gd name="T5" fmla="*/ 2147483647 h 656"/>
              <a:gd name="T6" fmla="*/ 2147483647 w 1976"/>
              <a:gd name="T7" fmla="*/ 2147483647 h 656"/>
              <a:gd name="T8" fmla="*/ 0 60000 65536"/>
              <a:gd name="T9" fmla="*/ 0 60000 65536"/>
              <a:gd name="T10" fmla="*/ 0 60000 65536"/>
              <a:gd name="T11" fmla="*/ 0 60000 65536"/>
              <a:gd name="T12" fmla="*/ 0 w 1976"/>
              <a:gd name="T13" fmla="*/ 0 h 656"/>
              <a:gd name="T14" fmla="*/ 1976 w 1976"/>
              <a:gd name="T15" fmla="*/ 656 h 6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76" h="656">
                <a:moveTo>
                  <a:pt x="1976" y="40"/>
                </a:moveTo>
                <a:cubicBezTo>
                  <a:pt x="1648" y="20"/>
                  <a:pt x="1320" y="0"/>
                  <a:pt x="1016" y="88"/>
                </a:cubicBezTo>
                <a:cubicBezTo>
                  <a:pt x="712" y="176"/>
                  <a:pt x="304" y="480"/>
                  <a:pt x="152" y="568"/>
                </a:cubicBezTo>
                <a:cubicBezTo>
                  <a:pt x="0" y="656"/>
                  <a:pt x="52" y="636"/>
                  <a:pt x="104" y="616"/>
                </a:cubicBezTo>
              </a:path>
            </a:pathLst>
          </a:custGeom>
          <a:noFill/>
          <a:ln w="952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22538" name="Text Box 39"/>
          <p:cNvSpPr txBox="1">
            <a:spLocks noChangeArrowheads="1"/>
          </p:cNvSpPr>
          <p:nvPr/>
        </p:nvSpPr>
        <p:spPr bwMode="auto">
          <a:xfrm>
            <a:off x="990600" y="6108700"/>
            <a:ext cx="201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 dirty="0" err="1"/>
              <a:t>NanosiBol</a:t>
            </a:r>
            <a:endParaRPr lang="en-US" altLang="en-US" sz="2000" dirty="0"/>
          </a:p>
        </p:txBody>
      </p:sp>
      <p:sp>
        <p:nvSpPr>
          <p:cNvPr id="22539" name="Text Box 40"/>
          <p:cNvSpPr txBox="1">
            <a:spLocks noChangeArrowheads="1"/>
          </p:cNvSpPr>
          <p:nvPr/>
        </p:nvSpPr>
        <p:spPr bwMode="auto">
          <a:xfrm>
            <a:off x="7467600" y="2498725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/>
              <a:t>Kretanje</a:t>
            </a: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0008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sz="3200" kern="0" dirty="0" smtClean="0">
                <a:solidFill>
                  <a:schemeClr val="hlink"/>
                </a:solidFill>
              </a:rPr>
              <a:t>Интерфејси (2)</a:t>
            </a:r>
            <a:endParaRPr lang="sr-Latn-CS" sz="3200" kern="0" dirty="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sz="4000" dirty="0">
                <a:solidFill>
                  <a:schemeClr val="hlink"/>
                </a:solidFill>
              </a:rPr>
              <a:t>Интерфејси (2</a:t>
            </a:r>
            <a:r>
              <a:rPr lang="sr-Cyrl-RS" sz="4000" dirty="0" smtClean="0">
                <a:solidFill>
                  <a:schemeClr val="hlink"/>
                </a:solidFill>
              </a:rPr>
              <a:t>)</a:t>
            </a:r>
            <a:endParaRPr lang="sr-Latn-R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62" y="1600200"/>
            <a:ext cx="7162675" cy="5257800"/>
          </a:xfrm>
        </p:spPr>
      </p:pic>
      <p:sp>
        <p:nvSpPr>
          <p:cNvPr id="9" name="TextBox 8"/>
          <p:cNvSpPr txBox="1"/>
          <p:nvPr/>
        </p:nvSpPr>
        <p:spPr>
          <a:xfrm>
            <a:off x="2627784" y="5934670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Cyrl-RS" sz="1800" dirty="0"/>
              <a:t>Однос између класа </a:t>
            </a:r>
            <a:r>
              <a:rPr lang="sr-Latn-RS" sz="1800" dirty="0" smtClean="0"/>
              <a:t> Tocak</a:t>
            </a:r>
            <a:r>
              <a:rPr lang="sr-Cyrl-RS" sz="1800" dirty="0" smtClean="0"/>
              <a:t> и </a:t>
            </a:r>
            <a:r>
              <a:rPr lang="sr-Latn-RS" sz="1800" dirty="0" smtClean="0"/>
              <a:t>PrevoznoSredstvo</a:t>
            </a:r>
            <a:r>
              <a:rPr lang="sr-Cyrl-RS" sz="1800" dirty="0" smtClean="0"/>
              <a:t> </a:t>
            </a:r>
            <a:r>
              <a:rPr lang="sr-Cyrl-RS" sz="1800" dirty="0"/>
              <a:t>је типа </a:t>
            </a:r>
            <a:r>
              <a:rPr lang="en-US" sz="1800" dirty="0"/>
              <a:t>&lt;&lt;</a:t>
            </a:r>
            <a:r>
              <a:rPr lang="sr-Cyrl-RS" sz="1800" dirty="0"/>
              <a:t>је део од</a:t>
            </a:r>
            <a:r>
              <a:rPr lang="en-US" sz="1800" dirty="0"/>
              <a:t>&gt;&gt;</a:t>
            </a:r>
            <a:r>
              <a:rPr lang="sr-Cyrl-RS" sz="1800" dirty="0"/>
              <a:t> односно </a:t>
            </a:r>
            <a:r>
              <a:rPr lang="en-US" sz="1800" dirty="0"/>
              <a:t>&lt;&lt;</a:t>
            </a:r>
            <a:r>
              <a:rPr lang="sr-Cyrl-RS" sz="1800" dirty="0"/>
              <a:t>садржи</a:t>
            </a:r>
            <a:r>
              <a:rPr lang="en-US" sz="1800" dirty="0" smtClean="0"/>
              <a:t>&gt;&gt;</a:t>
            </a:r>
            <a:r>
              <a:rPr lang="sr-Cyrl-RS" sz="1800" dirty="0" smtClean="0"/>
              <a:t> из другог смера</a:t>
            </a:r>
            <a:r>
              <a:rPr lang="en-US" sz="1800" dirty="0" smtClean="0"/>
              <a:t>. 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1800" dirty="0"/>
              <a:t>Овај тип односа се још зове и асоцијација. </a:t>
            </a:r>
            <a:endParaRPr lang="sr-Latn-RS" sz="1800" dirty="0"/>
          </a:p>
        </p:txBody>
      </p:sp>
    </p:spTree>
    <p:extLst>
      <p:ext uri="{BB962C8B-B14F-4D97-AF65-F5344CB8AC3E}">
        <p14:creationId xmlns:p14="http://schemas.microsoft.com/office/powerpoint/2010/main" val="3162000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549275"/>
            <a:ext cx="7283450" cy="868363"/>
          </a:xfrm>
        </p:spPr>
        <p:txBody>
          <a:bodyPr/>
          <a:lstStyle/>
          <a:p>
            <a:pPr eaLnBrk="1" hangingPunct="1"/>
            <a:r>
              <a:rPr lang="sr-Cyrl-RS" altLang="en-US" sz="3200" dirty="0" smtClean="0">
                <a:solidFill>
                  <a:srgbClr val="990099"/>
                </a:solidFill>
              </a:rPr>
              <a:t>Задаци за вежбање</a:t>
            </a:r>
            <a:endParaRPr lang="sr-Latn-CS" altLang="en-US" sz="3200" dirty="0" smtClean="0">
              <a:solidFill>
                <a:srgbClr val="990099"/>
              </a:solidFill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39750" y="2133600"/>
            <a:ext cx="835342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spcBef>
                <a:spcPct val="50000"/>
              </a:spcBef>
              <a:buClrTx/>
              <a:buFont typeface="+mj-lt"/>
              <a:buAutoNum type="arabicPeriod"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Описати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једну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хијерархијску</a:t>
            </a:r>
            <a:r>
              <a:rPr lang="ru-RU" altLang="en-US" sz="2400" dirty="0">
                <a:latin typeface="Garamond" panose="02020404030301010803" pitchFamily="18" charset="0"/>
              </a:rPr>
              <a:t> структуру </a:t>
            </a:r>
            <a:r>
              <a:rPr lang="ru-RU" altLang="en-US" sz="2400" dirty="0" smtClean="0">
                <a:latin typeface="Garamond" panose="02020404030301010803" pitchFamily="18" charset="0"/>
              </a:rPr>
              <a:t/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err="1" smtClean="0">
                <a:latin typeface="Garamond" panose="02020404030301010803" pitchFamily="18" charset="0"/>
              </a:rPr>
              <a:t>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класама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поткласама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 marL="457200" indent="-457200">
              <a:spcBef>
                <a:spcPct val="50000"/>
              </a:spcBef>
              <a:buClrTx/>
              <a:buFont typeface="+mj-lt"/>
              <a:buAutoNum type="arabicPeriod"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Описати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једну</a:t>
            </a:r>
            <a:r>
              <a:rPr lang="ru-RU" altLang="en-US" sz="2400" dirty="0">
                <a:latin typeface="Garamond" panose="02020404030301010803" pitchFamily="18" charset="0"/>
              </a:rPr>
              <a:t> структуру </a:t>
            </a:r>
            <a:r>
              <a:rPr lang="ru-RU" altLang="en-US" sz="2400" dirty="0" err="1">
                <a:latin typeface="Garamond" panose="02020404030301010803" pitchFamily="18" charset="0"/>
              </a:rPr>
              <a:t>са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вишеструким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наслеђивањем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 marL="457200" indent="-457200">
              <a:spcBef>
                <a:spcPct val="50000"/>
              </a:spcBef>
              <a:buClrTx/>
              <a:buFont typeface="+mj-lt"/>
              <a:buAutoNum type="arabicPeriod"/>
            </a:pPr>
            <a:r>
              <a:rPr lang="ru-RU" altLang="en-US" sz="2400" dirty="0" smtClean="0">
                <a:latin typeface="Garamond" panose="02020404030301010803" pitchFamily="18" charset="0"/>
              </a:rPr>
              <a:t>Из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решења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за тачку 2.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вишеструко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наслеђивање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заменити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употребом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интерфејса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00406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549275"/>
            <a:ext cx="7283450" cy="868363"/>
          </a:xfrm>
        </p:spPr>
        <p:txBody>
          <a:bodyPr/>
          <a:lstStyle/>
          <a:p>
            <a:pPr eaLnBrk="1" hangingPunct="1"/>
            <a:r>
              <a:rPr lang="sr-Cyrl-RS" altLang="en-US" sz="3200" dirty="0" smtClean="0">
                <a:solidFill>
                  <a:srgbClr val="990099"/>
                </a:solidFill>
              </a:rPr>
              <a:t>Дијаграм на основу сценарија</a:t>
            </a:r>
            <a:endParaRPr lang="sr-Latn-CS" altLang="en-US" sz="3200" dirty="0" smtClean="0">
              <a:solidFill>
                <a:srgbClr val="990099"/>
              </a:solidFill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39750" y="2133600"/>
            <a:ext cx="8353425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</a:pPr>
            <a:r>
              <a:rPr lang="ru-RU" altLang="en-US" sz="2400" dirty="0" smtClean="0">
                <a:latin typeface="Garamond" panose="02020404030301010803" pitchFamily="18" charset="0"/>
              </a:rPr>
              <a:t>На основу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следећег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сценарија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направити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УМЛ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дијаграм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:</a:t>
            </a:r>
          </a:p>
          <a:p>
            <a:pPr>
              <a:spcBef>
                <a:spcPct val="50000"/>
              </a:spcBef>
              <a:buNone/>
            </a:pPr>
            <a:r>
              <a:rPr lang="ru-RU" altLang="en-US" sz="2000" dirty="0" err="1" smtClean="0">
                <a:latin typeface="Garamond" panose="02020404030301010803" pitchFamily="18" charset="0"/>
              </a:rPr>
              <a:t>Авио-превозник</a:t>
            </a:r>
            <a:r>
              <a:rPr lang="ru-RU" altLang="en-US" sz="2000" dirty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000" dirty="0" smtClean="0">
                <a:latin typeface="Garamond" panose="02020404030301010803" pitchFamily="18" charset="0"/>
              </a:rPr>
              <a:t> фирма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која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0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поседује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неколико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аеродром</a:t>
            </a:r>
            <a:r>
              <a:rPr lang="sr-Latn-RS" altLang="en-US" sz="2000" dirty="0" smtClean="0">
                <a:latin typeface="Garamond" panose="02020404030301010803" pitchFamily="18" charset="0"/>
              </a:rPr>
              <a:t>a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широм</a:t>
            </a:r>
            <a:r>
              <a:rPr lang="ru-RU" altLang="en-US" sz="2000" dirty="0" smtClean="0">
                <a:latin typeface="Garamond" panose="02020404030301010803" pitchFamily="18" charset="0"/>
              </a:rPr>
              <a:t> света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2000" dirty="0" smtClean="0">
                <a:latin typeface="Garamond" panose="02020404030301010803" pitchFamily="18" charset="0"/>
              </a:rPr>
              <a:t> и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одређени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број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авиона</a:t>
            </a:r>
            <a:r>
              <a:rPr lang="sr-Latn-RS" altLang="en-US" sz="20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000" dirty="0" smtClean="0">
                <a:latin typeface="Garamond" panose="02020404030301010803" pitchFamily="18" charset="0"/>
              </a:rPr>
              <a:t>а најмање 1. Авио-превозник има своје име, шифру и државу у којој је регистрован. </a:t>
            </a:r>
          </a:p>
          <a:p>
            <a:pPr>
              <a:spcBef>
                <a:spcPct val="50000"/>
              </a:spcBef>
              <a:buNone/>
            </a:pPr>
            <a:r>
              <a:rPr lang="sr-Cyrl-RS" altLang="en-US" sz="2000" dirty="0" smtClean="0">
                <a:latin typeface="Garamond" panose="02020404030301010803" pitchFamily="18" charset="0"/>
              </a:rPr>
              <a:t>Аеродром се описује трословном ознаком, државом у којој се налази и максималним бројем дневних летова. Постоје домаћи и </a:t>
            </a:r>
            <a:r>
              <a:rPr lang="sr-Cyrl-RS" altLang="en-US" sz="2000" smtClean="0">
                <a:latin typeface="Garamond" panose="02020404030301010803" pitchFamily="18" charset="0"/>
              </a:rPr>
              <a:t>међународни аеродроми, </a:t>
            </a:r>
            <a:r>
              <a:rPr lang="sr-Cyrl-RS" altLang="en-US" sz="2000" dirty="0" smtClean="0">
                <a:latin typeface="Garamond" panose="02020404030301010803" pitchFamily="18" charset="0"/>
              </a:rPr>
              <a:t>а разлика је у контроли пасоша и начину сервисирања авиона. </a:t>
            </a:r>
          </a:p>
          <a:p>
            <a:pPr>
              <a:spcBef>
                <a:spcPct val="50000"/>
              </a:spcBef>
              <a:buNone/>
            </a:pPr>
            <a:r>
              <a:rPr lang="sr-Cyrl-RS" altLang="en-US" sz="2000" dirty="0" smtClean="0">
                <a:latin typeface="Garamond" panose="02020404030301010803" pitchFamily="18" charset="0"/>
              </a:rPr>
              <a:t>Авио-линија се описује својом почетном и завршном локацију односно аеордромом полетања и слетања. Поред тога, она има и своју ознаку. </a:t>
            </a:r>
          </a:p>
          <a:p>
            <a:pPr>
              <a:spcBef>
                <a:spcPct val="50000"/>
              </a:spcBef>
              <a:buNone/>
            </a:pPr>
            <a:r>
              <a:rPr lang="sr-Cyrl-RS" altLang="en-US" sz="2000" dirty="0" smtClean="0">
                <a:latin typeface="Garamond" panose="02020404030301010803" pitchFamily="18" charset="0"/>
              </a:rPr>
              <a:t>За једну авио-линију постоје летови који се дефинишу ознаком излазне капије и очекиваним временом полетања и слетања. </a:t>
            </a:r>
          </a:p>
        </p:txBody>
      </p:sp>
    </p:spTree>
    <p:extLst>
      <p:ext uri="{BB962C8B-B14F-4D97-AF65-F5344CB8AC3E}">
        <p14:creationId xmlns:p14="http://schemas.microsoft.com/office/powerpoint/2010/main" val="3201903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549275"/>
            <a:ext cx="7283450" cy="868363"/>
          </a:xfrm>
        </p:spPr>
        <p:txBody>
          <a:bodyPr/>
          <a:lstStyle/>
          <a:p>
            <a:pPr eaLnBrk="1" hangingPunct="1"/>
            <a:r>
              <a:rPr lang="sr-Cyrl-RS" altLang="en-US" sz="3200" dirty="0" smtClean="0">
                <a:solidFill>
                  <a:srgbClr val="990099"/>
                </a:solidFill>
              </a:rPr>
              <a:t>УМЛ алати</a:t>
            </a:r>
            <a:endParaRPr lang="sr-Latn-CS" altLang="en-US" sz="3200" dirty="0" smtClean="0">
              <a:solidFill>
                <a:srgbClr val="990099"/>
              </a:solidFill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39750" y="2133600"/>
            <a:ext cx="8353425" cy="287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</a:pPr>
            <a:r>
              <a:rPr lang="ru-RU" altLang="en-US" sz="2400" dirty="0">
                <a:latin typeface="Garamond" panose="02020404030301010803" pitchFamily="18" charset="0"/>
              </a:rPr>
              <a:t>За </a:t>
            </a:r>
            <a:r>
              <a:rPr lang="ru-RU" altLang="en-US" sz="2400" dirty="0" err="1">
                <a:latin typeface="Garamond" panose="02020404030301010803" pitchFamily="18" charset="0"/>
              </a:rPr>
              <a:t>прављење</a:t>
            </a:r>
            <a:r>
              <a:rPr lang="ru-RU" altLang="en-US" sz="2400" dirty="0">
                <a:latin typeface="Garamond" panose="02020404030301010803" pitchFamily="18" charset="0"/>
              </a:rPr>
              <a:t> УМЛ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дијаграма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користити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err="1" smtClean="0">
                <a:latin typeface="Garamond" panose="02020404030301010803" pitchFamily="18" charset="0"/>
              </a:rPr>
              <a:t>неки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од </a:t>
            </a:r>
            <a:r>
              <a:rPr lang="ru-RU" altLang="en-US" sz="2400" dirty="0" err="1">
                <a:latin typeface="Garamond" panose="02020404030301010803" pitchFamily="18" charset="0"/>
              </a:rPr>
              <a:t>следећих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алата</a:t>
            </a:r>
            <a:r>
              <a:rPr lang="ru-RU" altLang="en-US" sz="2400" dirty="0">
                <a:latin typeface="Garamond" panose="02020404030301010803" pitchFamily="18" charset="0"/>
              </a:rPr>
              <a:t>:</a:t>
            </a:r>
          </a:p>
          <a:p>
            <a:pPr marL="1085850" lvl="1" indent="-342900">
              <a:spcBef>
                <a:spcPct val="50000"/>
              </a:spcBef>
            </a:pPr>
            <a:r>
              <a:rPr lang="sr-Latn-RS" altLang="en-US" sz="1900" dirty="0">
                <a:latin typeface="Garamond" panose="02020404030301010803" pitchFamily="18" charset="0"/>
              </a:rPr>
              <a:t>StarUML </a:t>
            </a:r>
            <a:r>
              <a:rPr lang="sr-Latn-RS" altLang="en-US" sz="1900" dirty="0">
                <a:latin typeface="Garamond" panose="02020404030301010803" pitchFamily="18" charset="0"/>
                <a:hlinkClick r:id="rId2"/>
              </a:rPr>
              <a:t>http://staruml.io/download</a:t>
            </a:r>
            <a:endParaRPr lang="sr-Latn-RS" altLang="en-US" sz="1900" dirty="0">
              <a:latin typeface="Garamond" panose="02020404030301010803" pitchFamily="18" charset="0"/>
            </a:endParaRPr>
          </a:p>
          <a:p>
            <a:pPr marL="1085850" lvl="1" indent="-342900">
              <a:spcBef>
                <a:spcPct val="50000"/>
              </a:spcBef>
            </a:pPr>
            <a:r>
              <a:rPr lang="sr-Latn-RS" altLang="en-US" sz="1900" dirty="0">
                <a:latin typeface="Garamond" panose="02020404030301010803" pitchFamily="18" charset="0"/>
              </a:rPr>
              <a:t>ArgoUML </a:t>
            </a:r>
            <a:r>
              <a:rPr lang="sr-Latn-RS" altLang="en-US" sz="1900" dirty="0">
                <a:latin typeface="Garamond" panose="02020404030301010803" pitchFamily="18" charset="0"/>
                <a:hlinkClick r:id="rId3"/>
              </a:rPr>
              <a:t>http://argouml.tigris.org/</a:t>
            </a:r>
            <a:endParaRPr lang="sr-Latn-RS" altLang="en-US" sz="1900" dirty="0">
              <a:latin typeface="Garamond" panose="02020404030301010803" pitchFamily="18" charset="0"/>
            </a:endParaRPr>
          </a:p>
          <a:p>
            <a:pPr marL="1085850" lvl="1" indent="-342900">
              <a:spcBef>
                <a:spcPct val="50000"/>
              </a:spcBef>
            </a:pPr>
            <a:r>
              <a:rPr lang="sr-Latn-RS" altLang="en-US" sz="1900" dirty="0">
                <a:latin typeface="Garamond" panose="02020404030301010803" pitchFamily="18" charset="0"/>
              </a:rPr>
              <a:t>Microsoft Visio – </a:t>
            </a:r>
            <a:r>
              <a:rPr lang="sr-Cyrl-RS" altLang="en-US" sz="1900" dirty="0">
                <a:latin typeface="Garamond" panose="02020404030301010803" pitchFamily="18" charset="0"/>
              </a:rPr>
              <a:t>може се добити пуна верзија уз </a:t>
            </a:r>
            <a:r>
              <a:rPr lang="sr-Latn-RS" altLang="en-US" sz="1900" dirty="0">
                <a:latin typeface="Garamond" panose="02020404030301010803" pitchFamily="18" charset="0"/>
              </a:rPr>
              <a:t>msdnaa matf </a:t>
            </a:r>
            <a:r>
              <a:rPr lang="sr-Cyrl-RS" altLang="en-US" sz="1900" dirty="0">
                <a:latin typeface="Garamond" panose="02020404030301010803" pitchFamily="18" charset="0"/>
              </a:rPr>
              <a:t>лиценцу:</a:t>
            </a:r>
            <a:r>
              <a:rPr lang="ru-RU" altLang="en-US" sz="1900" dirty="0">
                <a:latin typeface="Garamond" panose="02020404030301010803" pitchFamily="18" charset="0"/>
              </a:rPr>
              <a:t/>
            </a:r>
            <a:br>
              <a:rPr lang="ru-RU" altLang="en-US" sz="1900" dirty="0">
                <a:latin typeface="Garamond" panose="02020404030301010803" pitchFamily="18" charset="0"/>
              </a:rPr>
            </a:br>
            <a:r>
              <a:rPr lang="sr-Latn-RS" altLang="en-US" sz="1900" dirty="0">
                <a:latin typeface="Garamond" panose="02020404030301010803" pitchFamily="18" charset="0"/>
                <a:hlinkClick r:id="rId4"/>
              </a:rPr>
              <a:t>http://</a:t>
            </a:r>
            <a:r>
              <a:rPr lang="sr-Latn-RS" altLang="en-US" sz="1900" dirty="0" smtClean="0">
                <a:latin typeface="Garamond" panose="02020404030301010803" pitchFamily="18" charset="0"/>
                <a:hlinkClick r:id="rId4"/>
              </a:rPr>
              <a:t>alas.matf.bg.ac.rs/msdnaa.html</a:t>
            </a:r>
            <a:endParaRPr lang="sr-Cyrl-RS" altLang="en-US" sz="1900" dirty="0" smtClean="0">
              <a:latin typeface="Garamond" panose="02020404030301010803" pitchFamily="18" charset="0"/>
            </a:endParaRPr>
          </a:p>
          <a:p>
            <a:pPr marL="1085850" lvl="1" indent="-342900">
              <a:spcBef>
                <a:spcPct val="50000"/>
              </a:spcBef>
            </a:pPr>
            <a:r>
              <a:rPr lang="sr-Cyrl-RS" altLang="en-US" sz="1900" dirty="0" smtClean="0">
                <a:latin typeface="Garamond" panose="02020404030301010803" pitchFamily="18" charset="0"/>
              </a:rPr>
              <a:t>И још многи други који се могу наћи путем Интернета...</a:t>
            </a:r>
          </a:p>
        </p:txBody>
      </p:sp>
    </p:spTree>
    <p:extLst>
      <p:ext uri="{BB962C8B-B14F-4D97-AF65-F5344CB8AC3E}">
        <p14:creationId xmlns:p14="http://schemas.microsoft.com/office/powerpoint/2010/main" val="39149686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>
              <a:buClrTx/>
              <a:buFontTx/>
              <a:buNone/>
            </a:pPr>
            <a:endParaRPr lang="sr-Cyrl-R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  <a:p>
            <a:pPr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404813"/>
            <a:ext cx="7000875" cy="1143000"/>
          </a:xfrm>
        </p:spPr>
        <p:txBody>
          <a:bodyPr/>
          <a:lstStyle/>
          <a:p>
            <a:pPr eaLnBrk="1" hangingPunct="1"/>
            <a:r>
              <a:rPr lang="sr-Cyrl-RS" altLang="en-US" sz="3200" smtClean="0">
                <a:solidFill>
                  <a:schemeClr val="hlink"/>
                </a:solidFill>
              </a:rPr>
              <a:t>Основни појмови</a:t>
            </a:r>
            <a:endParaRPr lang="sr-Latn-CS" altLang="en-US" sz="3200" smtClean="0">
              <a:solidFill>
                <a:schemeClr val="hlink"/>
              </a:solidFill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557338"/>
            <a:ext cx="8964488" cy="50085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Објекат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: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интегрална целина података </a:t>
            </a:r>
            <a:r>
              <a:rPr lang="en-US" altLang="en-US" sz="2400" dirty="0" smtClean="0">
                <a:latin typeface="Garamond" panose="02020404030301010803" pitchFamily="18" charset="0"/>
              </a:rPr>
              <a:t/>
            </a:r>
            <a:br>
              <a:rPr lang="en-U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и процедура за рад са њима (</a:t>
            </a:r>
            <a:r>
              <a:rPr lang="en-US" altLang="en-US" sz="2400" dirty="0" smtClean="0">
                <a:latin typeface="Garamond" panose="02020404030301010803" pitchFamily="18" charset="0"/>
              </a:rPr>
              <a:t>*).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sr-Cyrl-RS" altLang="en-US" sz="2400" dirty="0" smtClean="0">
                <a:latin typeface="Garamond" panose="02020404030301010803" pitchFamily="18" charset="0"/>
              </a:rPr>
              <a:t>Промена унутрашњег стања објекта се може реализовати само преко функције смештене унутар тог објекта.</a:t>
            </a:r>
          </a:p>
          <a:p>
            <a:pPr eaLnBrk="1" hangingPunct="1">
              <a:lnSpc>
                <a:spcPct val="90000"/>
              </a:lnSpc>
            </a:pPr>
            <a:r>
              <a:rPr lang="sr-Cyrl-RS" altLang="en-US" sz="2400" dirty="0" smtClean="0">
                <a:latin typeface="Garamond" panose="02020404030301010803" pitchFamily="18" charset="0"/>
              </a:rPr>
              <a:t>Подаци унутар објекта представљају </a:t>
            </a:r>
            <a:r>
              <a:rPr lang="sr-Cyrl-RS" altLang="en-US" sz="2400" b="1" dirty="0" smtClean="0">
                <a:latin typeface="Garamond" panose="02020404030301010803" pitchFamily="18" charset="0"/>
              </a:rPr>
              <a:t>атрибуте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(особине) објекта.</a:t>
            </a:r>
          </a:p>
          <a:p>
            <a:pPr eaLnBrk="1" hangingPunct="1">
              <a:lnSpc>
                <a:spcPct val="90000"/>
              </a:lnSpc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Метод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- функција која је саставни део објекта, </a:t>
            </a:r>
            <a:r>
              <a:rPr lang="en-US" altLang="en-US" sz="2400" dirty="0" smtClean="0">
                <a:latin typeface="Garamond" panose="02020404030301010803" pitchFamily="18" charset="0"/>
              </a:rPr>
              <a:t/>
            </a:r>
            <a:br>
              <a:rPr lang="en-U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тј. поступак којим се реализује порука упућена објекту. </a:t>
            </a:r>
            <a:r>
              <a:rPr lang="en-US" altLang="en-US" sz="2400" dirty="0" smtClean="0">
                <a:latin typeface="Garamond" panose="02020404030301010803" pitchFamily="18" charset="0"/>
              </a:rPr>
              <a:t/>
            </a:r>
            <a:br>
              <a:rPr lang="en-U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Методи описују понашање објекта.</a:t>
            </a:r>
          </a:p>
          <a:p>
            <a:pPr eaLnBrk="1" hangingPunct="1">
              <a:lnSpc>
                <a:spcPct val="90000"/>
              </a:lnSpc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Порука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- скуп информација који се шаље објекту. </a:t>
            </a:r>
            <a:r>
              <a:rPr lang="en-US" altLang="en-US" sz="2400" dirty="0" smtClean="0">
                <a:latin typeface="Garamond" panose="02020404030301010803" pitchFamily="18" charset="0"/>
              </a:rPr>
              <a:t/>
            </a:r>
            <a:br>
              <a:rPr lang="en-U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Састоји се из адресе (објекта примаоца поруке) </a:t>
            </a:r>
            <a:r>
              <a:rPr lang="en-US" altLang="en-US" sz="2400" dirty="0" smtClean="0">
                <a:latin typeface="Garamond" panose="02020404030301010803" pitchFamily="18" charset="0"/>
              </a:rPr>
              <a:t/>
            </a:r>
            <a:br>
              <a:rPr lang="en-U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и саопштења (казује шта треба да се уради).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P:\Personal Data\My Folders\Courses\Matf OOP 2012-13\Vezbe\Materijali\03\java_object_class_differe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4329113"/>
            <a:ext cx="3743325" cy="205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412875"/>
            <a:ext cx="8604250" cy="4537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Објектно-оријентисано програмирање</a:t>
            </a:r>
            <a:r>
              <a:rPr lang="en-US" altLang="en-US" sz="2400" b="1" dirty="0" smtClean="0">
                <a:latin typeface="Garamond" panose="02020404030301010803" pitchFamily="18" charset="0"/>
              </a:rPr>
              <a:t/>
            </a:r>
            <a:br>
              <a:rPr lang="en-US" altLang="en-US" sz="2400" b="1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програмска парадигма заснована на скупу објеката </a:t>
            </a:r>
            <a:r>
              <a:rPr lang="en-US" altLang="en-US" sz="2400" dirty="0" smtClean="0">
                <a:latin typeface="Garamond" panose="02020404030301010803" pitchFamily="18" charset="0"/>
              </a:rPr>
              <a:t/>
            </a:r>
            <a:br>
              <a:rPr lang="en-U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који имају међусобну интеракцију. </a:t>
            </a:r>
            <a:endParaRPr lang="ru-RU" altLang="en-US" sz="2400" b="1" dirty="0" smtClean="0">
              <a:latin typeface="Garamond" panose="02020404030301010803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 altLang="en-US" sz="2400" b="1" u="sng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u="sng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- скуп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објеката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заједничким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својствима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понашају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исти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начин. 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дефинише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шаблон за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креирање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објеката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тј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описује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структуру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објекта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400" b="1" dirty="0" err="1" smtClean="0">
                <a:latin typeface="Garamond" panose="02020404030301010803" pitchFamily="18" charset="0"/>
              </a:rPr>
              <a:t>Примерак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 (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инстанца</a:t>
            </a:r>
            <a:r>
              <a:rPr lang="ru-RU" altLang="en-US" sz="2400" dirty="0" smtClean="0">
                <a:latin typeface="Garamond" panose="02020404030301010803" pitchFamily="18" charset="0"/>
              </a:rPr>
              <a:t>)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-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конкретан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објекат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дате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r>
              <a:rPr lang="en-US" altLang="en-US" sz="2400" dirty="0" smtClean="0">
                <a:latin typeface="Garamond" panose="02020404030301010803" pitchFamily="18" charset="0"/>
              </a:rPr>
              <a:t/>
            </a:r>
            <a:br>
              <a:rPr lang="en-US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Јави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сваки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објекат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примерак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не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к</a:t>
            </a:r>
            <a:r>
              <a:rPr lang="ru-RU" altLang="en-US" sz="2400" dirty="0" smtClean="0">
                <a:latin typeface="Garamond" panose="02020404030301010803" pitchFamily="18" charset="0"/>
              </a:rPr>
              <a:t>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, 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постоје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само током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извршавања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404813"/>
            <a:ext cx="7000875" cy="1143000"/>
          </a:xfrm>
        </p:spPr>
        <p:txBody>
          <a:bodyPr/>
          <a:lstStyle/>
          <a:p>
            <a:pPr eaLnBrk="1" hangingPunct="1"/>
            <a:r>
              <a:rPr lang="sr-Cyrl-RS" altLang="en-US" sz="3200" smtClean="0">
                <a:solidFill>
                  <a:schemeClr val="hlink"/>
                </a:solidFill>
              </a:rPr>
              <a:t>Основни појмови (2)</a:t>
            </a:r>
            <a:endParaRPr lang="sr-Latn-CS" altLang="en-US" sz="3200" smtClean="0">
              <a:solidFill>
                <a:schemeClr val="hlink"/>
              </a:solidFill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2843213" y="6381750"/>
            <a:ext cx="3221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Cyrl-RS" altLang="en-US" sz="1800"/>
              <a:t>Илустрација објекта и класе</a:t>
            </a:r>
            <a:endParaRPr lang="en-US" altLang="en-US" sz="1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628775"/>
            <a:ext cx="8497639" cy="41243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2400" dirty="0" smtClean="0">
                <a:latin typeface="Garamond" pitchFamily="18" charset="0"/>
              </a:rPr>
              <a:t>Објекат је потпуно одређен својим </a:t>
            </a:r>
            <a:r>
              <a:rPr lang="ru-RU" sz="2400" dirty="0" err="1" smtClean="0">
                <a:latin typeface="Garamond" pitchFamily="18" charset="0"/>
              </a:rPr>
              <a:t>атрибутима</a:t>
            </a:r>
            <a:r>
              <a:rPr lang="ru-RU" sz="2400" dirty="0" smtClean="0">
                <a:latin typeface="Garamond" pitchFamily="18" charset="0"/>
              </a:rPr>
              <a:t> и </a:t>
            </a:r>
            <a:r>
              <a:rPr lang="ru-RU" sz="2400" dirty="0" err="1" smtClean="0">
                <a:latin typeface="Garamond" pitchFamily="18" charset="0"/>
              </a:rPr>
              <a:t>понашањем</a:t>
            </a:r>
            <a:r>
              <a:rPr lang="ru-RU" sz="2400" dirty="0" smtClean="0">
                <a:latin typeface="Garamond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sz="2400" dirty="0" smtClean="0">
                <a:latin typeface="Garamond" pitchFamily="18" charset="0"/>
              </a:rPr>
              <a:t>Класом је дефинисан тип објекта, а за сваки објекат примерак, тј. инстанцу, инстанцна променљива има конкретну </a:t>
            </a:r>
            <a:r>
              <a:rPr lang="ru-RU" sz="2400" dirty="0" err="1" smtClean="0">
                <a:latin typeface="Garamond" pitchFamily="18" charset="0"/>
              </a:rPr>
              <a:t>вредност</a:t>
            </a:r>
            <a:r>
              <a:rPr lang="ru-RU" sz="2400" dirty="0" smtClean="0">
                <a:latin typeface="Garamond" pitchFamily="18" charset="0"/>
              </a:rPr>
              <a:t> атрибута, на пример: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 smtClean="0">
                <a:cs typeface="Courier New" pitchFamily="49" charset="0"/>
              </a:rPr>
              <a:t>	</a:t>
            </a:r>
            <a:r>
              <a:rPr lang="sr-Latn-CS" sz="1800" dirty="0" smtClean="0">
                <a:cs typeface="Courier New" pitchFamily="49" charset="0"/>
              </a:rPr>
              <a:t>tacka (x,y, boja)</a:t>
            </a:r>
            <a:r>
              <a:rPr lang="en-US" sz="1800" dirty="0" smtClean="0">
                <a:cs typeface="Courier New" pitchFamily="49" charset="0"/>
              </a:rPr>
              <a:t>: </a:t>
            </a:r>
            <a:endParaRPr lang="en-US" sz="1800" dirty="0"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sr-Latn-RS" sz="1600" dirty="0" smtClean="0">
                <a:cs typeface="Courier New" pitchFamily="49" charset="0"/>
              </a:rPr>
              <a:t>t1</a:t>
            </a:r>
            <a:r>
              <a:rPr lang="en-US" sz="1600" dirty="0" smtClean="0">
                <a:cs typeface="Courier New" pitchFamily="49" charset="0"/>
              </a:rPr>
              <a:t>(4,5,crvena)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dirty="0" smtClean="0">
                <a:cs typeface="Courier New" pitchFamily="49" charset="0"/>
              </a:rPr>
              <a:t>t2(0,0,zuta)</a:t>
            </a:r>
            <a:endParaRPr lang="sr-Latn-CS" sz="1600" dirty="0" smtClean="0"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 smtClean="0">
                <a:cs typeface="Courier New" pitchFamily="49" charset="0"/>
              </a:rPr>
              <a:t>	</a:t>
            </a:r>
            <a:r>
              <a:rPr lang="sr-Latn-CS" sz="1800" dirty="0" smtClean="0">
                <a:cs typeface="Courier New" pitchFamily="49" charset="0"/>
              </a:rPr>
              <a:t>automobil(broj_sasije, broj_motora, boja, broj_sedišta</a:t>
            </a:r>
            <a:r>
              <a:rPr lang="en-US" sz="1800" dirty="0" smtClean="0">
                <a:cs typeface="Courier New" pitchFamily="49" charset="0"/>
              </a:rPr>
              <a:t>)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dirty="0" smtClean="0">
                <a:latin typeface="+mj-lt"/>
                <a:cs typeface="Courier New" pitchFamily="49" charset="0"/>
              </a:rPr>
              <a:t>a1(4534332, 1X467,plava,4)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dirty="0" smtClean="0">
                <a:latin typeface="+mj-lt"/>
                <a:cs typeface="Courier New" pitchFamily="49" charset="0"/>
              </a:rPr>
              <a:t>a2(4321564, B3536, </a:t>
            </a:r>
            <a:r>
              <a:rPr lang="en-US" sz="1600" dirty="0" err="1" smtClean="0">
                <a:latin typeface="+mj-lt"/>
                <a:cs typeface="Courier New" pitchFamily="49" charset="0"/>
              </a:rPr>
              <a:t>bela</a:t>
            </a:r>
            <a:r>
              <a:rPr lang="en-US" sz="1600" dirty="0" smtClean="0">
                <a:latin typeface="+mj-lt"/>
                <a:cs typeface="Courier New" pitchFamily="49" charset="0"/>
              </a:rPr>
              <a:t>, 5)</a:t>
            </a:r>
            <a:endParaRPr lang="ru-RU" sz="1600" dirty="0" smtClean="0">
              <a:latin typeface="+mj-lt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ru-RU" sz="2400" dirty="0" smtClean="0">
                <a:latin typeface="Garamond" pitchFamily="18" charset="0"/>
              </a:rPr>
              <a:t>Понашање објекта одређено је методима у </a:t>
            </a:r>
            <a:r>
              <a:rPr lang="ru-RU" sz="2400" dirty="0" err="1" smtClean="0">
                <a:latin typeface="Garamond" pitchFamily="18" charset="0"/>
              </a:rPr>
              <a:t>класи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en-US" sz="2400" dirty="0" smtClean="0">
                <a:latin typeface="Garamond" pitchFamily="18" charset="0"/>
              </a:rPr>
              <a:t/>
            </a:r>
            <a:br>
              <a:rPr lang="en-US" sz="2400" dirty="0" smtClean="0">
                <a:latin typeface="Garamond" pitchFamily="18" charset="0"/>
              </a:rPr>
            </a:br>
            <a:r>
              <a:rPr lang="ru-RU" sz="2400" dirty="0" err="1" smtClean="0">
                <a:latin typeface="Garamond" pitchFamily="18" charset="0"/>
              </a:rPr>
              <a:t>који</a:t>
            </a:r>
            <a:r>
              <a:rPr lang="ru-RU" sz="2400" dirty="0" smtClean="0">
                <a:latin typeface="Garamond" pitchFamily="18" charset="0"/>
              </a:rPr>
              <a:t> могу дејствовати на </a:t>
            </a:r>
            <a:r>
              <a:rPr lang="ru-RU" sz="2400" dirty="0" err="1" smtClean="0">
                <a:latin typeface="Garamond" pitchFamily="18" charset="0"/>
              </a:rPr>
              <a:t>тај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 err="1" smtClean="0">
                <a:latin typeface="Garamond" pitchFamily="18" charset="0"/>
              </a:rPr>
              <a:t>објекат</a:t>
            </a:r>
            <a:r>
              <a:rPr lang="en-US" sz="2400" dirty="0" smtClean="0">
                <a:latin typeface="Garamond" pitchFamily="18" charset="0"/>
              </a:rPr>
              <a:t>, </a:t>
            </a:r>
            <a:r>
              <a:rPr lang="sr-Cyrl-RS" sz="2400" dirty="0" smtClean="0">
                <a:latin typeface="Garamond" pitchFamily="18" charset="0"/>
              </a:rPr>
              <a:t>на пример</a:t>
            </a:r>
            <a:r>
              <a:rPr lang="ru-RU" sz="2400" dirty="0" smtClean="0">
                <a:latin typeface="Garamond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 smtClean="0">
                <a:cs typeface="Courier New" pitchFamily="49" charset="0"/>
              </a:rPr>
              <a:t>	</a:t>
            </a:r>
            <a:r>
              <a:rPr lang="sr-Cyrl-RS" sz="1800" dirty="0" smtClean="0">
                <a:cs typeface="Courier New" pitchFamily="49" charset="0"/>
              </a:rPr>
              <a:t>Врати</a:t>
            </a:r>
            <a:r>
              <a:rPr lang="sr-Latn-CS" sz="1800" dirty="0" smtClean="0">
                <a:cs typeface="Courier New" pitchFamily="49" charset="0"/>
              </a:rPr>
              <a:t> x-</a:t>
            </a:r>
            <a:r>
              <a:rPr lang="sr-Cyrl-RS" sz="1800" dirty="0" smtClean="0">
                <a:cs typeface="Courier New" pitchFamily="49" charset="0"/>
              </a:rPr>
              <a:t>координату тачке</a:t>
            </a:r>
            <a:r>
              <a:rPr lang="sr-Latn-CS" sz="1800" dirty="0" smtClean="0">
                <a:cs typeface="Courier New" pitchFamily="49" charset="0"/>
              </a:rPr>
              <a:t>, </a:t>
            </a:r>
            <a:r>
              <a:rPr lang="sr-Cyrl-RS" sz="1800" dirty="0" smtClean="0">
                <a:cs typeface="Courier New" pitchFamily="49" charset="0"/>
              </a:rPr>
              <a:t>помери</a:t>
            </a:r>
            <a:r>
              <a:rPr lang="sr-Latn-CS" sz="1800" dirty="0" smtClean="0">
                <a:cs typeface="Courier New" pitchFamily="49" charset="0"/>
              </a:rPr>
              <a:t> </a:t>
            </a:r>
            <a:r>
              <a:rPr lang="sr-Cyrl-RS" sz="1800" dirty="0" smtClean="0">
                <a:cs typeface="Courier New" pitchFamily="49" charset="0"/>
              </a:rPr>
              <a:t>тачку</a:t>
            </a:r>
            <a:r>
              <a:rPr lang="sr-Latn-CS" sz="1800" dirty="0" smtClean="0">
                <a:cs typeface="Courier New" pitchFamily="49" charset="0"/>
              </a:rPr>
              <a:t> </a:t>
            </a:r>
            <a:r>
              <a:rPr lang="sr-Cyrl-RS" sz="1800" dirty="0" smtClean="0">
                <a:cs typeface="Courier New" pitchFamily="49" charset="0"/>
              </a:rPr>
              <a:t>за</a:t>
            </a:r>
            <a:r>
              <a:rPr lang="sr-Latn-CS" sz="1800" dirty="0" smtClean="0">
                <a:cs typeface="Courier New" pitchFamily="49" charset="0"/>
              </a:rPr>
              <a:t> dx, </a:t>
            </a:r>
            <a:r>
              <a:rPr lang="sr-Cyrl-RS" sz="1800" dirty="0" smtClean="0">
                <a:cs typeface="Courier New" pitchFamily="49" charset="0"/>
              </a:rPr>
              <a:t>за</a:t>
            </a:r>
            <a:r>
              <a:rPr lang="sr-Latn-CS" sz="1800" dirty="0" smtClean="0">
                <a:cs typeface="Courier New" pitchFamily="49" charset="0"/>
              </a:rPr>
              <a:t> dy,...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 smtClean="0">
                <a:cs typeface="Courier New" pitchFamily="49" charset="0"/>
              </a:rPr>
              <a:t>	</a:t>
            </a:r>
            <a:r>
              <a:rPr lang="sr-Cyrl-RS" sz="1800" dirty="0" smtClean="0">
                <a:cs typeface="Courier New" pitchFamily="49" charset="0"/>
              </a:rPr>
              <a:t>Покрени</a:t>
            </a:r>
            <a:r>
              <a:rPr lang="sr-Latn-CS" sz="1800" dirty="0" smtClean="0">
                <a:cs typeface="Courier New" pitchFamily="49" charset="0"/>
              </a:rPr>
              <a:t> </a:t>
            </a:r>
            <a:r>
              <a:rPr lang="sr-Cyrl-RS" sz="1800" dirty="0" smtClean="0">
                <a:cs typeface="Courier New" pitchFamily="49" charset="0"/>
              </a:rPr>
              <a:t>возило</a:t>
            </a:r>
            <a:r>
              <a:rPr lang="sr-Latn-CS" sz="1800" dirty="0" smtClean="0">
                <a:cs typeface="Courier New" pitchFamily="49" charset="0"/>
              </a:rPr>
              <a:t>, </a:t>
            </a:r>
            <a:r>
              <a:rPr lang="sr-Cyrl-RS" sz="1800" dirty="0" smtClean="0">
                <a:cs typeface="Courier New" pitchFamily="49" charset="0"/>
              </a:rPr>
              <a:t>промени брзину</a:t>
            </a:r>
            <a:r>
              <a:rPr lang="sr-Latn-CS" sz="1800" dirty="0" smtClean="0">
                <a:cs typeface="Courier New" pitchFamily="49" charset="0"/>
              </a:rPr>
              <a:t>,</a:t>
            </a:r>
            <a:r>
              <a:rPr lang="sr-Cyrl-RS" sz="1800" dirty="0" smtClean="0">
                <a:cs typeface="Courier New" pitchFamily="49" charset="0"/>
              </a:rPr>
              <a:t> скрени лево,</a:t>
            </a:r>
            <a:r>
              <a:rPr lang="sr-Latn-CS" sz="1800" dirty="0" smtClean="0">
                <a:cs typeface="Courier New" pitchFamily="49" charset="0"/>
              </a:rPr>
              <a:t> </a:t>
            </a:r>
            <a:r>
              <a:rPr lang="sr-Cyrl-RS" sz="1800" dirty="0" smtClean="0">
                <a:cs typeface="Courier New" pitchFamily="49" charset="0"/>
              </a:rPr>
              <a:t>заустави</a:t>
            </a:r>
            <a:r>
              <a:rPr lang="sr-Latn-CS" sz="1800" dirty="0" smtClean="0">
                <a:cs typeface="Courier New" pitchFamily="49" charset="0"/>
              </a:rPr>
              <a:t>... 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404813"/>
            <a:ext cx="7000875" cy="1143000"/>
          </a:xfrm>
        </p:spPr>
        <p:txBody>
          <a:bodyPr/>
          <a:lstStyle/>
          <a:p>
            <a:pPr eaLnBrk="1" hangingPunct="1"/>
            <a:r>
              <a:rPr lang="sr-Cyrl-RS" altLang="en-US" sz="3200" smtClean="0">
                <a:solidFill>
                  <a:schemeClr val="hlink"/>
                </a:solidFill>
              </a:rPr>
              <a:t>Основни појмови (3)</a:t>
            </a:r>
            <a:endParaRPr lang="sr-Latn-CS" altLang="en-US" sz="320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20726" y="1772816"/>
            <a:ext cx="8604250" cy="4537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Б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b="1" dirty="0" err="1" smtClean="0">
                <a:latin typeface="Garamond" panose="02020404030301010803" pitchFamily="18" charset="0"/>
              </a:rPr>
              <a:t>поткласа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(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потомак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, изведена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)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А </a:t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су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сви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примерци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Б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истовремено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примерци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А.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400" dirty="0" smtClean="0">
                <a:latin typeface="Garamond" panose="02020404030301010803" pitchFamily="18" charset="0"/>
              </a:rPr>
              <a:t>За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класу</a:t>
            </a:r>
            <a:r>
              <a:rPr lang="ru-RU" altLang="en-US" sz="2400" dirty="0" smtClean="0">
                <a:latin typeface="Garamond" panose="02020404030301010803" pitchFamily="18" charset="0"/>
              </a:rPr>
              <a:t> 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кажемо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b="1" dirty="0" err="1" smtClean="0">
                <a:latin typeface="Garamond" panose="02020404030301010803" pitchFamily="18" charset="0"/>
              </a:rPr>
              <a:t>наткласа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(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родитељска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)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Б. 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Поткласе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представљају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даљу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конкретизацију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наткласе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err="1" smtClean="0">
                <a:latin typeface="Garamond" panose="02020404030301010803" pitchFamily="18" charset="0"/>
              </a:rPr>
              <a:t>Оне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настају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додавањем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нових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својстава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(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атрибута и/или </a:t>
            </a:r>
            <a:r>
              <a:rPr lang="ru-RU" altLang="en-US" sz="2400" dirty="0" smtClean="0">
                <a:latin typeface="Garamond" panose="02020404030301010803" pitchFamily="18" charset="0"/>
              </a:rPr>
              <a:t>метода) или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модификовањем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постојећих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својстава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наткласе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неки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објекат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примерак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Б,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онда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он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истовремено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примерак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њене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наткласе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А.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400" b="1" dirty="0" err="1" smtClean="0">
                <a:latin typeface="Garamond" panose="02020404030301010803" pitchFamily="18" charset="0"/>
              </a:rPr>
              <a:t>Наслеђивање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-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механизам</a:t>
            </a:r>
            <a:r>
              <a:rPr lang="ru-RU" altLang="en-US" sz="2400" dirty="0" smtClean="0">
                <a:latin typeface="Garamond" panose="02020404030301010803" pitchFamily="18" charset="0"/>
              </a:rPr>
              <a:t> за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креирање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нових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из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постојећих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Наслеђивањем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формирају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релације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између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ru-RU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404813"/>
            <a:ext cx="7000875" cy="1143000"/>
          </a:xfrm>
        </p:spPr>
        <p:txBody>
          <a:bodyPr/>
          <a:lstStyle/>
          <a:p>
            <a:pPr eaLnBrk="1" hangingPunct="1"/>
            <a:r>
              <a:rPr lang="sr-Cyrl-RS" altLang="en-US" sz="3200" dirty="0" smtClean="0">
                <a:solidFill>
                  <a:schemeClr val="hlink"/>
                </a:solidFill>
              </a:rPr>
              <a:t>Основни појмови (4)</a:t>
            </a:r>
            <a:endParaRPr lang="sr-Latn-CS" altLang="en-US" sz="3200" dirty="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484313"/>
            <a:ext cx="8604250" cy="4537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Наслеђивање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описује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односе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: 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ru-RU" altLang="en-US" sz="2400" b="1" dirty="0" smtClean="0">
                <a:latin typeface="Garamond" panose="02020404030301010803" pitchFamily="18" charset="0"/>
              </a:rPr>
              <a:t>«</a:t>
            </a:r>
            <a:r>
              <a:rPr lang="ru-RU" altLang="en-US" sz="2400" b="1" dirty="0" err="1" smtClean="0">
                <a:latin typeface="Garamond" panose="02020404030301010803" pitchFamily="18" charset="0"/>
              </a:rPr>
              <a:t>јесте</a:t>
            </a:r>
            <a:r>
              <a:rPr lang="ru-RU" altLang="en-US" sz="2400" b="1" dirty="0" smtClean="0">
                <a:latin typeface="Garamond" panose="02020404030301010803" pitchFamily="18" charset="0"/>
              </a:rPr>
              <a:t> </a:t>
            </a:r>
            <a:r>
              <a:rPr lang="ru-RU" altLang="en-US" sz="2400" b="1" dirty="0" err="1" smtClean="0">
                <a:latin typeface="Garamond" panose="02020404030301010803" pitchFamily="18" charset="0"/>
              </a:rPr>
              <a:t>конкретизација</a:t>
            </a:r>
            <a:r>
              <a:rPr lang="ru-RU" altLang="en-US" sz="2400" b="1" dirty="0" smtClean="0">
                <a:latin typeface="Garamond" panose="02020404030301010803" pitchFamily="18" charset="0"/>
              </a:rPr>
              <a:t>»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посматра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позиције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подкласе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нпр</a:t>
            </a:r>
            <a:r>
              <a:rPr lang="ru-RU" altLang="en-US" sz="2400" dirty="0" smtClean="0">
                <a:latin typeface="Garamond" panose="02020404030301010803" pitchFamily="18" charset="0"/>
              </a:rPr>
              <a:t>. «Студент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јесте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конкретизација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од </a:t>
            </a:r>
            <a:r>
              <a:rPr lang="ru-RU" altLang="en-US" sz="2400" dirty="0" err="1">
                <a:latin typeface="Garamond" panose="02020404030301010803" pitchFamily="18" charset="0"/>
              </a:rPr>
              <a:t>Човек</a:t>
            </a:r>
            <a:r>
              <a:rPr lang="ru-RU" altLang="en-US" sz="2400" dirty="0" smtClean="0">
                <a:latin typeface="Garamond" panose="02020404030301010803" pitchFamily="18" charset="0"/>
              </a:rPr>
              <a:t>». 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ru-RU" altLang="en-US" sz="2400" b="1" dirty="0" smtClean="0">
                <a:latin typeface="Garamond" panose="02020404030301010803" pitchFamily="18" charset="0"/>
              </a:rPr>
              <a:t>«</a:t>
            </a:r>
            <a:r>
              <a:rPr lang="ru-RU" altLang="en-US" sz="2400" b="1" dirty="0" err="1" smtClean="0">
                <a:latin typeface="Garamond" panose="02020404030301010803" pitchFamily="18" charset="0"/>
              </a:rPr>
              <a:t>јесте</a:t>
            </a:r>
            <a:r>
              <a:rPr lang="ru-RU" altLang="en-US" sz="2400" b="1" dirty="0" smtClean="0">
                <a:latin typeface="Garamond" panose="02020404030301010803" pitchFamily="18" charset="0"/>
              </a:rPr>
              <a:t> </a:t>
            </a:r>
            <a:r>
              <a:rPr lang="ru-RU" altLang="en-US" sz="2400" b="1" dirty="0" err="1" smtClean="0">
                <a:latin typeface="Garamond" panose="02020404030301010803" pitchFamily="18" charset="0"/>
              </a:rPr>
              <a:t>уопштење</a:t>
            </a:r>
            <a:r>
              <a:rPr lang="ru-RU" altLang="en-US" sz="2400" b="1" dirty="0" smtClean="0">
                <a:latin typeface="Garamond" panose="02020404030301010803" pitchFamily="18" charset="0"/>
              </a:rPr>
              <a:t>»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посматра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позиције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надкласе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err="1" smtClean="0">
                <a:latin typeface="Garamond" panose="02020404030301010803" pitchFamily="18" charset="0"/>
              </a:rPr>
              <a:t>Нпр</a:t>
            </a:r>
            <a:r>
              <a:rPr lang="ru-RU" altLang="en-US" sz="2400" dirty="0" smtClean="0">
                <a:latin typeface="Garamond" panose="02020404030301010803" pitchFamily="18" charset="0"/>
              </a:rPr>
              <a:t>. «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Човек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јесте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уопштење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од Студент».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Поред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наслеђивања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битан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однос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међу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b="1" dirty="0" err="1" smtClean="0">
                <a:latin typeface="Garamond" panose="02020404030301010803" pitchFamily="18" charset="0"/>
              </a:rPr>
              <a:t>садржавање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–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објекат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једне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свој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садржи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објекат</a:t>
            </a:r>
            <a:r>
              <a:rPr lang="ru-RU" altLang="en-US" sz="2400" dirty="0" smtClean="0">
                <a:latin typeface="Garamond" panose="02020404030301010803" pitchFamily="18" charset="0"/>
              </a:rPr>
              <a:t> друге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: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ru-RU" altLang="en-US" sz="2400" b="1" dirty="0" smtClean="0">
                <a:latin typeface="Garamond" panose="02020404030301010803" pitchFamily="18" charset="0"/>
              </a:rPr>
              <a:t>«</a:t>
            </a:r>
            <a:r>
              <a:rPr lang="ru-RU" altLang="en-US" sz="2400" b="1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b="1" dirty="0" smtClean="0">
                <a:latin typeface="Garamond" panose="02020404030301010803" pitchFamily="18" charset="0"/>
              </a:rPr>
              <a:t> </a:t>
            </a:r>
            <a:r>
              <a:rPr lang="ru-RU" altLang="en-US" sz="2400" b="1" dirty="0" err="1" smtClean="0">
                <a:latin typeface="Garamond" panose="02020404030301010803" pitchFamily="18" charset="0"/>
              </a:rPr>
              <a:t>део</a:t>
            </a:r>
            <a:r>
              <a:rPr lang="ru-RU" altLang="en-US" sz="2400" b="1" dirty="0" smtClean="0">
                <a:latin typeface="Garamond" panose="02020404030301010803" pitchFamily="18" charset="0"/>
              </a:rPr>
              <a:t> од»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посматра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позиције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објекта</a:t>
            </a:r>
            <a:r>
              <a:rPr lang="ru-RU" altLang="en-US" sz="2400" dirty="0" smtClean="0">
                <a:latin typeface="Garamond" panose="02020404030301010803" pitchFamily="18" charset="0"/>
              </a:rPr>
              <a:t>-дела, 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нпр</a:t>
            </a:r>
            <a:r>
              <a:rPr lang="ru-RU" altLang="en-US" sz="2400" dirty="0">
                <a:latin typeface="Garamond" panose="02020404030301010803" pitchFamily="18" charset="0"/>
              </a:rPr>
              <a:t>. «Мотор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део</a:t>
            </a:r>
            <a:r>
              <a:rPr lang="ru-RU" altLang="en-US" sz="2400" dirty="0">
                <a:latin typeface="Garamond" panose="02020404030301010803" pitchFamily="18" charset="0"/>
              </a:rPr>
              <a:t> од </a:t>
            </a:r>
            <a:r>
              <a:rPr lang="ru-RU" altLang="en-US" sz="2400" dirty="0" err="1">
                <a:latin typeface="Garamond" panose="02020404030301010803" pitchFamily="18" charset="0"/>
              </a:rPr>
              <a:t>Ауто</a:t>
            </a:r>
            <a:r>
              <a:rPr lang="ru-RU" altLang="en-US" sz="2400" dirty="0" smtClean="0">
                <a:latin typeface="Garamond" panose="02020404030301010803" pitchFamily="18" charset="0"/>
              </a:rPr>
              <a:t>».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ru-RU" altLang="en-US" sz="2400" b="1" dirty="0" smtClean="0">
                <a:latin typeface="Garamond" panose="02020404030301010803" pitchFamily="18" charset="0"/>
              </a:rPr>
              <a:t>«</a:t>
            </a:r>
            <a:r>
              <a:rPr lang="ru-RU" altLang="en-US" sz="2400" b="1" dirty="0" err="1" smtClean="0">
                <a:latin typeface="Garamond" panose="02020404030301010803" pitchFamily="18" charset="0"/>
              </a:rPr>
              <a:t>садржи</a:t>
            </a:r>
            <a:r>
              <a:rPr lang="ru-RU" altLang="en-US" sz="2400" b="1" dirty="0" smtClean="0">
                <a:latin typeface="Garamond" panose="02020404030301010803" pitchFamily="18" charset="0"/>
              </a:rPr>
              <a:t>»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посматра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позиције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објекта-садржаоца</a:t>
            </a:r>
            <a:r>
              <a:rPr lang="ru-RU" altLang="en-US" sz="2400" dirty="0" smtClean="0">
                <a:latin typeface="Garamond" panose="02020404030301010803" pitchFamily="18" charset="0"/>
              </a:rPr>
              <a:t>. На пример, «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Ауто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садржи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Мотор».</a:t>
            </a:r>
            <a:endParaRPr lang="ru-RU" altLang="en-US" sz="2400" b="1" dirty="0" smtClean="0">
              <a:latin typeface="Garamond" panose="02020404030301010803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ru-RU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404813"/>
            <a:ext cx="7000875" cy="1143000"/>
          </a:xfrm>
        </p:spPr>
        <p:txBody>
          <a:bodyPr/>
          <a:lstStyle/>
          <a:p>
            <a:pPr eaLnBrk="1" hangingPunct="1"/>
            <a:r>
              <a:rPr lang="sr-Cyrl-RS" altLang="en-US" sz="3200" smtClean="0">
                <a:solidFill>
                  <a:schemeClr val="hlink"/>
                </a:solidFill>
              </a:rPr>
              <a:t>Основни појмови (5)</a:t>
            </a:r>
            <a:endParaRPr lang="sr-Latn-CS" altLang="en-US" sz="3200" smtClean="0">
              <a:solidFill>
                <a:schemeClr val="hlink"/>
              </a:solidFill>
            </a:endParaRPr>
          </a:p>
        </p:txBody>
      </p:sp>
      <p:pic>
        <p:nvPicPr>
          <p:cNvPr id="34818" name="Picture 2" descr="P:\Personal Data\My Folders\Courses\Matf OOP 2012-13\Vezbe\Materijali\03\333px-Object_in_Java_Environment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" t="18958" r="40123" b="3923"/>
          <a:stretch>
            <a:fillRect/>
          </a:stretch>
        </p:blipFill>
        <p:spPr bwMode="auto">
          <a:xfrm>
            <a:off x="6983412" y="4869340"/>
            <a:ext cx="2160588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151687" y="6156803"/>
            <a:ext cx="1824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Cyrl-RS" altLang="en-US" sz="1800" dirty="0"/>
              <a:t>Дијаграм класе</a:t>
            </a:r>
            <a:endParaRPr lang="en-US" altLang="en-US" sz="1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620713"/>
            <a:ext cx="7740650" cy="1584325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sr-Cyrl-RS" altLang="en-US" sz="3200" dirty="0" smtClean="0">
                <a:solidFill>
                  <a:schemeClr val="hlink"/>
                </a:solidFill>
              </a:rPr>
              <a:t>Примери наслеђивања</a:t>
            </a:r>
            <a:r>
              <a:rPr lang="sr-Latn-CS" altLang="en-US" sz="2500" b="1" dirty="0" smtClean="0">
                <a:solidFill>
                  <a:srgbClr val="FF5050"/>
                </a:solidFill>
                <a:latin typeface="Times New Roman" panose="02020603050405020304" pitchFamily="18" charset="0"/>
              </a:rPr>
              <a:t/>
            </a:r>
            <a:br>
              <a:rPr lang="sr-Latn-CS" altLang="en-US" sz="2500" b="1" dirty="0" smtClean="0">
                <a:solidFill>
                  <a:srgbClr val="FF5050"/>
                </a:solidFill>
                <a:latin typeface="Times New Roman" panose="02020603050405020304" pitchFamily="18" charset="0"/>
              </a:rPr>
            </a:br>
            <a:r>
              <a:rPr lang="sr-Latn-CS" altLang="en-US" sz="2100" dirty="0" smtClean="0">
                <a:solidFill>
                  <a:srgbClr val="FF5050"/>
                </a:solidFill>
                <a:latin typeface="Times New Roman" panose="02020603050405020304" pitchFamily="18" charset="0"/>
              </a:rPr>
              <a:t/>
            </a:r>
            <a:br>
              <a:rPr lang="sr-Latn-CS" altLang="en-US" sz="2100" dirty="0" smtClean="0">
                <a:solidFill>
                  <a:srgbClr val="FF5050"/>
                </a:solidFill>
                <a:latin typeface="Times New Roman" panose="02020603050405020304" pitchFamily="18" charset="0"/>
              </a:rPr>
            </a:br>
            <a:r>
              <a:rPr lang="ru-RU" altLang="en-US" sz="2400" dirty="0" err="1" smtClean="0">
                <a:latin typeface="Garamond" panose="02020404030301010803" pitchFamily="18" charset="0"/>
              </a:rPr>
              <a:t>Наслеђивањем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формира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хијерархија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  <a:endParaRPr lang="sr-Latn-CS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2419350"/>
            <a:ext cx="6769100" cy="40338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Times New Roman" panose="02020603050405020304" pitchFamily="18" charset="0"/>
              </a:rPr>
              <a:t>                                      </a:t>
            </a:r>
            <a:r>
              <a:rPr lang="en-US" altLang="en-US" sz="2400" smtClean="0">
                <a:latin typeface="Times New Roman" panose="02020603050405020304" pitchFamily="18" charset="0"/>
                <a:sym typeface="Symbol" panose="05050102010706020507" pitchFamily="18" charset="2"/>
              </a:rPr>
              <a:t> </a:t>
            </a:r>
            <a:r>
              <a:rPr lang="sr-Cyrl-RS" altLang="en-US" sz="2000" smtClean="0"/>
              <a:t>Живо биће</a:t>
            </a:r>
            <a:endParaRPr lang="sr-Latn-CS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sr-Latn-CS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r-Latn-CS" altLang="en-US" sz="2000" smtClean="0"/>
              <a:t>             </a:t>
            </a:r>
            <a:r>
              <a:rPr lang="sr-Cyrl-RS" altLang="en-US" sz="2000" smtClean="0"/>
              <a:t>     </a:t>
            </a:r>
            <a:r>
              <a:rPr lang="sr-Latn-CS" altLang="en-US" sz="2000" smtClean="0">
                <a:sym typeface="Symbol" panose="05050102010706020507" pitchFamily="18" charset="2"/>
              </a:rPr>
              <a:t> </a:t>
            </a:r>
            <a:r>
              <a:rPr lang="sr-Latn-CS" altLang="en-US" sz="2000" smtClean="0"/>
              <a:t> </a:t>
            </a:r>
            <a:r>
              <a:rPr lang="sr-Cyrl-RS" altLang="en-US" sz="2000" smtClean="0"/>
              <a:t>Животиња  </a:t>
            </a:r>
            <a:r>
              <a:rPr lang="sr-Latn-CS" altLang="en-US" sz="2000" smtClean="0"/>
              <a:t>                </a:t>
            </a:r>
            <a:r>
              <a:rPr lang="sr-Cyrl-RS" altLang="en-US" sz="2000" smtClean="0"/>
              <a:t>  </a:t>
            </a:r>
            <a:r>
              <a:rPr lang="sr-Latn-CS" altLang="en-US" sz="2000" smtClean="0"/>
              <a:t> </a:t>
            </a:r>
            <a:r>
              <a:rPr lang="sr-Latn-CS" altLang="en-US" sz="2000" smtClean="0">
                <a:sym typeface="Symbol" panose="05050102010706020507" pitchFamily="18" charset="2"/>
              </a:rPr>
              <a:t> </a:t>
            </a:r>
            <a:r>
              <a:rPr lang="sr-Cyrl-RS" altLang="en-US" sz="2000" smtClean="0">
                <a:sym typeface="Symbol" panose="05050102010706020507" pitchFamily="18" charset="2"/>
              </a:rPr>
              <a:t>Биљка</a:t>
            </a:r>
            <a:endParaRPr lang="sr-Latn-CS" altLang="en-US" sz="2000" smtClean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sr-Latn-CS" altLang="en-US" sz="2000" smtClean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r-Latn-CS" altLang="en-US" sz="2000" smtClean="0">
                <a:sym typeface="Symbol" panose="05050102010706020507" pitchFamily="18" charset="2"/>
              </a:rPr>
              <a:t>    </a:t>
            </a:r>
            <a:r>
              <a:rPr lang="sr-Cyrl-RS" altLang="en-US" sz="2000" smtClean="0">
                <a:sym typeface="Symbol" panose="05050102010706020507" pitchFamily="18" charset="2"/>
              </a:rPr>
              <a:t>     </a:t>
            </a:r>
            <a:r>
              <a:rPr lang="sr-Latn-CS" altLang="en-US" sz="2000" smtClean="0">
                <a:sym typeface="Symbol" panose="05050102010706020507" pitchFamily="18" charset="2"/>
              </a:rPr>
              <a:t> </a:t>
            </a:r>
            <a:r>
              <a:rPr lang="sr-Cyrl-RS" altLang="en-US" sz="2000" smtClean="0">
                <a:sym typeface="Symbol" panose="05050102010706020507" pitchFamily="18" charset="2"/>
              </a:rPr>
              <a:t>Сисар</a:t>
            </a:r>
            <a:r>
              <a:rPr lang="sr-Latn-CS" altLang="en-US" sz="2000" smtClean="0">
                <a:sym typeface="Symbol" panose="05050102010706020507" pitchFamily="18" charset="2"/>
              </a:rPr>
              <a:t>             </a:t>
            </a:r>
            <a:r>
              <a:rPr lang="sr-Cyrl-RS" altLang="en-US" sz="2000" smtClean="0">
                <a:sym typeface="Symbol" panose="05050102010706020507" pitchFamily="18" charset="2"/>
              </a:rPr>
              <a:t>Птица</a:t>
            </a:r>
            <a:endParaRPr lang="sr-Latn-CS" altLang="en-US" sz="2000" smtClean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sr-Latn-CS" altLang="en-US" sz="2000" smtClean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r-Latn-CS" altLang="en-US" sz="2000" smtClean="0">
                <a:sym typeface="Symbol" panose="05050102010706020507" pitchFamily="18" charset="2"/>
              </a:rPr>
              <a:t>                  </a:t>
            </a:r>
            <a:r>
              <a:rPr lang="sr-Cyrl-RS" altLang="en-US" sz="2000" smtClean="0">
                <a:sym typeface="Symbol" panose="05050102010706020507" pitchFamily="18" charset="2"/>
              </a:rPr>
              <a:t>     </a:t>
            </a:r>
            <a:r>
              <a:rPr lang="sr-Latn-CS" altLang="en-US" sz="2000" smtClean="0">
                <a:sym typeface="Symbol" panose="05050102010706020507" pitchFamily="18" charset="2"/>
              </a:rPr>
              <a:t> </a:t>
            </a:r>
            <a:r>
              <a:rPr lang="sr-Cyrl-RS" altLang="en-US" sz="2000" smtClean="0">
                <a:sym typeface="Symbol" panose="05050102010706020507" pitchFamily="18" charset="2"/>
              </a:rPr>
              <a:t>Грабљивица</a:t>
            </a:r>
            <a:r>
              <a:rPr lang="sr-Latn-CS" altLang="en-US" sz="2000" smtClean="0">
                <a:sym typeface="Symbol" panose="05050102010706020507" pitchFamily="18" charset="2"/>
              </a:rPr>
              <a:t>         </a:t>
            </a:r>
            <a:r>
              <a:rPr lang="sr-Cyrl-RS" altLang="en-US" sz="2000" smtClean="0">
                <a:sym typeface="Symbol" panose="05050102010706020507" pitchFamily="18" charset="2"/>
              </a:rPr>
              <a:t>Певачица</a:t>
            </a:r>
            <a:endParaRPr lang="sr-Latn-CS" altLang="en-US" sz="2000" smtClean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sr-Latn-CS" altLang="en-US" sz="2000" smtClean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r-Latn-CS" altLang="en-US" sz="2000" smtClean="0">
                <a:sym typeface="Symbol" panose="05050102010706020507" pitchFamily="18" charset="2"/>
              </a:rPr>
              <a:t> </a:t>
            </a:r>
            <a:r>
              <a:rPr lang="sr-Cyrl-RS" altLang="en-US" sz="2000" smtClean="0">
                <a:sym typeface="Symbol" panose="05050102010706020507" pitchFamily="18" charset="2"/>
              </a:rPr>
              <a:t>      </a:t>
            </a:r>
            <a:r>
              <a:rPr lang="sr-Latn-CS" altLang="en-US" sz="2000" smtClean="0">
                <a:sym typeface="Symbol" panose="05050102010706020507" pitchFamily="18" charset="2"/>
              </a:rPr>
              <a:t> </a:t>
            </a:r>
            <a:r>
              <a:rPr lang="sr-Cyrl-RS" altLang="en-US" sz="2000" smtClean="0">
                <a:sym typeface="Symbol" panose="05050102010706020507" pitchFamily="18" charset="2"/>
              </a:rPr>
              <a:t>Јастреб</a:t>
            </a:r>
            <a:r>
              <a:rPr lang="sr-Latn-CS" altLang="en-US" sz="2000" smtClean="0">
                <a:sym typeface="Symbol" panose="05050102010706020507" pitchFamily="18" charset="2"/>
              </a:rPr>
              <a:t>        </a:t>
            </a:r>
            <a:r>
              <a:rPr lang="sr-Cyrl-RS" altLang="en-US" sz="2000" smtClean="0">
                <a:sym typeface="Symbol" panose="05050102010706020507" pitchFamily="18" charset="2"/>
              </a:rPr>
              <a:t>Орао</a:t>
            </a:r>
            <a:endParaRPr lang="sr-Latn-CS" altLang="en-US" sz="2000" smtClean="0">
              <a:sym typeface="Symbol" panose="05050102010706020507" pitchFamily="18" charset="2"/>
            </a:endParaRPr>
          </a:p>
        </p:txBody>
      </p:sp>
      <p:grpSp>
        <p:nvGrpSpPr>
          <p:cNvPr id="10244" name="Group 15"/>
          <p:cNvGrpSpPr>
            <a:grpSpLocks/>
          </p:cNvGrpSpPr>
          <p:nvPr/>
        </p:nvGrpSpPr>
        <p:grpSpPr bwMode="auto">
          <a:xfrm>
            <a:off x="1116013" y="2728913"/>
            <a:ext cx="3671887" cy="2879725"/>
            <a:chOff x="1200" y="1440"/>
            <a:chExt cx="2592" cy="2112"/>
          </a:xfrm>
        </p:grpSpPr>
        <p:sp>
          <p:nvSpPr>
            <p:cNvPr id="10245" name="Line 7"/>
            <p:cNvSpPr>
              <a:spLocks noChangeShapeType="1"/>
            </p:cNvSpPr>
            <p:nvPr/>
          </p:nvSpPr>
          <p:spPr bwMode="auto">
            <a:xfrm flipH="1">
              <a:off x="1776" y="1440"/>
              <a:ext cx="1056" cy="4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0246" name="Line 8"/>
            <p:cNvSpPr>
              <a:spLocks noChangeShapeType="1"/>
            </p:cNvSpPr>
            <p:nvPr/>
          </p:nvSpPr>
          <p:spPr bwMode="auto">
            <a:xfrm>
              <a:off x="2928" y="1440"/>
              <a:ext cx="864" cy="4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0247" name="Line 9"/>
            <p:cNvSpPr>
              <a:spLocks noChangeShapeType="1"/>
            </p:cNvSpPr>
            <p:nvPr/>
          </p:nvSpPr>
          <p:spPr bwMode="auto">
            <a:xfrm flipH="1">
              <a:off x="1296" y="1968"/>
              <a:ext cx="336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0248" name="Line 10"/>
            <p:cNvSpPr>
              <a:spLocks noChangeShapeType="1"/>
            </p:cNvSpPr>
            <p:nvPr/>
          </p:nvSpPr>
          <p:spPr bwMode="auto">
            <a:xfrm>
              <a:off x="1680" y="2016"/>
              <a:ext cx="816" cy="4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0249" name="Line 11"/>
            <p:cNvSpPr>
              <a:spLocks noChangeShapeType="1"/>
            </p:cNvSpPr>
            <p:nvPr/>
          </p:nvSpPr>
          <p:spPr bwMode="auto">
            <a:xfrm flipH="1">
              <a:off x="1920" y="2544"/>
              <a:ext cx="528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0250" name="Line 12"/>
            <p:cNvSpPr>
              <a:spLocks noChangeShapeType="1"/>
            </p:cNvSpPr>
            <p:nvPr/>
          </p:nvSpPr>
          <p:spPr bwMode="auto">
            <a:xfrm>
              <a:off x="2592" y="2544"/>
              <a:ext cx="960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0251" name="Line 13"/>
            <p:cNvSpPr>
              <a:spLocks noChangeShapeType="1"/>
            </p:cNvSpPr>
            <p:nvPr/>
          </p:nvSpPr>
          <p:spPr bwMode="auto">
            <a:xfrm flipH="1">
              <a:off x="1200" y="3072"/>
              <a:ext cx="720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0252" name="Line 14"/>
            <p:cNvSpPr>
              <a:spLocks noChangeShapeType="1"/>
            </p:cNvSpPr>
            <p:nvPr/>
          </p:nvSpPr>
          <p:spPr bwMode="auto">
            <a:xfrm>
              <a:off x="1968" y="3072"/>
              <a:ext cx="336" cy="4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636838"/>
            <a:ext cx="8229600" cy="38449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                               </a:t>
            </a:r>
            <a:r>
              <a:rPr lang="sr-Cyrl-RS" altLang="en-US" sz="2000" smtClean="0"/>
              <a:t> Библиотечки примерак</a:t>
            </a:r>
            <a:endParaRPr lang="sr-Latn-CS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sr-Latn-CS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r-Latn-CS" altLang="en-US" sz="2000" smtClean="0"/>
              <a:t>      </a:t>
            </a:r>
            <a:r>
              <a:rPr lang="sr-Cyrl-RS" altLang="en-US" sz="2000" smtClean="0"/>
              <a:t>Часопис</a:t>
            </a:r>
            <a:r>
              <a:rPr lang="sr-Latn-CS" altLang="en-US" sz="2000" smtClean="0"/>
              <a:t>              </a:t>
            </a:r>
            <a:r>
              <a:rPr lang="sr-Cyrl-RS" altLang="en-US" sz="2000" smtClean="0"/>
              <a:t>        Књига                     Микрофилм</a:t>
            </a:r>
            <a:endParaRPr lang="sr-Latn-CS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sr-Latn-CS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sr-Cyrl-RS" altLang="en-US" sz="12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r-Latn-CS" altLang="en-US" sz="2000" smtClean="0"/>
              <a:t>  </a:t>
            </a:r>
            <a:r>
              <a:rPr lang="sr-Cyrl-RS" altLang="en-US" sz="2000" smtClean="0"/>
              <a:t>Дневни</a:t>
            </a:r>
            <a:r>
              <a:rPr lang="sr-Latn-CS" altLang="en-US" sz="2000" smtClean="0"/>
              <a:t>     </a:t>
            </a:r>
            <a:r>
              <a:rPr lang="sr-Cyrl-RS" altLang="en-US" sz="2000" smtClean="0"/>
              <a:t> </a:t>
            </a:r>
            <a:r>
              <a:rPr lang="sr-Latn-CS" altLang="en-US" sz="2000" smtClean="0"/>
              <a:t> </a:t>
            </a:r>
            <a:r>
              <a:rPr lang="sr-Cyrl-RS" altLang="en-US" sz="2000" smtClean="0"/>
              <a:t>Остали</a:t>
            </a:r>
            <a:r>
              <a:rPr lang="sr-Latn-CS" altLang="en-US" sz="2000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sr-Latn-CS" alt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r-Latn-CS" altLang="en-US" sz="2000" smtClean="0"/>
              <a:t>                                </a:t>
            </a:r>
            <a:r>
              <a:rPr lang="sr-Cyrl-RS" altLang="en-US" sz="2000" smtClean="0"/>
              <a:t>Белетристика</a:t>
            </a:r>
            <a:r>
              <a:rPr lang="sr-Latn-CS" altLang="en-US" sz="2000" smtClean="0"/>
              <a:t>    </a:t>
            </a:r>
            <a:r>
              <a:rPr lang="sr-Cyrl-RS" altLang="en-US" sz="2000" smtClean="0"/>
              <a:t>      Стручна</a:t>
            </a:r>
            <a:endParaRPr lang="sr-Latn-CS" altLang="en-US" sz="2000" smtClean="0"/>
          </a:p>
        </p:txBody>
      </p:sp>
      <p:grpSp>
        <p:nvGrpSpPr>
          <p:cNvPr id="11267" name="Group 2"/>
          <p:cNvGrpSpPr>
            <a:grpSpLocks/>
          </p:cNvGrpSpPr>
          <p:nvPr/>
        </p:nvGrpSpPr>
        <p:grpSpPr bwMode="auto">
          <a:xfrm>
            <a:off x="765175" y="2898775"/>
            <a:ext cx="5638800" cy="2889250"/>
            <a:chOff x="1600200" y="2291892"/>
            <a:chExt cx="5638800" cy="2889708"/>
          </a:xfrm>
        </p:grpSpPr>
        <p:sp>
          <p:nvSpPr>
            <p:cNvPr id="11269" name="Line 15"/>
            <p:cNvSpPr>
              <a:spLocks noChangeShapeType="1"/>
            </p:cNvSpPr>
            <p:nvPr/>
          </p:nvSpPr>
          <p:spPr bwMode="auto">
            <a:xfrm>
              <a:off x="45720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grpSp>
          <p:nvGrpSpPr>
            <p:cNvPr id="11270" name="Group 1"/>
            <p:cNvGrpSpPr>
              <a:grpSpLocks/>
            </p:cNvGrpSpPr>
            <p:nvPr/>
          </p:nvGrpSpPr>
          <p:grpSpPr bwMode="auto">
            <a:xfrm>
              <a:off x="1600200" y="2291892"/>
              <a:ext cx="5638800" cy="2889708"/>
              <a:chOff x="1600200" y="2291892"/>
              <a:chExt cx="5638800" cy="2889708"/>
            </a:xfrm>
          </p:grpSpPr>
          <p:sp>
            <p:nvSpPr>
              <p:cNvPr id="11271" name="Rectangle 5"/>
              <p:cNvSpPr>
                <a:spLocks noChangeArrowheads="1"/>
              </p:cNvSpPr>
              <p:nvPr/>
            </p:nvSpPr>
            <p:spPr bwMode="auto">
              <a:xfrm>
                <a:off x="4505227" y="2291892"/>
                <a:ext cx="304800" cy="2286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2" name="Rectangle 7"/>
              <p:cNvSpPr>
                <a:spLocks noChangeArrowheads="1"/>
              </p:cNvSpPr>
              <p:nvPr/>
            </p:nvSpPr>
            <p:spPr bwMode="auto">
              <a:xfrm>
                <a:off x="1981200" y="3124200"/>
                <a:ext cx="304800" cy="2286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3" name="Rectangle 8"/>
              <p:cNvSpPr>
                <a:spLocks noChangeArrowheads="1"/>
              </p:cNvSpPr>
              <p:nvPr/>
            </p:nvSpPr>
            <p:spPr bwMode="auto">
              <a:xfrm>
                <a:off x="4419600" y="3124200"/>
                <a:ext cx="304800" cy="2286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4" name="Rectangle 9"/>
              <p:cNvSpPr>
                <a:spLocks noChangeArrowheads="1"/>
              </p:cNvSpPr>
              <p:nvPr/>
            </p:nvSpPr>
            <p:spPr bwMode="auto">
              <a:xfrm>
                <a:off x="6934200" y="3124200"/>
                <a:ext cx="304800" cy="2286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5" name="Rectangle 10"/>
              <p:cNvSpPr>
                <a:spLocks noChangeArrowheads="1"/>
              </p:cNvSpPr>
              <p:nvPr/>
            </p:nvSpPr>
            <p:spPr bwMode="auto">
              <a:xfrm>
                <a:off x="3962400" y="4953000"/>
                <a:ext cx="304800" cy="2286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6" name="Rectangle 11"/>
              <p:cNvSpPr>
                <a:spLocks noChangeArrowheads="1"/>
              </p:cNvSpPr>
              <p:nvPr/>
            </p:nvSpPr>
            <p:spPr bwMode="auto">
              <a:xfrm>
                <a:off x="6248400" y="4953000"/>
                <a:ext cx="304800" cy="2286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7" name="Rectangle 12"/>
              <p:cNvSpPr>
                <a:spLocks noChangeArrowheads="1"/>
              </p:cNvSpPr>
              <p:nvPr/>
            </p:nvSpPr>
            <p:spPr bwMode="auto">
              <a:xfrm>
                <a:off x="3124200" y="4114800"/>
                <a:ext cx="304800" cy="2286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8" name="Rectangle 13"/>
              <p:cNvSpPr>
                <a:spLocks noChangeArrowheads="1"/>
              </p:cNvSpPr>
              <p:nvPr/>
            </p:nvSpPr>
            <p:spPr bwMode="auto">
              <a:xfrm>
                <a:off x="1600200" y="4114800"/>
                <a:ext cx="304800" cy="2286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9" name="Line 14"/>
              <p:cNvSpPr>
                <a:spLocks noChangeShapeType="1"/>
              </p:cNvSpPr>
              <p:nvPr/>
            </p:nvSpPr>
            <p:spPr bwMode="auto">
              <a:xfrm flipH="1">
                <a:off x="2286000" y="2514600"/>
                <a:ext cx="2133600" cy="609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r-Latn-RS"/>
              </a:p>
            </p:txBody>
          </p:sp>
          <p:sp>
            <p:nvSpPr>
              <p:cNvPr id="11280" name="Line 16"/>
              <p:cNvSpPr>
                <a:spLocks noChangeShapeType="1"/>
              </p:cNvSpPr>
              <p:nvPr/>
            </p:nvSpPr>
            <p:spPr bwMode="auto">
              <a:xfrm>
                <a:off x="4800600" y="2438400"/>
                <a:ext cx="2286000" cy="609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r-Latn-RS"/>
              </a:p>
            </p:txBody>
          </p:sp>
          <p:sp>
            <p:nvSpPr>
              <p:cNvPr id="11281" name="Line 17"/>
              <p:cNvSpPr>
                <a:spLocks noChangeShapeType="1"/>
              </p:cNvSpPr>
              <p:nvPr/>
            </p:nvSpPr>
            <p:spPr bwMode="auto">
              <a:xfrm flipH="1">
                <a:off x="1676400" y="3352800"/>
                <a:ext cx="457200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r-Latn-RS"/>
              </a:p>
            </p:txBody>
          </p:sp>
          <p:sp>
            <p:nvSpPr>
              <p:cNvPr id="11282" name="Line 18"/>
              <p:cNvSpPr>
                <a:spLocks noChangeShapeType="1"/>
              </p:cNvSpPr>
              <p:nvPr/>
            </p:nvSpPr>
            <p:spPr bwMode="auto">
              <a:xfrm>
                <a:off x="2209800" y="3352800"/>
                <a:ext cx="914400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r-Latn-RS"/>
              </a:p>
            </p:txBody>
          </p:sp>
          <p:sp>
            <p:nvSpPr>
              <p:cNvPr id="11283" name="Line 19"/>
              <p:cNvSpPr>
                <a:spLocks noChangeShapeType="1"/>
              </p:cNvSpPr>
              <p:nvPr/>
            </p:nvSpPr>
            <p:spPr bwMode="auto">
              <a:xfrm flipH="1">
                <a:off x="4191000" y="3352800"/>
                <a:ext cx="381000" cy="1600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r-Latn-RS"/>
              </a:p>
            </p:txBody>
          </p:sp>
          <p:sp>
            <p:nvSpPr>
              <p:cNvPr id="11284" name="Line 20"/>
              <p:cNvSpPr>
                <a:spLocks noChangeShapeType="1"/>
              </p:cNvSpPr>
              <p:nvPr/>
            </p:nvSpPr>
            <p:spPr bwMode="auto">
              <a:xfrm>
                <a:off x="4572000" y="3352800"/>
                <a:ext cx="1828800" cy="1600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r-Latn-RS"/>
              </a:p>
            </p:txBody>
          </p:sp>
        </p:grpSp>
      </p:grp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620713"/>
            <a:ext cx="7740650" cy="1079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sr-Cyrl-RS" altLang="en-US" sz="3200" dirty="0" smtClean="0">
                <a:solidFill>
                  <a:schemeClr val="hlink"/>
                </a:solidFill>
              </a:rPr>
              <a:t>Примери наслеђивања (2)</a:t>
            </a:r>
            <a:r>
              <a:rPr lang="sr-Latn-CS" altLang="en-US" sz="2500" b="1" dirty="0" smtClean="0">
                <a:solidFill>
                  <a:srgbClr val="FF5050"/>
                </a:solidFill>
                <a:latin typeface="Times New Roman" panose="02020603050405020304" pitchFamily="18" charset="0"/>
              </a:rPr>
              <a:t/>
            </a:r>
            <a:br>
              <a:rPr lang="sr-Latn-CS" altLang="en-US" sz="2500" b="1" dirty="0" smtClean="0">
                <a:solidFill>
                  <a:srgbClr val="FF5050"/>
                </a:solidFill>
                <a:latin typeface="Times New Roman" panose="02020603050405020304" pitchFamily="18" charset="0"/>
              </a:rPr>
            </a:br>
            <a:r>
              <a:rPr lang="sr-Latn-CS" altLang="en-US" sz="2100" dirty="0" smtClean="0">
                <a:solidFill>
                  <a:srgbClr val="FF5050"/>
                </a:solidFill>
                <a:latin typeface="Times New Roman" panose="02020603050405020304" pitchFamily="18" charset="0"/>
              </a:rPr>
              <a:t/>
            </a:r>
            <a:br>
              <a:rPr lang="sr-Latn-CS" altLang="en-US" sz="2100" dirty="0" smtClean="0">
                <a:solidFill>
                  <a:srgbClr val="FF5050"/>
                </a:solidFill>
                <a:latin typeface="Times New Roman" panose="02020603050405020304" pitchFamily="18" charset="0"/>
              </a:rPr>
            </a:br>
            <a:r>
              <a:rPr lang="ru-RU" altLang="en-US" sz="2400" dirty="0" err="1" smtClean="0">
                <a:latin typeface="Garamond" panose="02020404030301010803" pitchFamily="18" charset="0"/>
              </a:rPr>
              <a:t>Још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један</a:t>
            </a:r>
            <a:r>
              <a:rPr lang="ru-RU" altLang="en-US" sz="2400" dirty="0" smtClean="0">
                <a:latin typeface="Garamond" panose="02020404030301010803" pitchFamily="18" charset="0"/>
              </a:rPr>
              <a:t> пример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хијерархијског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наслеђивања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:</a:t>
            </a:r>
            <a:endParaRPr lang="sr-Latn-CS" altLang="en-US" sz="2400" dirty="0" smtClean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1796</TotalTime>
  <Words>1881</Words>
  <Application>Microsoft Office PowerPoint</Application>
  <PresentationFormat>On-screen Show (4:3)</PresentationFormat>
  <Paragraphs>192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Garamond</vt:lpstr>
      <vt:lpstr>Calibri</vt:lpstr>
      <vt:lpstr>Arial</vt:lpstr>
      <vt:lpstr>Symbol</vt:lpstr>
      <vt:lpstr>Wingdings</vt:lpstr>
      <vt:lpstr>Times New Roman</vt:lpstr>
      <vt:lpstr>Courier New</vt:lpstr>
      <vt:lpstr>4_Watermark</vt:lpstr>
      <vt:lpstr>Објектно орјентисано програмирање</vt:lpstr>
      <vt:lpstr>Објектно орјентисанa парадигма</vt:lpstr>
      <vt:lpstr>Основни појмови</vt:lpstr>
      <vt:lpstr>Основни појмови (2)</vt:lpstr>
      <vt:lpstr>Основни појмови (3)</vt:lpstr>
      <vt:lpstr>Основни појмови (4)</vt:lpstr>
      <vt:lpstr>Основни појмови (5)</vt:lpstr>
      <vt:lpstr>Примери наслеђивања  Наслеђивањем се формира хијерархија класа.</vt:lpstr>
      <vt:lpstr>Примери наслеђивања (2)  Још један пример хијерархијског наслеђивања:</vt:lpstr>
      <vt:lpstr>Пример вишеструког наслеђивања - класа може имати више директних наткласа.</vt:lpstr>
      <vt:lpstr>Зашто је објектно-оријентисан концепт доживео велики успех?</vt:lpstr>
      <vt:lpstr>УМЛ дијаграми класа</vt:lpstr>
      <vt:lpstr>Јава као објектно-орјентисан језик</vt:lpstr>
      <vt:lpstr>Јава као објектно-орјентисан језик (2)</vt:lpstr>
      <vt:lpstr>PowerPoint Presentation</vt:lpstr>
      <vt:lpstr>Јава као објектно-орјентисан језик (4)</vt:lpstr>
      <vt:lpstr>Апстрактне класе  </vt:lpstr>
      <vt:lpstr>Апстрактне класе (2)  </vt:lpstr>
      <vt:lpstr>PowerPoint Presentation</vt:lpstr>
      <vt:lpstr>PowerPoint Presentation</vt:lpstr>
      <vt:lpstr>PowerPoint Presentation</vt:lpstr>
      <vt:lpstr>Интерфејси (2)</vt:lpstr>
      <vt:lpstr>Задаци за вежбање</vt:lpstr>
      <vt:lpstr>Дијаграм на основу сценарија</vt:lpstr>
      <vt:lpstr>УМЛ алати</vt:lpstr>
      <vt:lpstr>Захвалница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Osnovni pojmovi objektno-orijentisanog programiranja</dc:title>
  <dc:subject>OOP</dc:subject>
  <dc:creator>Vladimir Filipovic;Dusan Tosic</dc:creator>
  <cp:lastModifiedBy>Administrator</cp:lastModifiedBy>
  <cp:revision>140</cp:revision>
  <dcterms:created xsi:type="dcterms:W3CDTF">2000-03-04T00:02:10Z</dcterms:created>
  <dcterms:modified xsi:type="dcterms:W3CDTF">2020-10-31T13:35:51Z</dcterms:modified>
</cp:coreProperties>
</file>