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80" r:id="rId2"/>
    <p:sldId id="281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51" r:id="rId14"/>
    <p:sldId id="334" r:id="rId15"/>
    <p:sldId id="337" r:id="rId16"/>
    <p:sldId id="335" r:id="rId17"/>
    <p:sldId id="338" r:id="rId18"/>
    <p:sldId id="339" r:id="rId19"/>
    <p:sldId id="340" r:id="rId20"/>
    <p:sldId id="341" r:id="rId21"/>
    <p:sldId id="342" r:id="rId22"/>
    <p:sldId id="343" r:id="rId23"/>
    <p:sldId id="273" r:id="rId24"/>
    <p:sldId id="274" r:id="rId25"/>
    <p:sldId id="336" r:id="rId26"/>
    <p:sldId id="344" r:id="rId27"/>
    <p:sldId id="345" r:id="rId28"/>
    <p:sldId id="346" r:id="rId29"/>
    <p:sldId id="348" r:id="rId30"/>
    <p:sldId id="347" r:id="rId31"/>
    <p:sldId id="349" r:id="rId32"/>
    <p:sldId id="350" r:id="rId33"/>
    <p:sldId id="282" r:id="rId34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8" autoAdjust="0"/>
    <p:restoredTop sz="80301" autoAdjust="0"/>
  </p:normalViewPr>
  <p:slideViewPr>
    <p:cSldViewPr>
      <p:cViewPr varScale="1">
        <p:scale>
          <a:sx n="66" d="100"/>
          <a:sy n="66" d="100"/>
        </p:scale>
        <p:origin x="-141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92BEFB5C-2150-45E9-99B2-C53FDDB44029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54519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468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2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fld id="{550A8CEB-6EB8-4263-96EF-4973669A0A6D}" type="slidenum">
              <a:rPr lang="en-US" altLang="sr-Latn-RS" sz="80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altLang="sr-Latn-RS" sz="800" dirty="0" smtClean="0">
                <a:solidFill>
                  <a:srgbClr val="6767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sr-Latn-RS" sz="800" dirty="0">
              <a:solidFill>
                <a:srgbClr val="6767FF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15913" y="1490663"/>
            <a:ext cx="88201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Јави постоје два реална типа: 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sr-Latn-RS" sz="2000" dirty="0" smtClean="0">
                <a:latin typeface="+mn-lt"/>
              </a:rPr>
              <a:t>f</a:t>
            </a:r>
            <a:r>
              <a:rPr kumimoji="1" lang="ru-RU" sz="2000" dirty="0" err="1" smtClean="0">
                <a:latin typeface="+mn-lt"/>
              </a:rPr>
              <a:t>loat</a:t>
            </a:r>
            <a:r>
              <a:rPr kumimoji="1" lang="sr-Latn-RS" sz="2000" dirty="0" smtClean="0">
                <a:latin typeface="+mn-lt"/>
              </a:rPr>
              <a:t> – </a:t>
            </a:r>
            <a:r>
              <a:rPr kumimoji="1" lang="sr-Cyrl-RS" sz="2000" dirty="0" smtClean="0">
                <a:latin typeface="Garamond" panose="02020404030301010803" pitchFamily="18" charset="0"/>
              </a:rPr>
              <a:t>једноструке тачности</a:t>
            </a:r>
            <a:r>
              <a:rPr kumimoji="1" lang="sr-Latn-RS" sz="2000" dirty="0" smtClean="0">
                <a:latin typeface="Garamond" panose="02020404030301010803" pitchFamily="18" charset="0"/>
              </a:rPr>
              <a:t> </a:t>
            </a:r>
            <a:r>
              <a:rPr kumimoji="1" lang="sr-Cyrl-RS" sz="2000" dirty="0" smtClean="0">
                <a:latin typeface="Garamond" panose="02020404030301010803" pitchFamily="18" charset="0"/>
              </a:rPr>
              <a:t>односно 32 бита</a:t>
            </a:r>
            <a:endParaRPr kumimoji="1" lang="ru-RU" sz="2000" dirty="0" smtClean="0">
              <a:latin typeface="Garamond" panose="02020404030301010803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000" dirty="0" err="1" smtClean="0">
                <a:latin typeface="+mn-lt"/>
              </a:rPr>
              <a:t>double</a:t>
            </a:r>
            <a:r>
              <a:rPr kumimoji="1" lang="ru-RU" sz="2000" dirty="0" smtClean="0">
                <a:latin typeface="+mn-lt"/>
              </a:rPr>
              <a:t> – </a:t>
            </a:r>
            <a:r>
              <a:rPr kumimoji="1" lang="ru-RU" sz="2000" dirty="0" err="1" smtClean="0">
                <a:latin typeface="Garamond" panose="02020404030301010803" pitchFamily="18" charset="0"/>
              </a:rPr>
              <a:t>двоструке</a:t>
            </a:r>
            <a:r>
              <a:rPr kumimoji="1" lang="ru-RU" sz="2000" dirty="0" smtClean="0">
                <a:latin typeface="Garamond" panose="02020404030301010803" pitchFamily="18" charset="0"/>
              </a:rPr>
              <a:t> </a:t>
            </a:r>
            <a:r>
              <a:rPr kumimoji="1" lang="ru-RU" sz="2000" dirty="0" err="1" smtClean="0">
                <a:latin typeface="Garamond" panose="02020404030301010803" pitchFamily="18" charset="0"/>
              </a:rPr>
              <a:t>тачности</a:t>
            </a:r>
            <a:r>
              <a:rPr kumimoji="1" lang="ru-RU" sz="2000" dirty="0" smtClean="0">
                <a:latin typeface="Garamond" panose="02020404030301010803" pitchFamily="18" charset="0"/>
              </a:rPr>
              <a:t> </a:t>
            </a:r>
            <a:r>
              <a:rPr kumimoji="1" lang="ru-RU" sz="2000" dirty="0" err="1" smtClean="0">
                <a:latin typeface="Garamond" panose="02020404030301010803" pitchFamily="18" charset="0"/>
              </a:rPr>
              <a:t>односно</a:t>
            </a:r>
            <a:r>
              <a:rPr kumimoji="1" lang="ru-RU" sz="2000" dirty="0" smtClean="0">
                <a:latin typeface="Garamond" panose="02020404030301010803" pitchFamily="18" charset="0"/>
              </a:rPr>
              <a:t> 64 бита</a:t>
            </a:r>
            <a:endParaRPr kumimoji="1" lang="ru-RU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Бројеви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записују према стандарду IEEE 754.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Интервали из којих се могу представљати реални бројеви за оба типа приказани су у следећој табели: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типови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01575"/>
            <a:ext cx="71755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79512" y="1490663"/>
            <a:ext cx="8956551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ClrTx/>
            </a:pPr>
            <a:r>
              <a:rPr kumimoji="1" lang="ru-RU" altLang="en-US" sz="2400" dirty="0">
                <a:latin typeface="Garamond" panose="02020404030301010803" pitchFamily="18" charset="0"/>
              </a:rPr>
              <a:t>За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kumimoji="1" lang="ru-RU" altLang="en-US" sz="2400" dirty="0">
                <a:latin typeface="Garamond" panose="02020404030301010803" pitchFamily="18" charset="0"/>
              </a:rPr>
              <a:t> од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претходна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два подтипа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постоје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: 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/>
            </a:r>
            <a:br>
              <a:rPr kumimoji="1" lang="ru-RU" altLang="en-US" sz="2400" dirty="0" smtClean="0">
                <a:latin typeface="Garamond" panose="02020404030301010803" pitchFamily="18" charset="0"/>
              </a:rPr>
            </a:br>
            <a:r>
              <a:rPr kumimoji="1" lang="ru-RU" altLang="en-US" sz="2400" dirty="0" err="1" smtClean="0">
                <a:latin typeface="Garamond" panose="02020404030301010803" pitchFamily="18" charset="0"/>
              </a:rPr>
              <a:t>најмањи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>
                <a:latin typeface="Garamond" panose="02020404030301010803" pitchFamily="18" charset="0"/>
              </a:rPr>
              <a:t>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највећи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негативан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реални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kumimoji="1" lang="ru-RU" altLang="en-US" sz="2400" dirty="0">
                <a:latin typeface="Garamond" panose="02020404030301010803" pitchFamily="18" charset="0"/>
              </a:rPr>
              <a:t>,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kumimoji="1" lang="ru-RU" altLang="en-US" sz="2400" dirty="0">
                <a:latin typeface="Garamond" panose="02020404030301010803" pitchFamily="18" charset="0"/>
              </a:rPr>
              <a:t>,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најмањи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највећи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позитиван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реални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kumimoji="1"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Tx/>
            </a:pPr>
            <a:r>
              <a:rPr kumimoji="1" lang="ru-RU" altLang="en-US" sz="2400" dirty="0">
                <a:latin typeface="Garamond" panose="02020404030301010803" pitchFamily="18" charset="0"/>
              </a:rPr>
              <a:t>Стога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реални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 тип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можемо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представити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бројне</a:t>
            </a:r>
            <a:r>
              <a:rPr kumimoji="1" lang="ru-RU" altLang="en-US" sz="2400" dirty="0">
                <a:latin typeface="Garamond" panose="02020404030301010803" pitchFamily="18" charset="0"/>
              </a:rPr>
              <a:t> осе на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следећи</a:t>
            </a:r>
            <a:r>
              <a:rPr kumimoji="1" lang="ru-RU" altLang="en-US" sz="2400" dirty="0">
                <a:latin typeface="Garamond" panose="02020404030301010803" pitchFamily="18" charset="0"/>
              </a:rPr>
              <a:t> начин: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kumimoji="1"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kumimoji="1"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Овде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су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са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el-GR" altLang="en-US" sz="2400" dirty="0">
                <a:latin typeface="Garamond" panose="02020404030301010803" pitchFamily="18" charset="0"/>
              </a:rPr>
              <a:t>Ω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</a:t>
            </a:r>
            <a:r>
              <a:rPr kumimoji="1" lang="el-GR" altLang="en-US" sz="2400" dirty="0">
                <a:latin typeface="Garamond" panose="02020404030301010803" pitchFamily="18" charset="0"/>
              </a:rPr>
              <a:t>ω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означени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,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редом</a:t>
            </a:r>
            <a:r>
              <a:rPr kumimoji="1" lang="ru-RU" altLang="en-US" sz="2400" dirty="0">
                <a:latin typeface="Garamond" panose="02020404030301010803" pitchFamily="18" charset="0"/>
              </a:rPr>
              <a:t>,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максимални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sr-Cyrl-RS" altLang="en-US" sz="2400" dirty="0">
                <a:latin typeface="Garamond" panose="02020404030301010803" pitchFamily="18" charset="0"/>
              </a:rPr>
              <a:t>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минимални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реалан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kumimoji="1" lang="ru-RU" altLang="en-US" sz="2400" dirty="0">
                <a:latin typeface="Garamond" panose="02020404030301010803" pitchFamily="18" charset="0"/>
              </a:rPr>
              <a:t> по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апсолутној</a:t>
            </a:r>
            <a:r>
              <a:rPr kumimoji="1" lang="ru-RU" altLang="en-US" sz="2400" dirty="0">
                <a:latin typeface="Garamond" panose="02020404030301010803" pitchFamily="18" charset="0"/>
              </a:rPr>
              <a:t> вредности 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оквиру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одговарајућег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реалног</a:t>
            </a:r>
            <a:r>
              <a:rPr kumimoji="1" lang="ru-RU" altLang="en-US" sz="2400" dirty="0">
                <a:latin typeface="Garamond" panose="02020404030301010803" pitchFamily="18" charset="0"/>
              </a:rPr>
              <a:t> типа.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Реални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бројеви</a:t>
            </a:r>
            <a:r>
              <a:rPr kumimoji="1" lang="ru-RU" altLang="en-US" sz="2400" dirty="0">
                <a:latin typeface="Garamond" panose="02020404030301010803" pitchFamily="18" charset="0"/>
              </a:rPr>
              <a:t> из области (-∞, -</a:t>
            </a:r>
            <a:r>
              <a:rPr kumimoji="1" lang="el-GR" altLang="en-US" sz="2400" dirty="0">
                <a:latin typeface="Garamond" panose="02020404030301010803" pitchFamily="18" charset="0"/>
              </a:rPr>
              <a:t>Ω</a:t>
            </a:r>
            <a:r>
              <a:rPr kumimoji="1" lang="ru-RU" altLang="en-US" sz="2400" dirty="0">
                <a:latin typeface="Garamond" panose="02020404030301010803" pitchFamily="18" charset="0"/>
              </a:rPr>
              <a:t>) не могу се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регистровати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А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ко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резултат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неке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операције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из тог интервала, 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наступило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прекорачење</a:t>
            </a:r>
            <a:r>
              <a:rPr kumimoji="1" lang="ru-RU" altLang="en-US" sz="2400" dirty="0">
                <a:latin typeface="Garamond" panose="02020404030301010803" pitchFamily="18" charset="0"/>
              </a:rPr>
              <a:t> (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енг</a:t>
            </a:r>
            <a:r>
              <a:rPr kumimoji="1" lang="ru-RU" altLang="en-US" sz="2400" dirty="0">
                <a:latin typeface="Garamond" panose="02020404030301010803" pitchFamily="18" charset="0"/>
              </a:rPr>
              <a:t>.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overflow</a:t>
            </a:r>
            <a:r>
              <a:rPr kumimoji="1" lang="ru-RU" altLang="en-US" sz="2400" dirty="0">
                <a:latin typeface="Garamond" panose="02020404030301010803" pitchFamily="18" charset="0"/>
              </a:rPr>
              <a:t>) 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/>
            </a:r>
            <a:br>
              <a:rPr kumimoji="1" lang="ru-RU" altLang="en-US" sz="2400" dirty="0" smtClean="0">
                <a:latin typeface="Garamond" panose="02020404030301010803" pitchFamily="18" charset="0"/>
              </a:rPr>
            </a:br>
            <a:r>
              <a:rPr kumimoji="1" lang="ru-RU" altLang="en-US" sz="2400" dirty="0" smtClean="0">
                <a:latin typeface="Garamond" panose="02020404030301010803" pitchFamily="18" charset="0"/>
              </a:rPr>
              <a:t>-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тај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резултат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третира</a:t>
            </a:r>
            <a:r>
              <a:rPr kumimoji="1" lang="ru-RU" altLang="en-US" sz="2400" dirty="0">
                <a:latin typeface="Garamond" panose="02020404030301010803" pitchFamily="18" charset="0"/>
              </a:rPr>
              <a:t> се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као</a:t>
            </a:r>
            <a:r>
              <a:rPr kumimoji="1" lang="ru-RU" altLang="en-US" sz="2400" dirty="0">
                <a:latin typeface="Garamond" panose="02020404030301010803" pitchFamily="18" charset="0"/>
              </a:rPr>
              <a:t> -∞ (-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Infinity</a:t>
            </a:r>
            <a:r>
              <a:rPr kumimoji="1" lang="ru-RU" altLang="en-US" sz="2400" dirty="0">
                <a:latin typeface="Garamond" panose="02020404030301010803" pitchFamily="18" charset="0"/>
              </a:rPr>
              <a:t>). </a:t>
            </a:r>
            <a:endParaRPr kumimoji="1"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ClrTx/>
            </a:pPr>
            <a:r>
              <a:rPr kumimoji="1" lang="ru-RU" altLang="en-US" sz="2400" dirty="0" err="1" smtClean="0">
                <a:latin typeface="Garamond" panose="02020404030301010803" pitchFamily="18" charset="0"/>
              </a:rPr>
              <a:t>Слично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важи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бројеви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>
                <a:latin typeface="Garamond" panose="02020404030301010803" pitchFamily="18" charset="0"/>
              </a:rPr>
              <a:t>из области (</a:t>
            </a:r>
            <a:r>
              <a:rPr kumimoji="1" lang="el-GR" altLang="en-US" sz="2400" dirty="0">
                <a:latin typeface="Garamond" panose="02020404030301010803" pitchFamily="18" charset="0"/>
              </a:rPr>
              <a:t>Ω</a:t>
            </a:r>
            <a:r>
              <a:rPr kumimoji="1" lang="ru-RU" altLang="en-US" sz="2400" dirty="0">
                <a:latin typeface="Garamond" panose="02020404030301010803" pitchFamily="18" charset="0"/>
              </a:rPr>
              <a:t>, +∞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) само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>
                <a:latin typeface="Garamond" panose="02020404030301010803" pitchFamily="18" charset="0"/>
              </a:rPr>
              <a:t>(+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Infinity</a:t>
            </a:r>
            <a:r>
              <a:rPr kumimoji="1" lang="ru-RU" altLang="en-US" sz="2400" dirty="0">
                <a:latin typeface="Garamond" panose="02020404030301010803" pitchFamily="18" charset="0"/>
              </a:rPr>
              <a:t>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2438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типови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48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Реални бројеви из области (-</a:t>
            </a:r>
            <a:r>
              <a:rPr kumimoji="1" lang="el-GR" sz="2400" dirty="0">
                <a:latin typeface="Garamond" pitchFamily="18" charset="0"/>
              </a:rPr>
              <a:t>ω</a:t>
            </a:r>
            <a:r>
              <a:rPr kumimoji="1" lang="ru-RU" sz="2400" dirty="0">
                <a:latin typeface="Garamond" pitchFamily="18" charset="0"/>
              </a:rPr>
              <a:t>, 0)</a:t>
            </a:r>
            <a:r>
              <a:rPr kumimoji="1" lang="en-US" sz="2000" dirty="0">
                <a:latin typeface="+mj-lt"/>
              </a:rPr>
              <a:t>U</a:t>
            </a:r>
            <a:r>
              <a:rPr kumimoji="1" lang="ru-RU" sz="2400" dirty="0">
                <a:latin typeface="Garamond" pitchFamily="18" charset="0"/>
              </a:rPr>
              <a:t>(0, </a:t>
            </a:r>
            <a:r>
              <a:rPr kumimoji="1" lang="el-GR" sz="2400" dirty="0">
                <a:latin typeface="Garamond" pitchFamily="18" charset="0"/>
              </a:rPr>
              <a:t>ω</a:t>
            </a:r>
            <a:r>
              <a:rPr kumimoji="1" lang="ru-RU" sz="2400" dirty="0">
                <a:latin typeface="Garamond" pitchFamily="18" charset="0"/>
              </a:rPr>
              <a:t>), такође, не могу бити регистровани.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Ако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је резултат неке операције из ове области, појављује се поткорачење (енг. </a:t>
            </a:r>
            <a:r>
              <a:rPr kumimoji="1" lang="sr-Latn-RS" sz="2400" dirty="0" smtClean="0">
                <a:latin typeface="Garamond" pitchFamily="18" charset="0"/>
              </a:rPr>
              <a:t>u</a:t>
            </a:r>
            <a:r>
              <a:rPr kumimoji="1" lang="ru-RU" sz="2400" dirty="0" err="1" smtClean="0">
                <a:latin typeface="Garamond" pitchFamily="18" charset="0"/>
              </a:rPr>
              <a:t>nderflow</a:t>
            </a:r>
            <a:r>
              <a:rPr kumimoji="1" lang="ru-RU" sz="2400" dirty="0" smtClean="0">
                <a:latin typeface="Garamond" pitchFamily="18" charset="0"/>
              </a:rPr>
              <a:t>).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За </a:t>
            </a:r>
            <a:r>
              <a:rPr kumimoji="1" lang="ru-RU" sz="2400" dirty="0" err="1" smtClean="0">
                <a:latin typeface="Garamond" pitchFamily="18" charset="0"/>
              </a:rPr>
              <a:t>разлику</a:t>
            </a:r>
            <a:r>
              <a:rPr kumimoji="1" lang="ru-RU" sz="2400" dirty="0" smtClean="0">
                <a:latin typeface="Garamond" pitchFamily="18" charset="0"/>
              </a:rPr>
              <a:t> од </a:t>
            </a:r>
            <a:r>
              <a:rPr kumimoji="1" lang="ru-RU" sz="2400" dirty="0" err="1" smtClean="0">
                <a:latin typeface="Garamond" pitchFamily="18" charset="0"/>
              </a:rPr>
              <a:t>прекорачења</a:t>
            </a:r>
            <a:r>
              <a:rPr kumimoji="1" lang="ru-RU" sz="2400" dirty="0" smtClean="0">
                <a:latin typeface="Garamond" pitchFamily="18" charset="0"/>
              </a:rPr>
              <a:t>, </a:t>
            </a:r>
            <a:r>
              <a:rPr kumimoji="1" lang="ru-RU" sz="2400" dirty="0" err="1" smtClean="0">
                <a:latin typeface="Garamond" pitchFamily="18" charset="0"/>
              </a:rPr>
              <a:t>резултат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третира као </a:t>
            </a:r>
            <a:r>
              <a:rPr kumimoji="1" lang="ru-RU" sz="2400" dirty="0" err="1">
                <a:latin typeface="Garamond" pitchFamily="18" charset="0"/>
              </a:rPr>
              <a:t>нула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зато </a:t>
            </a:r>
            <a:r>
              <a:rPr kumimoji="1" lang="ru-RU" sz="2400" dirty="0">
                <a:latin typeface="Garamond" pitchFamily="18" charset="0"/>
              </a:rPr>
              <a:t>што је реч о веома малим бројевима – </a:t>
            </a:r>
            <a:r>
              <a:rPr kumimoji="1" lang="ru-RU" sz="2400" dirty="0" err="1">
                <a:latin typeface="Garamond" pitchFamily="18" charset="0"/>
              </a:rPr>
              <a:t>блиским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нули.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Међутим</a:t>
            </a:r>
            <a:r>
              <a:rPr kumimoji="1" lang="ru-RU" sz="2400" dirty="0">
                <a:latin typeface="Garamond" pitchFamily="18" charset="0"/>
              </a:rPr>
              <a:t>, при оперисању са оваквим бројевима треба бити опрезан јер се могу добити некоректни резултати.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Реални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бројеви из области [-</a:t>
            </a:r>
            <a:r>
              <a:rPr kumimoji="1" lang="el-GR" sz="2400" dirty="0">
                <a:latin typeface="Garamond" pitchFamily="18" charset="0"/>
              </a:rPr>
              <a:t>Ω</a:t>
            </a:r>
            <a:r>
              <a:rPr kumimoji="1" lang="ru-RU" sz="2400" dirty="0">
                <a:latin typeface="Garamond" pitchFamily="18" charset="0"/>
              </a:rPr>
              <a:t>, -</a:t>
            </a:r>
            <a:r>
              <a:rPr kumimoji="1" lang="el-GR" sz="2400" dirty="0">
                <a:latin typeface="Garamond" pitchFamily="18" charset="0"/>
              </a:rPr>
              <a:t>ω</a:t>
            </a:r>
            <a:r>
              <a:rPr kumimoji="1" lang="ru-RU" sz="2400" dirty="0">
                <a:latin typeface="Garamond" pitchFamily="18" charset="0"/>
              </a:rPr>
              <a:t>]</a:t>
            </a:r>
            <a:r>
              <a:rPr kumimoji="1" lang="en-US" sz="2400" dirty="0">
                <a:latin typeface="Arial" charset="0"/>
              </a:rPr>
              <a:t>U</a:t>
            </a:r>
            <a:r>
              <a:rPr kumimoji="1" lang="ru-RU" sz="2400" dirty="0">
                <a:latin typeface="Garamond" pitchFamily="18" charset="0"/>
              </a:rPr>
              <a:t>{0}</a:t>
            </a:r>
            <a:r>
              <a:rPr kumimoji="1" lang="en-US" sz="2400" dirty="0">
                <a:latin typeface="Arial" charset="0"/>
              </a:rPr>
              <a:t>U</a:t>
            </a:r>
            <a:r>
              <a:rPr kumimoji="1" lang="ru-RU" sz="2400" dirty="0">
                <a:latin typeface="Garamond" pitchFamily="18" charset="0"/>
              </a:rPr>
              <a:t>[</a:t>
            </a:r>
            <a:r>
              <a:rPr kumimoji="1" lang="el-GR" sz="2400" dirty="0">
                <a:latin typeface="Garamond" pitchFamily="18" charset="0"/>
              </a:rPr>
              <a:t>ω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el-GR" sz="2400" dirty="0">
                <a:latin typeface="Garamond" pitchFamily="18" charset="0"/>
              </a:rPr>
              <a:t>Ω</a:t>
            </a:r>
            <a:r>
              <a:rPr kumimoji="1" lang="ru-RU" sz="2400" dirty="0">
                <a:latin typeface="Garamond" pitchFamily="18" charset="0"/>
              </a:rPr>
              <a:t>] могу се регистровати у Јави. </a:t>
            </a:r>
            <a:endParaRPr kumimoji="1" lang="sr-Latn-RS" sz="24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типови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</a:t>
            </a:r>
            <a:r>
              <a:rPr kumimoji="1" lang="ru-RU" sz="2400" dirty="0" err="1">
                <a:latin typeface="Garamond" pitchFamily="18" charset="0"/>
              </a:rPr>
              <a:t>ствари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ru-RU" sz="2400" dirty="0" err="1">
                <a:latin typeface="Garamond" pitchFamily="18" charset="0"/>
              </a:rPr>
              <a:t>тачно</a:t>
            </a:r>
            <a:r>
              <a:rPr kumimoji="1" lang="ru-RU" sz="2400" dirty="0">
                <a:latin typeface="Garamond" pitchFamily="18" charset="0"/>
              </a:rPr>
              <a:t> се могу </a:t>
            </a:r>
            <a:r>
              <a:rPr kumimoji="1" lang="ru-RU" sz="2400" dirty="0" err="1">
                <a:latin typeface="Garamond" pitchFamily="18" charset="0"/>
              </a:rPr>
              <a:t>регистровати</a:t>
            </a:r>
            <a:r>
              <a:rPr kumimoji="1" lang="ru-RU" sz="2400" dirty="0">
                <a:latin typeface="Garamond" pitchFamily="18" charset="0"/>
              </a:rPr>
              <a:t> само </a:t>
            </a:r>
            <a:r>
              <a:rPr kumimoji="1" lang="ru-RU" sz="2400" dirty="0" err="1">
                <a:latin typeface="Garamond" pitchFamily="18" charset="0"/>
              </a:rPr>
              <a:t>тзв</a:t>
            </a:r>
            <a:r>
              <a:rPr kumimoji="1" lang="ru-RU" sz="2400" dirty="0">
                <a:latin typeface="Garamond" pitchFamily="18" charset="0"/>
              </a:rPr>
              <a:t>. </a:t>
            </a:r>
            <a:r>
              <a:rPr kumimoji="1" lang="ru-RU" sz="2400" dirty="0" err="1">
                <a:latin typeface="Garamond" pitchFamily="18" charset="0"/>
              </a:rPr>
              <a:t>централни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бројеви</a:t>
            </a:r>
            <a:r>
              <a:rPr kumimoji="1" lang="ru-RU" sz="2400" dirty="0">
                <a:latin typeface="Garamond" pitchFamily="18" charset="0"/>
              </a:rPr>
              <a:t>, а </a:t>
            </a:r>
            <a:r>
              <a:rPr kumimoji="1" lang="ru-RU" sz="2400" dirty="0" err="1">
                <a:latin typeface="Garamond" pitchFamily="18" charset="0"/>
              </a:rPr>
              <a:t>сви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остали</a:t>
            </a:r>
            <a:r>
              <a:rPr kumimoji="1" lang="ru-RU" sz="2400" dirty="0">
                <a:latin typeface="Garamond" pitchFamily="18" charset="0"/>
              </a:rPr>
              <a:t> само </a:t>
            </a:r>
            <a:r>
              <a:rPr kumimoji="1" lang="ru-RU" sz="2400" dirty="0" err="1">
                <a:latin typeface="Garamond" pitchFamily="18" charset="0"/>
              </a:rPr>
              <a:t>приближно</a:t>
            </a:r>
            <a:r>
              <a:rPr kumimoji="1" lang="ru-RU" sz="2400" dirty="0">
                <a:latin typeface="Garamond" pitchFamily="18" charset="0"/>
              </a:rPr>
              <a:t>. </a:t>
            </a:r>
            <a:endParaRPr kumimoji="1" lang="ru-RU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Ако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је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000" dirty="0"/>
              <a:t>x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централни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број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ru-RU" sz="2400" dirty="0" err="1">
                <a:latin typeface="Garamond" pitchFamily="18" charset="0"/>
              </a:rPr>
              <a:t>тада</a:t>
            </a:r>
            <a:r>
              <a:rPr kumimoji="1" lang="ru-RU" sz="2400" dirty="0">
                <a:latin typeface="Garamond" pitchFamily="18" charset="0"/>
              </a:rPr>
              <a:t> се </a:t>
            </a:r>
            <a:r>
              <a:rPr kumimoji="1" lang="ru-RU" sz="2400" dirty="0" err="1">
                <a:latin typeface="Garamond" pitchFamily="18" charset="0"/>
              </a:rPr>
              <a:t>сви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реални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бројеви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(</a:t>
            </a:r>
            <a:r>
              <a:rPr kumimoji="1" lang="ru-RU" sz="2400" dirty="0">
                <a:latin typeface="Garamond" pitchFamily="18" charset="0"/>
              </a:rPr>
              <a:t>у </a:t>
            </a:r>
            <a:r>
              <a:rPr kumimoji="1" lang="ru-RU" sz="2400" dirty="0" err="1">
                <a:latin typeface="Garamond" pitchFamily="18" charset="0"/>
              </a:rPr>
              <a:t>математичком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смислу</a:t>
            </a:r>
            <a:r>
              <a:rPr kumimoji="1" lang="ru-RU" sz="2400" dirty="0">
                <a:latin typeface="Garamond" pitchFamily="18" charset="0"/>
              </a:rPr>
              <a:t>), из </a:t>
            </a:r>
            <a:r>
              <a:rPr kumimoji="1" lang="ru-RU" sz="2400" dirty="0" err="1">
                <a:latin typeface="Garamond" pitchFamily="18" charset="0"/>
              </a:rPr>
              <a:t>довољно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мале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околине</a:t>
            </a:r>
            <a:r>
              <a:rPr kumimoji="1" lang="ru-RU" sz="2400" dirty="0">
                <a:latin typeface="Garamond" pitchFamily="18" charset="0"/>
              </a:rPr>
              <a:t> за </a:t>
            </a:r>
            <a:r>
              <a:rPr kumimoji="1" lang="ru-RU" sz="2000" dirty="0"/>
              <a:t>x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ru-RU" sz="2400" dirty="0" err="1">
                <a:latin typeface="Garamond" pitchFamily="18" charset="0"/>
              </a:rPr>
              <a:t>замењују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бројем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000" dirty="0" smtClean="0"/>
              <a:t>x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en-U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На </a:t>
            </a:r>
            <a:r>
              <a:rPr kumimoji="1" lang="ru-RU" sz="2400" dirty="0" err="1">
                <a:latin typeface="Garamond" pitchFamily="18" charset="0"/>
              </a:rPr>
              <a:t>реални</a:t>
            </a:r>
            <a:r>
              <a:rPr kumimoji="1" lang="ru-RU" sz="2400" dirty="0">
                <a:latin typeface="Garamond" pitchFamily="18" charset="0"/>
              </a:rPr>
              <a:t> тип </a:t>
            </a:r>
            <a:r>
              <a:rPr kumimoji="1" lang="ru-RU" sz="2400" dirty="0" err="1">
                <a:latin typeface="Garamond" pitchFamily="18" charset="0"/>
              </a:rPr>
              <a:t>података</a:t>
            </a:r>
            <a:r>
              <a:rPr kumimoji="1" lang="ru-RU" sz="2400" dirty="0">
                <a:latin typeface="Garamond" pitchFamily="18" charset="0"/>
              </a:rPr>
              <a:t> могу да се </a:t>
            </a:r>
            <a:r>
              <a:rPr kumimoji="1" lang="ru-RU" sz="2400" dirty="0" err="1">
                <a:latin typeface="Garamond" pitchFamily="18" charset="0"/>
              </a:rPr>
              <a:t>примењују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релациони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 </a:t>
            </a:r>
            <a:r>
              <a:rPr kumimoji="1" lang="ru-RU" sz="2400" dirty="0" err="1">
                <a:latin typeface="Garamond" pitchFamily="18" charset="0"/>
              </a:rPr>
              <a:t>аритметички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оператори</a:t>
            </a:r>
            <a:r>
              <a:rPr kumimoji="1" lang="ru-RU" sz="2400" dirty="0">
                <a:latin typeface="Garamond" pitchFamily="18" charset="0"/>
              </a:rPr>
              <a:t>. </a:t>
            </a:r>
            <a:endParaRPr kumimoji="1" lang="ru-RU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en-U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Приликом </a:t>
            </a:r>
            <a:r>
              <a:rPr kumimoji="1" lang="ru-RU" sz="2400" dirty="0" err="1">
                <a:latin typeface="Garamond" pitchFamily="18" charset="0"/>
              </a:rPr>
              <a:t>оперисања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са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реалним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бројевима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може</a:t>
            </a:r>
            <a:r>
              <a:rPr kumimoji="1" lang="ru-RU" sz="2400" dirty="0">
                <a:latin typeface="Garamond" pitchFamily="18" charset="0"/>
              </a:rPr>
              <a:t> се </a:t>
            </a:r>
            <a:r>
              <a:rPr kumimoji="1" lang="ru-RU" sz="2400" dirty="0" err="1">
                <a:latin typeface="Garamond" pitchFamily="18" charset="0"/>
              </a:rPr>
              <a:t>као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резултат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појавити</a:t>
            </a:r>
            <a:r>
              <a:rPr kumimoji="1" lang="ru-RU" sz="2400" dirty="0">
                <a:latin typeface="Garamond" pitchFamily="18" charset="0"/>
              </a:rPr>
              <a:t> нешто </a:t>
            </a:r>
            <a:r>
              <a:rPr kumimoji="1" lang="ru-RU" sz="2400" dirty="0" err="1">
                <a:latin typeface="Garamond" pitchFamily="18" charset="0"/>
              </a:rPr>
              <a:t>што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није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број</a:t>
            </a:r>
            <a:r>
              <a:rPr kumimoji="1" lang="sr-Latn-RS" sz="2400" dirty="0" smtClean="0">
                <a:latin typeface="Garamond" pitchFamily="18" charset="0"/>
              </a:rPr>
              <a:t>. </a:t>
            </a:r>
            <a:endParaRPr kumimoji="1" lang="sr-Cyrl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sr-Latn-R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sr-Cyrl-RS" sz="2400" dirty="0">
                <a:latin typeface="Garamond" pitchFamily="18" charset="0"/>
              </a:rPr>
              <a:t>Н</a:t>
            </a:r>
            <a:r>
              <a:rPr kumimoji="1" lang="ru-RU" sz="2400" dirty="0" smtClean="0">
                <a:latin typeface="Garamond" pitchFamily="18" charset="0"/>
              </a:rPr>
              <a:t>а </a:t>
            </a:r>
            <a:r>
              <a:rPr kumimoji="1" lang="ru-RU" sz="2400" dirty="0">
                <a:latin typeface="Garamond" pitchFamily="18" charset="0"/>
              </a:rPr>
              <a:t>пример, </a:t>
            </a:r>
            <a:r>
              <a:rPr kumimoji="1" lang="ru-RU" sz="2400" dirty="0" err="1">
                <a:latin typeface="Garamond" pitchFamily="18" charset="0"/>
              </a:rPr>
              <a:t>ако</a:t>
            </a:r>
            <a:r>
              <a:rPr kumimoji="1" lang="ru-RU" sz="2400" dirty="0">
                <a:latin typeface="Garamond" pitchFamily="18" charset="0"/>
              </a:rPr>
              <a:t> се </a:t>
            </a:r>
            <a:r>
              <a:rPr kumimoji="1" lang="ru-RU" sz="2400" dirty="0" err="1">
                <a:latin typeface="Garamond" pitchFamily="18" charset="0"/>
              </a:rPr>
              <a:t>нула</a:t>
            </a:r>
            <a:r>
              <a:rPr kumimoji="1" lang="ru-RU" sz="2400" dirty="0">
                <a:latin typeface="Garamond" pitchFamily="18" charset="0"/>
              </a:rPr>
              <a:t> дели </a:t>
            </a:r>
            <a:r>
              <a:rPr kumimoji="1" lang="ru-RU" sz="2400" dirty="0" err="1" smtClean="0">
                <a:latin typeface="Garamond" pitchFamily="18" charset="0"/>
              </a:rPr>
              <a:t>нулом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 стога </a:t>
            </a:r>
            <a:r>
              <a:rPr kumimoji="1" lang="ru-RU" sz="2400" dirty="0" err="1">
                <a:latin typeface="Garamond" pitchFamily="18" charset="0"/>
              </a:rPr>
              <a:t>постоји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посебна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>
                <a:latin typeface="Garamond" pitchFamily="18" charset="0"/>
              </a:rPr>
              <a:t>вредност</a:t>
            </a:r>
            <a:r>
              <a:rPr kumimoji="1" lang="ru-RU" sz="2400" dirty="0">
                <a:latin typeface="Garamond" pitchFamily="18" charset="0"/>
              </a:rPr>
              <a:t> означена </a:t>
            </a:r>
            <a:r>
              <a:rPr kumimoji="1" lang="ru-RU" sz="2400" dirty="0" err="1">
                <a:latin typeface="Garamond" pitchFamily="18" charset="0"/>
              </a:rPr>
              <a:t>са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/>
              <a:t>NaN</a:t>
            </a:r>
            <a:r>
              <a:rPr kumimoji="1" lang="ru-RU" sz="2400" dirty="0">
                <a:latin typeface="Garamond" pitchFamily="18" charset="0"/>
              </a:rPr>
              <a:t> (</a:t>
            </a:r>
            <a:r>
              <a:rPr kumimoji="1" lang="ru-RU" sz="2400" dirty="0" err="1">
                <a:latin typeface="Garamond" pitchFamily="18" charset="0"/>
              </a:rPr>
              <a:t>енг</a:t>
            </a:r>
            <a:r>
              <a:rPr kumimoji="1" lang="ru-RU" sz="2400" dirty="0">
                <a:latin typeface="Garamond" pitchFamily="18" charset="0"/>
              </a:rPr>
              <a:t>. </a:t>
            </a:r>
            <a:r>
              <a:rPr kumimoji="1" lang="ru-RU" sz="2400" dirty="0" err="1">
                <a:latin typeface="Garamond" pitchFamily="18" charset="0"/>
              </a:rPr>
              <a:t>Not</a:t>
            </a:r>
            <a:r>
              <a:rPr kumimoji="1" lang="ru-RU" sz="2400" dirty="0">
                <a:latin typeface="Garamond" pitchFamily="18" charset="0"/>
              </a:rPr>
              <a:t> a </a:t>
            </a:r>
            <a:r>
              <a:rPr kumimoji="1" lang="ru-RU" sz="2400" dirty="0" err="1">
                <a:latin typeface="Garamond" pitchFamily="18" charset="0"/>
              </a:rPr>
              <a:t>number</a:t>
            </a:r>
            <a:r>
              <a:rPr kumimoji="1" lang="ru-RU" sz="2400" dirty="0">
                <a:latin typeface="Garamond" pitchFamily="18" charset="0"/>
              </a:rPr>
              <a:t>).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Реални типови (</a:t>
            </a:r>
            <a:r>
              <a:rPr lang="sr-Latn-RS" sz="3600" b="1" kern="0" dirty="0" smtClean="0">
                <a:solidFill>
                  <a:srgbClr val="0070C0"/>
                </a:solidFill>
              </a:rPr>
              <a:t>4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417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Логички (</a:t>
            </a:r>
            <a:r>
              <a:rPr kumimoji="1" lang="en-US" sz="2400" dirty="0" err="1">
                <a:latin typeface="Garamond" pitchFamily="18" charset="0"/>
              </a:rPr>
              <a:t>boolean</a:t>
            </a:r>
            <a:r>
              <a:rPr kumimoji="1" lang="en-US" sz="2400" dirty="0">
                <a:latin typeface="Garamond" pitchFamily="18" charset="0"/>
              </a:rPr>
              <a:t>) </a:t>
            </a:r>
            <a:r>
              <a:rPr kumimoji="1" lang="ru-RU" sz="2400" dirty="0">
                <a:latin typeface="Garamond" pitchFamily="18" charset="0"/>
              </a:rPr>
              <a:t>тип је окарактерисан: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скупом логичких константи </a:t>
            </a:r>
            <a:r>
              <a:rPr kumimoji="1" lang="en-US" sz="2000" b="1" dirty="0">
                <a:latin typeface="+mn-lt"/>
              </a:rPr>
              <a:t>true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 </a:t>
            </a:r>
            <a:r>
              <a:rPr kumimoji="1" lang="en-US" sz="2000" b="1" dirty="0">
                <a:latin typeface="+mn-lt"/>
              </a:rPr>
              <a:t>false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које не могу имати </a:t>
            </a:r>
            <a:r>
              <a:rPr kumimoji="1" lang="ru-RU" sz="2400" dirty="0" err="1">
                <a:latin typeface="Garamond" pitchFamily="18" charset="0"/>
              </a:rPr>
              <a:t>друго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значење</a:t>
            </a:r>
            <a:r>
              <a:rPr kumimoji="1" lang="en-US" sz="2400" dirty="0" smtClean="0">
                <a:latin typeface="Garamond" pitchFamily="18" charset="0"/>
              </a:rPr>
              <a:t>,</a:t>
            </a:r>
            <a:endParaRPr kumimoji="1" lang="ru-RU" sz="2400" dirty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скупом логичких оператора и операторима једнакости и неједнакости.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Логички тип је добио назив по имену енглеског математичара Була (</a:t>
            </a:r>
            <a:r>
              <a:rPr kumimoji="1" lang="en-US" sz="2400" dirty="0">
                <a:latin typeface="Garamond" pitchFamily="18" charset="0"/>
              </a:rPr>
              <a:t>George Boole, 1815-1864) </a:t>
            </a:r>
            <a:r>
              <a:rPr kumimoji="1" lang="ru-RU" sz="2400" dirty="0">
                <a:latin typeface="Garamond" pitchFamily="18" charset="0"/>
              </a:rPr>
              <a:t>који се сматра оснивачем математичке логике.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Следеће наредбе у Јави: </a:t>
            </a:r>
            <a:endParaRPr kumimoji="1" lang="en-US" sz="2400" dirty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sz="2000" b="1" dirty="0" smtClean="0">
                <a:latin typeface="+mn-lt"/>
              </a:rPr>
              <a:t>if</a:t>
            </a:r>
            <a:r>
              <a:rPr kumimoji="1" lang="en-US" sz="2400" b="1" dirty="0">
                <a:latin typeface="Garamond" pitchFamily="18" charset="0"/>
              </a:rPr>
              <a:t>, </a:t>
            </a:r>
            <a:r>
              <a:rPr kumimoji="1" lang="en-US" sz="2000" b="1" dirty="0">
                <a:latin typeface="+mn-lt"/>
              </a:rPr>
              <a:t>while</a:t>
            </a:r>
            <a:r>
              <a:rPr kumimoji="1" lang="en-US" sz="2400" b="1" dirty="0">
                <a:latin typeface="Garamond" pitchFamily="18" charset="0"/>
              </a:rPr>
              <a:t>, </a:t>
            </a:r>
            <a:r>
              <a:rPr kumimoji="1" lang="en-US" sz="2000" b="1" dirty="0">
                <a:latin typeface="+mn-lt"/>
              </a:rPr>
              <a:t>for</a:t>
            </a:r>
            <a:r>
              <a:rPr kumimoji="1" lang="en-US" sz="2400" b="1" dirty="0">
                <a:latin typeface="Garamond" pitchFamily="18" charset="0"/>
              </a:rPr>
              <a:t>, </a:t>
            </a:r>
            <a:r>
              <a:rPr kumimoji="1" lang="en-US" sz="2000" b="1" dirty="0">
                <a:latin typeface="+mn-lt"/>
              </a:rPr>
              <a:t>do-while </a:t>
            </a:r>
            <a:endParaRPr kumimoji="1" lang="en-US" sz="2000" b="1" dirty="0" smtClean="0">
              <a:latin typeface="+mn-lt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условни оператор </a:t>
            </a:r>
            <a:r>
              <a:rPr kumimoji="1" lang="ru-RU" sz="2000" b="1" dirty="0">
                <a:latin typeface="+mn-lt"/>
              </a:rPr>
              <a:t>?:</a:t>
            </a:r>
            <a:r>
              <a:rPr kumimoji="1" lang="ru-RU" sz="2000" dirty="0">
                <a:latin typeface="+mn-lt"/>
              </a:rPr>
              <a:t> </a:t>
            </a:r>
            <a:endParaRPr kumimoji="1" lang="en-US" sz="2000" dirty="0" smtClean="0">
              <a:latin typeface="+mn-lt"/>
            </a:endParaRPr>
          </a:p>
          <a:p>
            <a:pPr lvl="1"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ru-RU" sz="2400" dirty="0" err="1" smtClean="0">
                <a:latin typeface="Garamond" pitchFamily="18" charset="0"/>
              </a:rPr>
              <a:t>захтевају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логичке вредности за навођење услова.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Логички тип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48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Појам објекта је кључан у сваком објектно оријентисаном језику.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Објекат</a:t>
            </a:r>
            <a:r>
              <a:rPr kumimoji="1" lang="en-US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себи обједињује скуп података и поступака за рад са тим подацима. 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ru-RU" sz="2400" dirty="0">
                <a:latin typeface="Garamond" pitchFamily="18" charset="0"/>
              </a:rPr>
              <a:t>Објектни тип у Јави </a:t>
            </a:r>
            <a:r>
              <a:rPr kumimoji="1" lang="ru-RU" sz="2400" dirty="0" err="1">
                <a:latin typeface="Garamond" pitchFamily="18" charset="0"/>
              </a:rPr>
              <a:t>може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бити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  <a:endParaRPr kumimoji="1" lang="en-US" sz="2400" dirty="0" smtClean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кориснички</a:t>
            </a:r>
            <a:r>
              <a:rPr kumimoji="1" lang="ru-RU" sz="2400" dirty="0">
                <a:latin typeface="Garamond" pitchFamily="18" charset="0"/>
              </a:rPr>
              <a:t>, </a:t>
            </a:r>
            <a:endParaRPr kumimoji="1" lang="en-US" sz="2400" dirty="0" smtClean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низовни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endParaRPr kumimoji="1" lang="en-US" sz="2400" dirty="0" smtClean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набројиви.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Кориснички објектни тип дефинише сам </a:t>
            </a:r>
            <a:r>
              <a:rPr kumimoji="1" lang="ru-RU" sz="2400" dirty="0" err="1">
                <a:latin typeface="Garamond" pitchFamily="18" charset="0"/>
              </a:rPr>
              <a:t>корисник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en-US" sz="2400" dirty="0" smtClean="0">
                <a:latin typeface="Garamond" pitchFamily="18" charset="0"/>
              </a:rPr>
              <a:t/>
            </a:r>
            <a:br>
              <a:rPr kumimoji="1" lang="en-US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преко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имена класе или имена интерфејса.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Низовни тип се може дефинисати било преко корисничког објектног типа, било преко примитивног типа.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Набројиви тип дефинише се преко кључне речи </a:t>
            </a:r>
            <a:r>
              <a:rPr kumimoji="1" lang="ru-RU" sz="2000" b="1" dirty="0" err="1">
                <a:latin typeface="+mn-lt"/>
              </a:rPr>
              <a:t>enum</a:t>
            </a:r>
            <a:r>
              <a:rPr kumimoji="1" lang="ru-RU" sz="2000" dirty="0">
                <a:latin typeface="Garamond" pitchFamily="18" charset="0"/>
              </a:rPr>
              <a:t> </a:t>
            </a:r>
            <a:r>
              <a:rPr kumimoji="1" lang="en-US" sz="2400" dirty="0" smtClean="0">
                <a:latin typeface="Garamond" pitchFamily="18" charset="0"/>
              </a:rPr>
              <a:t/>
            </a:r>
            <a:br>
              <a:rPr kumimoji="1" lang="en-U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имена класе.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Објектни тип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96300" cy="584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Дакле,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Овде је :</a:t>
            </a:r>
          </a:p>
          <a:p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 klase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 klase ili interfejsa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identifikator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endParaRPr kumimoji="1" lang="en-U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наставку презентације описујемо само кориснички објектни тип, а низовни и енумерисни тип ће бити описани касније. 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Објектни тип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76375" y="5373216"/>
            <a:ext cx="5615905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51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Декларацијом класе практично се дефинише нови кориснички тип у </a:t>
            </a:r>
            <a:r>
              <a:rPr kumimoji="1" lang="ru-RU" sz="2400" dirty="0" err="1" smtClean="0">
                <a:latin typeface="Garamond" pitchFamily="18" charset="0"/>
              </a:rPr>
              <a:t>Јави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en-US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Име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класе може да се користи за декларисање променљивих, као што се код примитивних типова користе резервисане речи попут: </a:t>
            </a:r>
            <a:r>
              <a:rPr kumimoji="1" lang="en-US" sz="2000" dirty="0" err="1">
                <a:latin typeface="+mn-lt"/>
              </a:rPr>
              <a:t>int</a:t>
            </a:r>
            <a:r>
              <a:rPr kumimoji="1" lang="en-US" sz="2400" dirty="0">
                <a:latin typeface="Garamond" pitchFamily="18" charset="0"/>
              </a:rPr>
              <a:t>, </a:t>
            </a:r>
            <a:r>
              <a:rPr kumimoji="1" lang="en-US" sz="2000" dirty="0" err="1">
                <a:latin typeface="+mn-lt"/>
              </a:rPr>
              <a:t>boole</a:t>
            </a:r>
            <a:r>
              <a:rPr kumimoji="1" lang="ru-RU" sz="2000" dirty="0">
                <a:latin typeface="+mn-lt"/>
              </a:rPr>
              <a:t>а</a:t>
            </a:r>
            <a:r>
              <a:rPr kumimoji="1" lang="en-US" sz="2000" dirty="0">
                <a:latin typeface="+mn-lt"/>
              </a:rPr>
              <a:t>n</a:t>
            </a:r>
            <a:r>
              <a:rPr kumimoji="1" lang="en-US" sz="2400" dirty="0">
                <a:latin typeface="Garamond" pitchFamily="18" charset="0"/>
              </a:rPr>
              <a:t>, </a:t>
            </a:r>
            <a:r>
              <a:rPr kumimoji="1" lang="en-US" sz="2000" dirty="0">
                <a:latin typeface="+mn-lt"/>
              </a:rPr>
              <a:t>double</a:t>
            </a:r>
            <a:r>
              <a:rPr kumimoji="1" lang="en-US" sz="2400" dirty="0">
                <a:latin typeface="Garamond" pitchFamily="18" charset="0"/>
              </a:rPr>
              <a:t>,… </a:t>
            </a:r>
            <a:endParaRPr kumimoji="1" lang="sr-Cyrl-RS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b="1" dirty="0" smtClean="0">
                <a:latin typeface="Garamond" pitchFamily="18" charset="0"/>
              </a:rPr>
              <a:t>Пример</a:t>
            </a:r>
            <a:r>
              <a:rPr kumimoji="1" lang="en-US" sz="2400" b="1" dirty="0" smtClean="0">
                <a:latin typeface="Garamond" pitchFamily="18" charset="0"/>
              </a:rPr>
              <a:t>: </a:t>
            </a:r>
            <a:r>
              <a:rPr kumimoji="1" lang="sr-Cyrl-RS" sz="2400" dirty="0" smtClean="0">
                <a:latin typeface="Garamond" pitchFamily="18" charset="0"/>
              </a:rPr>
              <a:t>а</a:t>
            </a:r>
            <a:r>
              <a:rPr kumimoji="1" lang="ru-RU" sz="2400" dirty="0" smtClean="0">
                <a:latin typeface="Garamond" pitchFamily="18" charset="0"/>
              </a:rPr>
              <a:t>ко </a:t>
            </a:r>
            <a:r>
              <a:rPr kumimoji="1" lang="ru-RU" sz="2400" dirty="0">
                <a:latin typeface="Garamond" pitchFamily="18" charset="0"/>
              </a:rPr>
              <a:t>дефинишемо класу </a:t>
            </a:r>
            <a:r>
              <a:rPr kumimoji="1" lang="en-US" sz="2000" dirty="0" err="1">
                <a:latin typeface="+mn-lt"/>
              </a:rPr>
              <a:t>Figura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sr-Cyrl-RS" sz="2400" dirty="0">
                <a:latin typeface="Garamond" pitchFamily="18" charset="0"/>
              </a:rPr>
              <a:t>на следећи начин:</a:t>
            </a:r>
          </a:p>
          <a:p>
            <a:endParaRPr lang="sr-Cyrl-RS" sz="24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Figura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…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sr-Cyrl-RS" sz="2400" dirty="0" smtClean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r>
              <a:rPr kumimoji="1" lang="sr-Cyrl-RS" sz="2400" dirty="0">
                <a:latin typeface="Garamond" pitchFamily="18" charset="0"/>
              </a:rPr>
              <a:t> </a:t>
            </a:r>
            <a:r>
              <a:rPr kumimoji="1" lang="sr-Cyrl-RS" sz="2400" dirty="0" smtClean="0">
                <a:latin typeface="Garamond" pitchFamily="18" charset="0"/>
              </a:rPr>
              <a:t>   тада </a:t>
            </a:r>
            <a:r>
              <a:rPr kumimoji="1" lang="sr-Cyrl-RS" sz="2400" dirty="0">
                <a:latin typeface="Garamond" pitchFamily="18" charset="0"/>
              </a:rPr>
              <a:t>има смисла декларисати променљиве</a:t>
            </a:r>
            <a:r>
              <a:rPr kumimoji="1" lang="sr-Cyrl-RS" sz="2400" dirty="0" smtClean="0">
                <a:latin typeface="Garamond" pitchFamily="18" charset="0"/>
              </a:rPr>
              <a:t>: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sr-Cyrl-RS" sz="2400" dirty="0">
              <a:latin typeface="Garamond" pitchFamily="18" charset="0"/>
            </a:endParaRPr>
          </a:p>
          <a:p>
            <a:pPr lvl="1"/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Figura 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kumimoji="1" lang="en-US" sz="15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Дакле</a:t>
            </a:r>
            <a:r>
              <a:rPr kumimoji="1" lang="ru-RU" sz="2400" dirty="0">
                <a:latin typeface="Garamond" pitchFamily="18" charset="0"/>
              </a:rPr>
              <a:t>, наредбом </a:t>
            </a:r>
            <a:r>
              <a:rPr kumimoji="1" lang="en-US" sz="2000" dirty="0" err="1">
                <a:latin typeface="+mn-lt"/>
              </a:rPr>
              <a:t>Figura</a:t>
            </a:r>
            <a:r>
              <a:rPr kumimoji="1" lang="en-US" sz="2000" dirty="0">
                <a:latin typeface="+mn-lt"/>
              </a:rPr>
              <a:t> a, b;</a:t>
            </a:r>
            <a:r>
              <a:rPr kumimoji="1" lang="en-US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декларисане су две променљиве помоћу којих можемо приступати конкретним објектима класе </a:t>
            </a:r>
            <a:r>
              <a:rPr kumimoji="1" lang="en-US" sz="2000" dirty="0" err="1">
                <a:latin typeface="+mn-lt"/>
              </a:rPr>
              <a:t>Figura</a:t>
            </a:r>
            <a:r>
              <a:rPr kumimoji="1" lang="en-US" sz="2400" dirty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Кориснички објектни тип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1600" y="3789040"/>
            <a:ext cx="23762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971600" y="5157192"/>
            <a:ext cx="23762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Из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>
                <a:latin typeface="Garamond" panose="02020404030301010803" pitchFamily="18" charset="0"/>
              </a:rPr>
              <a:t> нова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особине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неке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додатне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Таква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назива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b="1" i="1" dirty="0" err="1">
                <a:latin typeface="Garamond" panose="02020404030301010803" pitchFamily="18" charset="0"/>
              </a:rPr>
              <a:t>поткласа</a:t>
            </a:r>
            <a:r>
              <a:rPr lang="ru-RU" altLang="en-US" sz="2400" i="1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>
                <a:latin typeface="Garamond" panose="02020404030301010803" pitchFamily="18" charset="0"/>
              </a:rPr>
              <a:t>пошто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особине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b="1" i="1" dirty="0" err="1" smtClean="0">
                <a:latin typeface="Garamond" panose="02020404030301010803" pitchFamily="18" charset="0"/>
              </a:rPr>
              <a:t>наткласе</a:t>
            </a:r>
            <a:r>
              <a:rPr lang="ru-RU" altLang="en-US" sz="2400" dirty="0">
                <a:latin typeface="Garamond" panose="02020404030301010803" pitchFamily="18" charset="0"/>
              </a:rPr>
              <a:t>)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>
                <a:latin typeface="Garamond" panose="02020404030301010803" pitchFamily="18" charset="0"/>
              </a:rPr>
              <a:t>њу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каже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b="1" i="1" dirty="0">
                <a:latin typeface="Garamond" panose="02020404030301010803" pitchFamily="18" charset="0"/>
              </a:rPr>
              <a:t>наследила</a:t>
            </a:r>
            <a:r>
              <a:rPr lang="ru-RU" altLang="en-US" sz="2400" i="1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сви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особине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неке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наведене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поткласи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ct val="0"/>
              </a:spcBef>
              <a:buClr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Механизам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такође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оријентисане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језике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омогућава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нових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постојећих</a:t>
            </a:r>
            <a:r>
              <a:rPr lang="ru-RU" altLang="en-US" sz="2400" dirty="0"/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Кориснички објектни тип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542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Начин записа података објектног типа (објеката) у </a:t>
            </a:r>
            <a:r>
              <a:rPr lang="ru-RU" sz="2400" dirty="0" err="1">
                <a:latin typeface="Garamond" pitchFamily="18" charset="0"/>
              </a:rPr>
              <a:t>меморији</a:t>
            </a:r>
            <a:r>
              <a:rPr lang="ru-RU" sz="2400" dirty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се </a:t>
            </a:r>
            <a:r>
              <a:rPr lang="ru-RU" sz="2400" dirty="0">
                <a:latin typeface="Garamond" pitchFamily="18" charset="0"/>
              </a:rPr>
              <a:t>разликује од начина записа података примитивног типа.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Подацима у меморији се приступа </a:t>
            </a:r>
            <a:r>
              <a:rPr lang="ru-RU" sz="2400" dirty="0" err="1">
                <a:latin typeface="Garamond" pitchFamily="18" charset="0"/>
              </a:rPr>
              <a:t>преко</a:t>
            </a:r>
            <a:r>
              <a:rPr lang="ru-RU" sz="2400" dirty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променљивих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latin typeface="Garamond" pitchFamily="18" charset="0"/>
              </a:rPr>
              <a:t>Код </a:t>
            </a:r>
            <a:r>
              <a:rPr lang="ru-RU" sz="2400" dirty="0">
                <a:latin typeface="Garamond" pitchFamily="18" charset="0"/>
              </a:rPr>
              <a:t>примитивних типова променљиве садрже податке са којима се оперише, </a:t>
            </a:r>
            <a:endParaRPr lang="ru-RU" sz="2400" dirty="0" smtClean="0">
              <a:latin typeface="Garamond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д</a:t>
            </a:r>
            <a:r>
              <a:rPr lang="ru-RU" sz="2400" dirty="0" smtClean="0">
                <a:latin typeface="Garamond" pitchFamily="18" charset="0"/>
              </a:rPr>
              <a:t>ок су код </a:t>
            </a:r>
            <a:r>
              <a:rPr lang="ru-RU" sz="2400" dirty="0" err="1" smtClean="0">
                <a:latin typeface="Garamond" pitchFamily="18" charset="0"/>
              </a:rPr>
              <a:t>објектног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типа </a:t>
            </a:r>
            <a:r>
              <a:rPr lang="ru-RU" sz="2400" dirty="0" err="1">
                <a:latin typeface="Garamond" pitchFamily="18" charset="0"/>
              </a:rPr>
              <a:t>променљиве</a:t>
            </a:r>
            <a:r>
              <a:rPr lang="ru-RU" sz="2400" dirty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показивачи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на објекте.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ru-RU" sz="2400" b="1" dirty="0" smtClean="0">
                <a:latin typeface="Garamond" pitchFamily="18" charset="0"/>
              </a:rPr>
              <a:t>Пример: </a:t>
            </a:r>
            <a:r>
              <a:rPr lang="ru-RU" sz="2400" dirty="0" err="1">
                <a:latin typeface="Garamond" pitchFamily="18" charset="0"/>
              </a:rPr>
              <a:t>а</a:t>
            </a:r>
            <a:r>
              <a:rPr lang="ru-RU" sz="2400" dirty="0" err="1" smtClean="0">
                <a:latin typeface="Garamond" pitchFamily="18" charset="0"/>
              </a:rPr>
              <a:t>ко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декларишемо </a:t>
            </a:r>
            <a:r>
              <a:rPr lang="ru-RU" sz="2400" dirty="0" err="1">
                <a:latin typeface="Garamond" pitchFamily="18" charset="0"/>
              </a:rPr>
              <a:t>класу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Osoba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500" dirty="0">
                <a:latin typeface="Garamond" pitchFamily="18" charset="0"/>
              </a:rPr>
              <a:t> </a:t>
            </a:r>
            <a:r>
              <a:rPr lang="ru-RU" sz="1500" dirty="0" smtClean="0">
                <a:latin typeface="Garamond" pitchFamily="18" charset="0"/>
              </a:rPr>
              <a:t>       </a:t>
            </a:r>
            <a:r>
              <a:rPr lang="ru-RU" sz="2400" dirty="0" smtClean="0">
                <a:latin typeface="Garamond" pitchFamily="18" charset="0"/>
              </a:rPr>
              <a:t>и </a:t>
            </a:r>
            <a:r>
              <a:rPr lang="ru-RU" sz="2400" dirty="0" err="1" smtClean="0">
                <a:latin typeface="Garamond" pitchFamily="18" charset="0"/>
              </a:rPr>
              <a:t>креирамо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примерак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класе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коришћењем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променљиве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p</a:t>
            </a:r>
            <a:endParaRPr lang="sr-Cyrl-RS" sz="2000" dirty="0" smtClean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Osoba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Osoba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ru-RU" sz="1500" dirty="0">
              <a:latin typeface="+mn-lt"/>
            </a:endParaRPr>
          </a:p>
          <a:p>
            <a:pPr lvl="1">
              <a:defRPr/>
            </a:pPr>
            <a:r>
              <a:rPr lang="ru-RU" sz="2400" dirty="0" err="1" smtClean="0">
                <a:latin typeface="Garamond" pitchFamily="18" charset="0"/>
              </a:rPr>
              <a:t>онда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је </a:t>
            </a:r>
            <a:r>
              <a:rPr lang="en-US" sz="2000" dirty="0">
                <a:latin typeface="+mn-lt"/>
              </a:rPr>
              <a:t>p</a:t>
            </a:r>
            <a:r>
              <a:rPr lang="en-US" sz="24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референца (показивач) на адресу у меморији од које почиње запис креираног објекта.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Кориснички објектни тип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75" y="4725144"/>
            <a:ext cx="1943497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476374" y="5589240"/>
            <a:ext cx="2735585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628775"/>
            <a:ext cx="885666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Типови података</a:t>
            </a:r>
            <a:r>
              <a:rPr lang="en-US" altLang="en-US" sz="5400" smtClean="0">
                <a:solidFill>
                  <a:srgbClr val="3366FF"/>
                </a:solidFill>
              </a:rPr>
              <a:t/>
            </a:r>
            <a:br>
              <a:rPr lang="en-US" altLang="en-US" sz="5400" smtClean="0">
                <a:solidFill>
                  <a:srgbClr val="3366FF"/>
                </a:solidFill>
              </a:rPr>
            </a:br>
            <a:r>
              <a:rPr lang="sr-Cyrl-RS" altLang="en-US" sz="5400" smtClean="0">
                <a:solidFill>
                  <a:srgbClr val="3366FF"/>
                </a:solidFill>
              </a:rPr>
              <a:t>у Јави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888" y="3356992"/>
            <a:ext cx="5110162" cy="1752600"/>
          </a:xfrm>
        </p:spPr>
        <p:txBody>
          <a:bodyPr/>
          <a:lstStyle/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dirty="0">
                <a:hlinkClick r:id="rId2"/>
              </a:rPr>
              <a:t>vladaf@matf.bg.ac.</a:t>
            </a:r>
            <a:r>
              <a:rPr lang="en-US" altLang="en-US" dirty="0" err="1">
                <a:hlinkClick r:id="rId2"/>
              </a:rPr>
              <a:t>rs</a:t>
            </a:r>
            <a:endParaRPr lang="sr-Latn-RS" altLang="en-US" dirty="0"/>
          </a:p>
          <a:p>
            <a:pPr eaLnBrk="1" hangingPunct="1"/>
            <a:r>
              <a:rPr lang="sr-Cyrl-RS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hlinkClick r:id="rId3"/>
              </a:rPr>
              <a:t>k</a:t>
            </a:r>
            <a:r>
              <a:rPr lang="sr-Latn-RS" altLang="en-US" dirty="0">
                <a:hlinkClick r:id="rId3"/>
              </a:rPr>
              <a:t>artelj</a:t>
            </a:r>
            <a:r>
              <a:rPr lang="en-US" altLang="en-US" dirty="0">
                <a:hlinkClick r:id="rId3"/>
              </a:rPr>
              <a:t>@matf.bg.ac.rs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Дакле, ако се за променљиву </a:t>
            </a:r>
            <a:r>
              <a:rPr lang="ru-RU" sz="2000" dirty="0">
                <a:latin typeface="+mn-lt"/>
              </a:rPr>
              <a:t>p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користи локација са адресом </a:t>
            </a:r>
            <a:r>
              <a:rPr lang="ru-RU" sz="2000" dirty="0">
                <a:latin typeface="+mn-lt"/>
              </a:rPr>
              <a:t>12345</a:t>
            </a:r>
            <a:r>
              <a:rPr lang="ru-RU" sz="2400" dirty="0">
                <a:latin typeface="Garamond" pitchFamily="18" charset="0"/>
              </a:rPr>
              <a:t>, а запис објекта почиње од адресе </a:t>
            </a:r>
            <a:r>
              <a:rPr lang="ru-RU" sz="2000" dirty="0">
                <a:latin typeface="+mn-lt"/>
              </a:rPr>
              <a:t>98765</a:t>
            </a:r>
            <a:r>
              <a:rPr lang="ru-RU" sz="2400" dirty="0">
                <a:latin typeface="Garamond" pitchFamily="18" charset="0"/>
              </a:rPr>
              <a:t>, </a:t>
            </a:r>
            <a:r>
              <a:rPr lang="ru-RU" sz="2400" dirty="0" smtClean="0">
                <a:latin typeface="Garamond" pitchFamily="18" charset="0"/>
              </a:rPr>
              <a:t/>
            </a:r>
            <a:br>
              <a:rPr lang="ru-RU" sz="24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онда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то графички представљамо на следећи начин:</a:t>
            </a: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Garamond" pitchFamily="18" charset="0"/>
              </a:rPr>
              <a:t>Све адресе у меморији изражене су у бинарном облику, али смо због прегледности овде користили </a:t>
            </a:r>
            <a:r>
              <a:rPr lang="ru-RU" sz="2400" dirty="0" err="1">
                <a:latin typeface="Garamond" pitchFamily="18" charset="0"/>
              </a:rPr>
              <a:t>декадне</a:t>
            </a:r>
            <a:r>
              <a:rPr lang="ru-RU" sz="2400" dirty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бројеве</a:t>
            </a:r>
            <a:r>
              <a:rPr lang="ru-RU" sz="2400" dirty="0" smtClean="0">
                <a:latin typeface="Garamond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400" dirty="0" smtClean="0">
                <a:latin typeface="Garamond" pitchFamily="18" charset="0"/>
              </a:rPr>
              <a:t>Адресе </a:t>
            </a:r>
            <a:r>
              <a:rPr lang="ru-RU" sz="2400" dirty="0">
                <a:latin typeface="Garamond" pitchFamily="18" charset="0"/>
              </a:rPr>
              <a:t>су овде небитне па је однос променљиве </a:t>
            </a:r>
            <a:r>
              <a:rPr lang="ru-RU" sz="2400" dirty="0">
                <a:latin typeface="Arial" charset="0"/>
              </a:rPr>
              <a:t>p</a:t>
            </a:r>
            <a:r>
              <a:rPr lang="ru-RU" sz="2400" dirty="0">
                <a:latin typeface="Garamond" pitchFamily="18" charset="0"/>
              </a:rPr>
              <a:t> и објекта погодније приказати на следећи начин:</a:t>
            </a: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  <a:p>
            <a:pPr>
              <a:defRPr/>
            </a:pPr>
            <a:endParaRPr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Кориснички објектни тип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2075"/>
            <a:ext cx="9144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5611813"/>
            <a:ext cx="902493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441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Још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суштинска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разлика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типа:</a:t>
            </a:r>
          </a:p>
          <a:p>
            <a:pPr marL="1085850" lvl="1" indent="-342900" eaLnBrk="1" hangingPunct="1">
              <a:spcBef>
                <a:spcPct val="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креирају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динамички</a:t>
            </a:r>
            <a:r>
              <a:rPr lang="ru-RU" altLang="en-US" sz="1900" dirty="0">
                <a:latin typeface="Garamond" panose="02020404030301010803" pitchFamily="18" charset="0"/>
              </a:rPr>
              <a:t>, тек приликом </a:t>
            </a:r>
            <a:r>
              <a:rPr lang="ru-RU" altLang="en-US" sz="1900" dirty="0" err="1">
                <a:latin typeface="Garamond" panose="02020404030301010803" pitchFamily="18" charset="0"/>
              </a:rPr>
              <a:t>извршавања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r>
              <a:rPr lang="ru-RU" altLang="en-US" sz="1900" dirty="0" err="1">
                <a:latin typeface="Garamond" panose="02020404030301010803" pitchFamily="18" charset="0"/>
              </a:rPr>
              <a:t>тада</a:t>
            </a:r>
            <a:r>
              <a:rPr lang="ru-RU" altLang="en-US" sz="1900" dirty="0">
                <a:latin typeface="Garamond" panose="02020404030301010803" pitchFamily="18" charset="0"/>
              </a:rPr>
              <a:t> се за </a:t>
            </a:r>
            <a:r>
              <a:rPr lang="ru-RU" altLang="en-US" sz="1900" dirty="0" err="1">
                <a:latin typeface="Garamond" panose="02020404030301010803" pitchFamily="18" charset="0"/>
              </a:rPr>
              <a:t>њих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резервише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меморија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 eaLnBrk="1" hangingPunct="1">
              <a:spcBef>
                <a:spcPct val="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док </a:t>
            </a:r>
            <a:r>
              <a:rPr lang="ru-RU" altLang="en-US" sz="1900" dirty="0">
                <a:latin typeface="Garamond" panose="02020404030301010803" pitchFamily="18" charset="0"/>
              </a:rPr>
              <a:t>се за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податке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1900" dirty="0">
                <a:latin typeface="Garamond" panose="02020404030301010803" pitchFamily="18" charset="0"/>
              </a:rPr>
              <a:t> типа </a:t>
            </a:r>
            <a:r>
              <a:rPr lang="ru-RU" altLang="en-US" sz="1900" dirty="0" err="1">
                <a:latin typeface="Garamond" panose="02020404030301010803" pitchFamily="18" charset="0"/>
              </a:rPr>
              <a:t>меморијски</a:t>
            </a:r>
            <a:r>
              <a:rPr lang="ru-RU" altLang="en-US" sz="1900" dirty="0">
                <a:latin typeface="Garamond" panose="02020404030301010803" pitchFamily="18" charset="0"/>
              </a:rPr>
              <a:t> простор </a:t>
            </a:r>
            <a:r>
              <a:rPr lang="ru-RU" altLang="en-US" sz="1900" dirty="0" err="1">
                <a:latin typeface="Garamond" panose="02020404030301010803" pitchFamily="18" charset="0"/>
              </a:rPr>
              <a:t>резервише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још</a:t>
            </a:r>
            <a:r>
              <a:rPr lang="ru-RU" altLang="en-US" sz="1900" dirty="0">
                <a:latin typeface="Garamond" panose="02020404030301010803" pitchFamily="18" charset="0"/>
              </a:rPr>
              <a:t> у </a:t>
            </a:r>
            <a:r>
              <a:rPr lang="ru-RU" altLang="en-US" sz="1900" dirty="0" err="1">
                <a:latin typeface="Garamond" panose="02020404030301010803" pitchFamily="18" charset="0"/>
              </a:rPr>
              <a:t>фази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превођења</a:t>
            </a:r>
            <a:r>
              <a:rPr lang="ru-RU" altLang="en-US" sz="19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Позивање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над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085850" lvl="1" indent="-342900" eaLnBrk="1" hangingPunct="1">
              <a:spcBef>
                <a:spcPct val="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Над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променљивама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објектног</a:t>
            </a:r>
            <a:r>
              <a:rPr lang="ru-RU" altLang="en-US" sz="1900" dirty="0">
                <a:latin typeface="Garamond" panose="02020404030301010803" pitchFamily="18" charset="0"/>
              </a:rPr>
              <a:t> типа </a:t>
            </a:r>
            <a:r>
              <a:rPr lang="ru-RU" altLang="en-US" sz="1900" dirty="0" smtClean="0">
                <a:latin typeface="Garamond" panose="02020404030301010803" pitchFamily="18" charset="0"/>
              </a:rPr>
              <a:t>се могу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позивати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методи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припадајуће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1900" dirty="0" smtClean="0">
                <a:latin typeface="Garamond" panose="02020404030301010803" pitchFamily="18" charset="0"/>
              </a:rPr>
              <a:t>. </a:t>
            </a:r>
          </a:p>
          <a:p>
            <a:pPr marL="1085850" lvl="1" indent="-342900" eaLnBrk="1" hangingPunct="1">
              <a:spcBef>
                <a:spcPct val="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То се рати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што</a:t>
            </a:r>
            <a:r>
              <a:rPr lang="ru-RU" altLang="en-US" sz="1900" dirty="0">
                <a:latin typeface="Garamond" panose="02020404030301010803" pitchFamily="18" charset="0"/>
              </a:rPr>
              <a:t> се </a:t>
            </a:r>
            <a:r>
              <a:rPr lang="ru-RU" altLang="en-US" sz="1900" dirty="0" err="1">
                <a:latin typeface="Garamond" panose="02020404030301010803" pitchFamily="18" charset="0"/>
              </a:rPr>
              <a:t>наведе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име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 smtClean="0">
                <a:latin typeface="Garamond" panose="02020404030301010803" pitchFamily="18" charset="0"/>
              </a:rPr>
              <a:t>,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затим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пунктуални</a:t>
            </a:r>
            <a:r>
              <a:rPr lang="ru-RU" altLang="en-US" sz="1900" dirty="0">
                <a:latin typeface="Garamond" panose="02020404030301010803" pitchFamily="18" charset="0"/>
              </a:rPr>
              <a:t> оператор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тачка), </a:t>
            </a:r>
            <a:r>
              <a:rPr lang="ru-RU" altLang="en-US" sz="1900" dirty="0" smtClean="0">
                <a:latin typeface="Garamond" panose="02020404030301010803" pitchFamily="18" charset="0"/>
              </a:rPr>
              <a:t>а </a:t>
            </a:r>
            <a:r>
              <a:rPr lang="ru-RU" altLang="en-US" sz="1900" dirty="0" err="1">
                <a:latin typeface="Garamond" panose="02020404030301010803" pitchFamily="18" charset="0"/>
              </a:rPr>
              <a:t>затим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назив</a:t>
            </a:r>
            <a:r>
              <a:rPr lang="ru-RU" altLang="en-US" sz="1900" dirty="0">
                <a:latin typeface="Garamond" panose="02020404030301010803" pitchFamily="18" charset="0"/>
              </a:rPr>
              <a:t> метода </a:t>
            </a:r>
            <a:r>
              <a:rPr lang="ru-RU" altLang="en-US" sz="1900" dirty="0" err="1">
                <a:latin typeface="Garamond" panose="02020404030301010803" pitchFamily="18" charset="0"/>
              </a:rPr>
              <a:t>који</a:t>
            </a:r>
            <a:r>
              <a:rPr lang="ru-RU" altLang="en-US" sz="1900" dirty="0">
                <a:latin typeface="Garamond" panose="02020404030301010803" pitchFamily="18" charset="0"/>
              </a:rPr>
              <a:t>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праћен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аргументима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између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малих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заграда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 eaLnBrk="1" hangingPunct="1">
              <a:spcBef>
                <a:spcPct val="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r>
              <a:rPr lang="ru-RU" altLang="en-US" sz="1900" dirty="0" err="1">
                <a:latin typeface="Garamond" panose="02020404030301010803" pitchFamily="18" charset="0"/>
              </a:rPr>
              <a:t>тада</a:t>
            </a:r>
            <a:r>
              <a:rPr lang="ru-RU" altLang="en-US" sz="1900" dirty="0">
                <a:latin typeface="Garamond" panose="02020404030301010803" pitchFamily="18" charset="0"/>
              </a:rPr>
              <a:t> се </a:t>
            </a:r>
            <a:r>
              <a:rPr lang="ru-RU" altLang="en-US" sz="1900" dirty="0" err="1">
                <a:latin typeface="Garamond" panose="02020404030301010803" pitchFamily="18" charset="0"/>
              </a:rPr>
              <a:t>иза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назива</a:t>
            </a:r>
            <a:r>
              <a:rPr lang="ru-RU" altLang="en-US" sz="1900" dirty="0">
                <a:latin typeface="Garamond" panose="02020404030301010803" pitchFamily="18" charset="0"/>
              </a:rPr>
              <a:t> метода </a:t>
            </a:r>
            <a:r>
              <a:rPr lang="ru-RU" altLang="en-US" sz="1900" dirty="0" err="1">
                <a:latin typeface="Garamond" panose="02020404030301010803" pitchFamily="18" charset="0"/>
              </a:rPr>
              <a:t>обавезно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морају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написати</a:t>
            </a:r>
            <a:r>
              <a:rPr lang="ru-RU" altLang="en-US" sz="1900" dirty="0">
                <a:latin typeface="Garamond" panose="02020404030301010803" pitchFamily="18" charset="0"/>
              </a:rPr>
              <a:t> отворена и затворена мала </a:t>
            </a:r>
            <a:r>
              <a:rPr lang="ru-RU" altLang="en-US" sz="1900" dirty="0" err="1">
                <a:latin typeface="Garamond" panose="02020404030301010803" pitchFamily="18" charset="0"/>
              </a:rPr>
              <a:t>заграда</a:t>
            </a:r>
            <a:r>
              <a:rPr lang="ru-RU" altLang="en-US" sz="19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Кориснички објектни тип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9750" y="1525588"/>
            <a:ext cx="849630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400" b="1" dirty="0">
                <a:latin typeface="Garamond" pitchFamily="18" charset="0"/>
              </a:rPr>
              <a:t>Пример</a:t>
            </a:r>
          </a:p>
          <a:p>
            <a:pPr lvl="1">
              <a:defRPr/>
            </a:pPr>
            <a:r>
              <a:rPr lang="ru-RU" sz="2400" dirty="0">
                <a:latin typeface="Garamond" pitchFamily="18" charset="0"/>
              </a:rPr>
              <a:t>Претпоставимо да променљива </a:t>
            </a:r>
            <a:r>
              <a:rPr lang="en-US" sz="2000" b="1" dirty="0" err="1">
                <a:latin typeface="+mn-lt"/>
              </a:rPr>
              <a:t>prvi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класе </a:t>
            </a:r>
            <a:r>
              <a:rPr lang="en-US" sz="2000" b="1" dirty="0" err="1">
                <a:latin typeface="+mn-lt"/>
              </a:rPr>
              <a:t>Ucenik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показује на новонаправљени објекат. </a:t>
            </a:r>
            <a:r>
              <a:rPr lang="ru-RU" sz="2400" dirty="0" smtClean="0">
                <a:latin typeface="Garamond" pitchFamily="18" charset="0"/>
              </a:rPr>
              <a:t/>
            </a:r>
            <a:br>
              <a:rPr lang="ru-RU" sz="24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Позив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метода </a:t>
            </a:r>
            <a:r>
              <a:rPr lang="en-US" sz="2000" b="1" dirty="0" err="1">
                <a:latin typeface="+mn-lt"/>
              </a:rPr>
              <a:t>stampajIme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који постоји у класи </a:t>
            </a:r>
            <a:r>
              <a:rPr lang="en-US" sz="2000" b="1" dirty="0" err="1">
                <a:latin typeface="+mn-lt"/>
              </a:rPr>
              <a:t>Ucenik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ru-RU" sz="2400" dirty="0" smtClean="0">
                <a:latin typeface="Garamond" pitchFamily="18" charset="0"/>
              </a:rPr>
              <a:t>над </a:t>
            </a:r>
            <a:r>
              <a:rPr lang="ru-RU" sz="2400" dirty="0">
                <a:latin typeface="Garamond" pitchFamily="18" charset="0"/>
              </a:rPr>
              <a:t>објектом на који реферише променљива </a:t>
            </a:r>
            <a:r>
              <a:rPr lang="en-US" sz="2000" b="1" dirty="0" err="1">
                <a:latin typeface="+mn-lt"/>
              </a:rPr>
              <a:t>prvi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ru-RU" sz="2400" dirty="0" err="1" smtClean="0">
                <a:latin typeface="Garamond" pitchFamily="18" charset="0"/>
              </a:rPr>
              <a:t>реализује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>
                <a:latin typeface="Garamond" pitchFamily="18" charset="0"/>
              </a:rPr>
              <a:t>се следећом </a:t>
            </a:r>
            <a:r>
              <a:rPr lang="ru-RU" sz="2400" dirty="0" err="1">
                <a:latin typeface="Garamond" pitchFamily="18" charset="0"/>
              </a:rPr>
              <a:t>наредбом</a:t>
            </a:r>
            <a:r>
              <a:rPr lang="ru-RU" sz="2400" dirty="0" smtClean="0">
                <a:latin typeface="Garamond" pitchFamily="18" charset="0"/>
              </a:rPr>
              <a:t>:</a:t>
            </a:r>
          </a:p>
          <a:p>
            <a:pPr lvl="1">
              <a:defRPr/>
            </a:pPr>
            <a:endParaRPr lang="ru-RU" sz="2400" dirty="0">
              <a:latin typeface="Garamond" pitchFamily="18" charset="0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 smtClean="0">
              <a:effectLst/>
            </a:endParaRPr>
          </a:p>
          <a:p>
            <a:pPr>
              <a:defRPr/>
            </a:pPr>
            <a:endParaRPr lang="ru-RU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Кориснички објектни тип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6375" y="4149080"/>
            <a:ext cx="215952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1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311275" y="1600200"/>
            <a:ext cx="7077149" cy="44210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sr-Latn-CS" altLang="en-US" sz="2400" dirty="0" smtClean="0">
                <a:latin typeface="Lucida Console" panose="020B0609040504020204" pitchFamily="49" charset="0"/>
              </a:rPr>
              <a:t> 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Изворни код за програм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Zdravo svete!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ZdravoSveteApp.java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ZdravoSveteApp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/** </a:t>
            </a:r>
            <a:endParaRPr lang="sr-Cyrl-RS" sz="1500" dirty="0" smtClean="0"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* Tradicionalni program "Zdravo svete!". </a:t>
            </a:r>
            <a:endParaRPr lang="sr-Cyrl-RS" sz="1500" dirty="0" smtClean="0"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8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*/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Pisi na standardni izlaz.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"Zdravo svete!"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sr-Latn-C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060848"/>
            <a:ext cx="6480720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8347075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Чувамо претходни програм у датотеку </a:t>
            </a:r>
            <a:r>
              <a:rPr lang="sr-Latn-C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ZdravoSveteApp.java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која је смештена у директоријум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c:\vladofilipovic\</a:t>
            </a:r>
            <a:r>
              <a:rPr lang="sr-Latn-C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sr-Latn-CS" alt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sr-Cyrl-R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Latn-CS" altLang="en-US" sz="1600" dirty="0" smtClean="0">
                <a:latin typeface="Lucida Console" panose="020B0609040504020204" pitchFamily="49" charset="0"/>
              </a:rPr>
              <a:t>C:\vladofilipovic&gt;dir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/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 Volume in drive C is ATHOME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 Volume Serial Number is 1CE3-2551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 Directory of C:\vladofilipovic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/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.               &lt;DIR&gt;        01-24-96 10:42p .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..              &lt;DIR&gt;        01-24-96 10:42p ..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HELLOW~1 JAV             265 01-22-96 3:38p ZdravoSveteApp.java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         1 file(s)             265 bytes</a:t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Latn-CS" altLang="en-US" sz="1600" dirty="0" smtClean="0">
                <a:latin typeface="Lucida Console" panose="020B0609040504020204" pitchFamily="49" charset="0"/>
              </a:rPr>
              <a:t>         1 dir(s)      348,585,984 bytes free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r-Latn-C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Преводимо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.java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датотеку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коришћењем програма </a:t>
            </a:r>
            <a:r>
              <a:rPr lang="sr-Latn-CS" altLang="en-US" sz="2400" b="1" dirty="0" smtClean="0">
                <a:latin typeface="Garamond" panose="02020404030301010803" pitchFamily="18" charset="0"/>
              </a:rPr>
              <a:t>javac</a:t>
            </a:r>
            <a:endParaRPr lang="sr-Latn-C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sr-Cyrl-R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sr-Latn-CS" altLang="en-US" sz="1600" dirty="0" smtClean="0">
                <a:latin typeface="Lucida Console" panose="020B0609040504020204" pitchFamily="49" charset="0"/>
              </a:rPr>
              <a:t>C:\vladofilipovic&gt;javac ZdravoSveteApp.java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1 (2)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348880"/>
            <a:ext cx="8208912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683569" y="5677495"/>
            <a:ext cx="547260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8347075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Извршавамо .</a:t>
            </a:r>
            <a:r>
              <a:rPr lang="en-US" altLang="en-US" sz="2400" dirty="0" smtClean="0">
                <a:latin typeface="Garamond" panose="02020404030301010803" pitchFamily="18" charset="0"/>
              </a:rPr>
              <a:t>class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датотеку </a:t>
            </a:r>
            <a:r>
              <a:rPr lang="sr-Latn-C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ZdravoSveteApp.</a:t>
            </a:r>
            <a:r>
              <a:rPr lang="en-U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sr-Latn-C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 директоријума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c:\vladofilipovic\</a:t>
            </a:r>
            <a:r>
              <a:rPr lang="sr-Cyrl-RS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коришћењем интерпетатора тј. програма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java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што доводи до прикза поруке на екрану тј. конзоли.</a:t>
            </a:r>
            <a:endParaRPr lang="sr-Latn-C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sr-Cyrl-R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C:\vladofilipovic&gt;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java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ZdravoSveteApp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/>
            </a:r>
            <a:br>
              <a:rPr lang="sr-Latn-CS" altLang="en-US" sz="1600" dirty="0" smtClean="0">
                <a:latin typeface="Lucida Console" panose="020B0609040504020204" pitchFamily="49" charset="0"/>
              </a:rPr>
            </a:b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Zdravo svete!</a:t>
            </a:r>
            <a:endParaRPr lang="sr-Cyrl-RS" altLang="en-US" sz="1600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sr-Cyrl-RS" altLang="en-US" sz="1600" dirty="0" smtClean="0">
              <a:latin typeface="Lucida Console" panose="020B0609040504020204" pitchFamily="49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1 (3)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2996952"/>
            <a:ext cx="4967907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8519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/>
              <a:t>Ucenik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помоћу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генерисати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конкретни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сваки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ученика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разред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Поред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тога,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треба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два метода: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један</a:t>
            </a:r>
            <a:r>
              <a:rPr lang="ru-RU" altLang="en-US" sz="19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штампање</a:t>
            </a:r>
            <a:r>
              <a:rPr lang="ru-RU" altLang="en-US" sz="1900" dirty="0" smtClean="0">
                <a:latin typeface="Garamond" panose="02020404030301010803" pitchFamily="18" charset="0"/>
              </a:rPr>
              <a:t> имена ученика,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1900" dirty="0" smtClean="0">
                <a:latin typeface="Garamond" panose="02020404030301010803" pitchFamily="18" charset="0"/>
              </a:rPr>
              <a:t>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19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испитивање</a:t>
            </a:r>
            <a:r>
              <a:rPr lang="ru-RU" altLang="en-US" sz="1900" dirty="0" smtClean="0">
                <a:latin typeface="Garamond" panose="02020404030301010803" pitchFamily="18" charset="0"/>
              </a:rPr>
              <a:t> да ли се ученик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бави</a:t>
            </a:r>
            <a:r>
              <a:rPr lang="ru-RU" altLang="en-US" sz="1900" dirty="0" smtClean="0">
                <a:latin typeface="Garamond" panose="02020404030301010803" pitchFamily="18" charset="0"/>
              </a:rPr>
              <a:t> спортом.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/>
              <a:t>Ucenik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Ucenik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razred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baviSeSportom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sport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sport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"Ime ucenika je: 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2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3356992"/>
            <a:ext cx="691276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5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8519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000" b="1" dirty="0" smtClean="0">
                <a:latin typeface="+mj-lt"/>
              </a:rPr>
              <a:t>TestUcenik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тестирамо класу </a:t>
            </a:r>
            <a:r>
              <a:rPr lang="sr-Latn-RS" altLang="en-US" sz="2000" b="1" dirty="0" smtClean="0">
                <a:latin typeface="+mj-lt"/>
              </a:rPr>
              <a:t>Ucenik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што у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main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методу правимо неколико примерака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main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 је могао да се позове и из класе</a:t>
            </a:r>
            <a:r>
              <a:rPr lang="sr-Cyrl-RS" altLang="en-US" sz="2000" b="1" dirty="0" smtClean="0">
                <a:latin typeface="+mj-lt"/>
              </a:rPr>
              <a:t> </a:t>
            </a:r>
            <a:r>
              <a:rPr lang="sr-Latn-RS" altLang="en-US" sz="2000" b="1" dirty="0" smtClean="0"/>
              <a:t>Ucenik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).</a:t>
            </a: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TestUcenik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Ucenik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Ucenik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"Petar Peric"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Ucenik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Ucenik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drugi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"Milan Mikic"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drugi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razred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"Ucenik se bavi sportom: 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baviSeSportom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"kosarka"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drugi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"Ucenik se bavi sportom: 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baviSeSportom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}</a:t>
            </a:r>
            <a:endParaRPr lang="sr-Latn-RS" sz="1500" dirty="0" smtClean="0">
              <a:effectLst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2 (</a:t>
            </a:r>
            <a:r>
              <a:rPr lang="en-US" altLang="en-US" sz="3600" b="1" smtClean="0">
                <a:solidFill>
                  <a:schemeClr val="hlink"/>
                </a:solidFill>
              </a:rPr>
              <a:t>2</a:t>
            </a:r>
            <a:r>
              <a:rPr lang="sr-Cyrl-RS" altLang="en-US" sz="3600" b="1" smtClean="0">
                <a:solidFill>
                  <a:schemeClr val="hlink"/>
                </a:solidFill>
              </a:rPr>
              <a:t>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2564904"/>
            <a:ext cx="7859216" cy="4248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8519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Конкретни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указују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b="1" dirty="0" err="1" smtClean="0"/>
              <a:t>prvi</a:t>
            </a:r>
            <a:r>
              <a:rPr lang="en-US" altLang="en-US" sz="2000" dirty="0" smtClean="0"/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en-US" altLang="en-US" sz="2000" b="1" dirty="0" err="1" smtClean="0"/>
              <a:t>drugi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уз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помоћ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оператора </a:t>
            </a:r>
            <a:r>
              <a:rPr lang="en-US" altLang="en-US" sz="2000" b="1" dirty="0" smtClean="0"/>
              <a:t>new</a:t>
            </a:r>
            <a:r>
              <a:rPr lang="en-US" altLang="en-US" sz="2000" dirty="0" smtClean="0"/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b="1" dirty="0" err="1" smtClean="0"/>
              <a:t>Ucenik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b="1" dirty="0" err="1" smtClean="0"/>
              <a:t>prvi.stampajIme</a:t>
            </a:r>
            <a:r>
              <a:rPr lang="en-US" altLang="en-US" sz="2000" b="1" dirty="0" smtClean="0"/>
              <a:t>();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послата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порука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b="1" dirty="0" err="1" smtClean="0"/>
              <a:t>prvi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саопштење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поруке,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en-US" altLang="en-US" sz="2000" b="1" dirty="0" err="1" smtClean="0"/>
              <a:t>stampajIme</a:t>
            </a:r>
            <a:r>
              <a:rPr lang="en-US" altLang="en-US" sz="2000" b="1" dirty="0" smtClean="0"/>
              <a:t>()</a:t>
            </a:r>
            <a:r>
              <a:rPr lang="en-US" altLang="en-US" sz="2400" b="1" dirty="0" smtClean="0">
                <a:latin typeface="Garamond" panose="02020404030301010803" pitchFamily="18" charset="0"/>
              </a:rPr>
              <a:t>. 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Након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добија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Latn-RS" altLang="en-US" sz="1600" dirty="0" smtClean="0">
                <a:latin typeface="Lucida Console" panose="020B0609040504020204" pitchFamily="49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Latn-RS" altLang="en-US" sz="1600" dirty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Ime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ucenika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je: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Petar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Peric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Latn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Ucenik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se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bavi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sportom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: true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Latn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Ime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ucenika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je: Milan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Mikic</a:t>
            </a:r>
            <a:endParaRPr lang="en-US" altLang="en-US" sz="1600" dirty="0" smtClean="0">
              <a:latin typeface="Lucida Console" panose="020B060904050402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Latn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Ucenik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se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bavi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 </a:t>
            </a:r>
            <a:r>
              <a:rPr lang="en-US" altLang="en-US" sz="1600" dirty="0" err="1" smtClean="0">
                <a:latin typeface="Lucida Console" panose="020B0609040504020204" pitchFamily="49" charset="0"/>
              </a:rPr>
              <a:t>sportom</a:t>
            </a:r>
            <a:r>
              <a:rPr lang="en-US" altLang="en-US" sz="1600" dirty="0" smtClean="0">
                <a:latin typeface="Lucida Console" panose="020B0609040504020204" pitchFamily="49" charset="0"/>
              </a:rPr>
              <a:t>: false</a:t>
            </a:r>
            <a:endParaRPr lang="sr-Latn-CS" altLang="en-US" sz="900" dirty="0" smtClean="0">
              <a:latin typeface="Lucida Console" panose="020B0609040504020204" pitchFamily="49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2 (</a:t>
            </a:r>
            <a:r>
              <a:rPr lang="en-US" altLang="en-US" sz="3600" b="1" smtClean="0">
                <a:solidFill>
                  <a:schemeClr val="hlink"/>
                </a:solidFill>
              </a:rPr>
              <a:t>3</a:t>
            </a:r>
            <a:r>
              <a:rPr lang="sr-Cyrl-RS" altLang="en-US" sz="3600" b="1" smtClean="0">
                <a:solidFill>
                  <a:schemeClr val="hlink"/>
                </a:solidFill>
              </a:rPr>
              <a:t>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645024"/>
            <a:ext cx="37444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0" y="1484313"/>
            <a:ext cx="9031288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Формирати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b="1" dirty="0" err="1" smtClean="0"/>
              <a:t>Ucenik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b="1" dirty="0" err="1" smtClean="0"/>
              <a:t>Srednjeskolac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проширити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тестирање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креирајући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примерке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CS" alt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Srednjeskolac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Ucenik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vrstaSkole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uzetiVrstuSkole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vrstaSkole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prepoznaje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"Ne zavrsava redovno skolu"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"redovan!"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}</a:t>
            </a:r>
            <a:endParaRPr lang="sr-Latn-CS" altLang="en-US" sz="1500" dirty="0" smtClean="0">
              <a:latin typeface="Lucida Console" panose="020B0609040504020204" pitchFamily="49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</a:t>
            </a:r>
            <a:r>
              <a:rPr lang="en-US" altLang="en-US" sz="3600" b="1" smtClean="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504" y="2256880"/>
            <a:ext cx="8640960" cy="369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343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Тип података представља један од основних </a:t>
            </a:r>
            <a:r>
              <a:rPr kumimoji="1" lang="ru-RU" sz="2400" dirty="0" err="1">
                <a:latin typeface="Garamond" pitchFamily="18" charset="0"/>
              </a:rPr>
              <a:t>појмова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sr-Latn-RS" sz="2400" dirty="0" smtClean="0">
                <a:latin typeface="Garamond" pitchFamily="18" charset="0"/>
              </a:rPr>
              <a:t/>
            </a:r>
            <a:br>
              <a:rPr kumimoji="1" lang="sr-Latn-RS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с</a:t>
            </a:r>
            <a:r>
              <a:rPr kumimoji="1" lang="sr-Cyrl-RS" sz="2400" dirty="0">
                <a:latin typeface="Garamond" pitchFamily="18" charset="0"/>
              </a:rPr>
              <a:t>трого типизираном</a:t>
            </a:r>
            <a:r>
              <a:rPr kumimoji="1" lang="ru-RU" sz="2400" dirty="0">
                <a:latin typeface="Garamond" pitchFamily="18" charset="0"/>
              </a:rPr>
              <a:t> програмском језику.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Тип </a:t>
            </a:r>
            <a:r>
              <a:rPr kumimoji="1" lang="ru-RU" sz="2400" dirty="0">
                <a:latin typeface="Garamond" pitchFamily="18" charset="0"/>
              </a:rPr>
              <a:t>у Јави има следеће карактеристике: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Тип података одређује скуп вредности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које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могу бити додељене променљивима или изразима. </a:t>
            </a:r>
            <a:endParaRPr kumimoji="1" lang="ru-RU" sz="2400" dirty="0" smtClean="0">
              <a:latin typeface="Garamond" pitchFamily="18" charset="0"/>
            </a:endParaRPr>
          </a:p>
          <a:p>
            <a:pPr marL="914400" lvl="1" indent="-457200" eaLnBrk="0" hangingPunct="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1" lang="ru-RU" sz="2400" dirty="0" smtClean="0">
                <a:latin typeface="Garamond" pitchFamily="18" charset="0"/>
              </a:rPr>
              <a:t>Над </a:t>
            </a:r>
            <a:r>
              <a:rPr kumimoji="1" lang="ru-RU" sz="2400" dirty="0">
                <a:latin typeface="Garamond" pitchFamily="18" charset="0"/>
              </a:rPr>
              <a:t>њима се могу извршавати одређене операције,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односно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функције.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kumimoji="1" lang="ru-RU" sz="2400" dirty="0" smtClean="0">
                <a:latin typeface="Garamond" pitchFamily="18" charset="0"/>
              </a:rPr>
              <a:t>Тип </a:t>
            </a:r>
            <a:r>
              <a:rPr kumimoji="1" lang="ru-RU" sz="2400" dirty="0">
                <a:latin typeface="Garamond" pitchFamily="18" charset="0"/>
              </a:rPr>
              <a:t>променљиве или израза може се одредити на основу изгледа или описа, а да није неопходно извршити неко </a:t>
            </a:r>
            <a:r>
              <a:rPr kumimoji="1" lang="ru-RU" sz="2400" dirty="0" err="1">
                <a:latin typeface="Garamond" pitchFamily="18" charset="0"/>
              </a:rPr>
              <a:t>израчунавање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Типови података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8519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Класа </a:t>
            </a:r>
            <a:r>
              <a:rPr lang="sr-Latn-CS" altLang="en-US" sz="2000" b="1" dirty="0" smtClean="0"/>
              <a:t>Srednjeskolac</a:t>
            </a:r>
            <a:r>
              <a:rPr lang="sr-Latn-C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наслеђује (проширује) класу </a:t>
            </a:r>
            <a:r>
              <a:rPr lang="sr-Latn-CS" altLang="en-US" sz="2000" b="1" dirty="0" smtClean="0"/>
              <a:t>Ucenik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, </a:t>
            </a:r>
            <a:br>
              <a:rPr lang="sr-Latn-C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што је саопштено помоћу резервисане речи </a:t>
            </a:r>
            <a:r>
              <a:rPr lang="sr-Latn-CS" altLang="en-US" sz="2000" b="1" dirty="0" smtClean="0"/>
              <a:t>extends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То значи да примерци ове класе могу да користе све променљиве и методи из класе </a:t>
            </a:r>
            <a:r>
              <a:rPr lang="sr-Latn-CS" altLang="en-US" sz="2000" b="1" dirty="0" smtClean="0"/>
              <a:t>Ucenik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Поред овога, примерци класе </a:t>
            </a:r>
            <a:r>
              <a:rPr lang="sr-Latn-CS" altLang="en-US" sz="2000" b="1" dirty="0" smtClean="0"/>
              <a:t>Srednjeskolac</a:t>
            </a:r>
            <a:r>
              <a:rPr lang="sr-Latn-C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имају и додатна својства: врста школе и узраст.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2400" dirty="0" smtClean="0">
                <a:latin typeface="Garamond" panose="02020404030301010803" pitchFamily="18" charset="0"/>
              </a:rPr>
              <a:t>Ту су и два метода у класи </a:t>
            </a:r>
            <a:r>
              <a:rPr lang="sr-Latn-CS" altLang="en-US" sz="2000" b="1" dirty="0" smtClean="0"/>
              <a:t>Srednjeskolac</a:t>
            </a:r>
            <a:r>
              <a:rPr lang="sr-Latn-C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: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1900" dirty="0" smtClean="0">
                <a:latin typeface="Garamond" panose="02020404030301010803" pitchFamily="18" charset="0"/>
              </a:rPr>
              <a:t>један служи за препознавање врсте школе,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1900" dirty="0" smtClean="0">
                <a:latin typeface="Garamond" panose="02020404030301010803" pitchFamily="18" charset="0"/>
              </a:rPr>
              <a:t>а други казује да ли ученик редовно или ванредно похађа школу. 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главном програму који следи креирају се примерци, тј. објекти класе </a:t>
            </a:r>
            <a:r>
              <a:rPr lang="sr-Latn-CS" altLang="en-US" sz="2000" b="1" dirty="0" smtClean="0"/>
              <a:t>Srednjeskolac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sr-Cyrl-RS" altLang="en-US" sz="2400" dirty="0" smtClean="0">
                <a:latin typeface="Garamond" panose="02020404030301010803" pitchFamily="18" charset="0"/>
              </a:rPr>
              <a:t>Видећемо да се поред променљивих и метода из класе </a:t>
            </a:r>
            <a:r>
              <a:rPr lang="sr-Latn-CS" altLang="en-US" sz="2000" b="1" dirty="0" smtClean="0"/>
              <a:t>Srednjeskolac</a:t>
            </a: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приступати и променљивима и методима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из класе </a:t>
            </a:r>
            <a:r>
              <a:rPr lang="sr-Latn-CS" altLang="en-US" sz="2000" b="1" dirty="0" smtClean="0"/>
              <a:t>Ucenik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</a:t>
            </a:r>
            <a:r>
              <a:rPr lang="en-US" altLang="en-US" sz="3600" b="1" smtClean="0">
                <a:solidFill>
                  <a:schemeClr val="hlink"/>
                </a:solidFill>
              </a:rPr>
              <a:t>3 </a:t>
            </a:r>
            <a:r>
              <a:rPr lang="sr-Cyrl-RS" altLang="en-US" sz="3600" b="1" smtClean="0">
                <a:solidFill>
                  <a:schemeClr val="hlink"/>
                </a:solidFill>
              </a:rPr>
              <a:t>(2)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851900" cy="5289550"/>
          </a:xfrm>
        </p:spPr>
        <p:txBody>
          <a:bodyPr/>
          <a:lstStyle/>
          <a:p>
            <a:pPr marL="0" indent="0">
              <a:buNone/>
            </a:pP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TestSrednjeskolac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Ucenik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Ucenik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"Petar Peric"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"Ucenik se bavi sportom:"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baviSeSportom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"kosarka"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"==================================="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Srednjeskolac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sred1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Srednjeskolac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sred1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"Ana Skovic"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sred1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vrstaSkole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"Gimnazija"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sred1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uzrast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sred1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"Ime skole je: "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sred1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uzetiVrstuSkole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"Ucenik je: 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sred1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prepoznaje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Srednjeskolac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sred2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Srednjeskolac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sred2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"Marko Rodic"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sred2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uzrast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sred2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stampajIme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sred2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prepoznaje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 smtClean="0">
              <a:effectLst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sr-Latn-CS" altLang="en-US" sz="1500" dirty="0" smtClean="0">
              <a:latin typeface="Lucida Console" panose="020B0609040504020204" pitchFamily="49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</a:t>
            </a:r>
            <a:r>
              <a:rPr lang="en-US" altLang="en-US" sz="3600" b="1" smtClean="0">
                <a:solidFill>
                  <a:schemeClr val="hlink"/>
                </a:solidFill>
              </a:rPr>
              <a:t>3 </a:t>
            </a:r>
            <a:r>
              <a:rPr lang="sr-Cyrl-RS" altLang="en-US" sz="3600" b="1" smtClean="0">
                <a:solidFill>
                  <a:schemeClr val="hlink"/>
                </a:solidFill>
              </a:rPr>
              <a:t>(3)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17638"/>
            <a:ext cx="7632848" cy="52517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idx="1"/>
          </p:nvPr>
        </p:nvSpPr>
        <p:spPr>
          <a:xfrm>
            <a:off x="179388" y="1484313"/>
            <a:ext cx="8851900" cy="528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Покретањем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/>
              <a:t>TestSrednjeskolac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добија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се: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sr-Cyrl-RS" altLang="en-US" sz="1600" dirty="0" smtClean="0">
              <a:latin typeface="Lucida Console" panose="020B06090405040202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Ime ucenika je: Petar Peric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Ucenik se bavi sportom: true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=============================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Ime ucenika je: Ana Skovic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Ime skole je: Gimnazija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Ucenik je: redovan!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Ime ucenika je: Marko Rodic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sr-Cyrl-RS" altLang="en-US" sz="1600" dirty="0" smtClean="0">
                <a:latin typeface="Lucida Console" panose="020B0609040504020204" pitchFamily="49" charset="0"/>
              </a:rPr>
              <a:t>	</a:t>
            </a:r>
            <a:r>
              <a:rPr lang="sr-Latn-CS" altLang="en-US" sz="1600" dirty="0" smtClean="0">
                <a:latin typeface="Lucida Console" panose="020B0609040504020204" pitchFamily="49" charset="0"/>
              </a:rPr>
              <a:t>Ucenik ne zavrsava redovno skolu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Cyrl-RS" altLang="en-US" sz="3600" b="1" smtClean="0">
                <a:solidFill>
                  <a:schemeClr val="hlink"/>
                </a:solidFill>
              </a:rPr>
              <a:t>Пример Јава програма </a:t>
            </a:r>
            <a:r>
              <a:rPr lang="en-US" altLang="en-US" sz="3600" b="1" smtClean="0">
                <a:solidFill>
                  <a:schemeClr val="hlink"/>
                </a:solidFill>
              </a:rPr>
              <a:t>3 </a:t>
            </a:r>
            <a:r>
              <a:rPr lang="sr-Cyrl-RS" altLang="en-US" sz="3600" b="1" smtClean="0">
                <a:solidFill>
                  <a:schemeClr val="hlink"/>
                </a:solidFill>
              </a:rPr>
              <a:t>(4)</a:t>
            </a:r>
            <a:endParaRPr lang="en-US" altLang="en-US" sz="3600" b="1" smtClean="0">
              <a:solidFill>
                <a:schemeClr val="hlin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1988840"/>
            <a:ext cx="417646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518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Свака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операција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или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функција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реализује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се над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аргументима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фиксираног</a:t>
            </a:r>
            <a:r>
              <a:rPr kumimoji="1" lang="ru-RU" altLang="en-US" sz="2400" dirty="0">
                <a:latin typeface="Garamond" panose="02020404030301010803" pitchFamily="18" charset="0"/>
              </a:rPr>
              <a:t> типа. </a:t>
            </a:r>
            <a:endParaRPr kumimoji="1" lang="ru-RU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1900" dirty="0" smtClean="0">
                <a:latin typeface="Garamond" panose="02020404030301010803" pitchFamily="18" charset="0"/>
              </a:rPr>
              <a:t>Тип </a:t>
            </a:r>
            <a:r>
              <a:rPr kumimoji="1" lang="ru-RU" altLang="en-US" sz="1900" dirty="0" err="1" smtClean="0">
                <a:latin typeface="Garamond" panose="02020404030301010803" pitchFamily="18" charset="0"/>
              </a:rPr>
              <a:t>резултата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>
                <a:latin typeface="Garamond" panose="02020404030301010803" pitchFamily="18" charset="0"/>
              </a:rPr>
              <a:t>се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одређује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према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посебним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sr-Cyrl-RS" altLang="en-US" sz="1900" dirty="0">
                <a:latin typeface="Garamond" panose="02020404030301010803" pitchFamily="18" charset="0"/>
              </a:rPr>
              <a:t>фиксираним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правилима</a:t>
            </a:r>
            <a:r>
              <a:rPr kumimoji="1" lang="ru-RU" altLang="en-US" sz="19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Увођењем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типова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података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омогућава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се да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преводилац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лако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открије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неисправне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конструкције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у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језику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1085850" lvl="1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1900" dirty="0" err="1" smtClean="0">
                <a:latin typeface="Garamond" panose="02020404030301010803" pitchFamily="18" charset="0"/>
              </a:rPr>
              <a:t>Ово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 smtClean="0">
                <a:latin typeface="Garamond" panose="02020404030301010803" pitchFamily="18" charset="0"/>
              </a:rPr>
              <a:t>даље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 smtClean="0">
                <a:latin typeface="Garamond" panose="02020404030301010803" pitchFamily="18" charset="0"/>
              </a:rPr>
              <a:t>представља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 smtClean="0">
                <a:latin typeface="Garamond" panose="02020404030301010803" pitchFamily="18" charset="0"/>
              </a:rPr>
              <a:t>један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вид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семантичке</a:t>
            </a:r>
            <a:r>
              <a:rPr kumimoji="1" lang="ru-RU" altLang="en-US" sz="1900" dirty="0">
                <a:latin typeface="Garamond" panose="02020404030301010803" pitchFamily="18" charset="0"/>
              </a:rPr>
              <a:t> анализе. 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2400" dirty="0" err="1">
                <a:latin typeface="Garamond" panose="02020404030301010803" pitchFamily="18" charset="0"/>
              </a:rPr>
              <a:t>Типови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података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kumimoji="1" lang="ru-RU" altLang="en-US" sz="2400" dirty="0">
                <a:latin typeface="Garamond" panose="02020404030301010803" pitchFamily="18" charset="0"/>
              </a:rPr>
              <a:t>: </a:t>
            </a:r>
            <a:endParaRPr kumimoji="1" lang="ru-RU" altLang="en-US" sz="2400" dirty="0" smtClean="0">
              <a:latin typeface="Garamond" panose="02020404030301010803" pitchFamily="18" charset="0"/>
            </a:endParaRPr>
          </a:p>
          <a:p>
            <a:pPr marL="1085850" lvl="1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1900" dirty="0" err="1" smtClean="0">
                <a:latin typeface="Garamond" panose="02020404030301010803" pitchFamily="18" charset="0"/>
              </a:rPr>
              <a:t>прегледности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 smtClean="0">
                <a:latin typeface="Garamond" panose="02020404030301010803" pitchFamily="18" charset="0"/>
              </a:rPr>
              <a:t>програма</a:t>
            </a:r>
            <a:r>
              <a:rPr kumimoji="1" lang="ru-RU" altLang="en-US" sz="1900" dirty="0">
                <a:latin typeface="Garamond" panose="02020404030301010803" pitchFamily="18" charset="0"/>
              </a:rPr>
              <a:t>, </a:t>
            </a:r>
            <a:endParaRPr kumimoji="1"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1900" dirty="0" err="1" smtClean="0">
                <a:latin typeface="Garamond" panose="02020404030301010803" pitchFamily="18" charset="0"/>
              </a:rPr>
              <a:t>лакој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>
                <a:latin typeface="Garamond" panose="02020404030301010803" pitchFamily="18" charset="0"/>
              </a:rPr>
              <a:t>контроли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операција</a:t>
            </a:r>
            <a:r>
              <a:rPr kumimoji="1" lang="ru-RU" altLang="en-US" sz="1900" dirty="0">
                <a:latin typeface="Garamond" panose="02020404030301010803" pitchFamily="18" charset="0"/>
              </a:rPr>
              <a:t> од стране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преводиоца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endParaRPr kumimoji="1"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1900" dirty="0" smtClean="0">
                <a:latin typeface="Garamond" panose="02020404030301010803" pitchFamily="18" charset="0"/>
              </a:rPr>
              <a:t>и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већој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ефикасности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преведеног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програма</a:t>
            </a:r>
            <a:r>
              <a:rPr kumimoji="1" lang="ru-RU" altLang="en-US" sz="19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2400" dirty="0">
                <a:latin typeface="Garamond" panose="02020404030301010803" pitchFamily="18" charset="0"/>
              </a:rPr>
              <a:t>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језику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се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прави</a:t>
            </a:r>
            <a:r>
              <a:rPr kumimoji="1" lang="ru-RU" altLang="en-US" sz="2400" dirty="0">
                <a:latin typeface="Garamond" panose="02020404030301010803" pitchFamily="18" charset="0"/>
              </a:rPr>
              <a:t> строга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разлика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појединих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типова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дозвољено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мешање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типова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1085850" lvl="1" indent="-342900">
              <a:lnSpc>
                <a:spcPct val="80000"/>
              </a:lnSpc>
              <a:spcBef>
                <a:spcPts val="1200"/>
              </a:spcBef>
              <a:buClrTx/>
            </a:pPr>
            <a:r>
              <a:rPr kumimoji="1" lang="ru-RU" altLang="en-US" sz="1900" dirty="0">
                <a:latin typeface="Garamond" panose="02020404030301010803" pitchFamily="18" charset="0"/>
              </a:rPr>
              <a:t>Н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а </a:t>
            </a:r>
            <a:r>
              <a:rPr kumimoji="1" lang="ru-RU" altLang="en-US" sz="1900" dirty="0">
                <a:latin typeface="Garamond" panose="02020404030301010803" pitchFamily="18" charset="0"/>
              </a:rPr>
              <a:t>пример,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целобројни</a:t>
            </a:r>
            <a:r>
              <a:rPr kumimoji="1" lang="ru-RU" altLang="en-US" sz="1900" dirty="0">
                <a:latin typeface="Garamond" panose="02020404030301010803" pitchFamily="18" charset="0"/>
              </a:rPr>
              <a:t> тип не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може</a:t>
            </a:r>
            <a:r>
              <a:rPr kumimoji="1" lang="ru-RU" altLang="en-US" sz="1900" dirty="0">
                <a:latin typeface="Garamond" panose="02020404030301010803" pitchFamily="18" charset="0"/>
              </a:rPr>
              <a:t> да се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третира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као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логички</a:t>
            </a:r>
            <a:r>
              <a:rPr kumimoji="1" lang="ru-RU" altLang="en-US" sz="1900" dirty="0">
                <a:latin typeface="Garamond" panose="02020404030301010803" pitchFamily="18" charset="0"/>
              </a:rPr>
              <a:t>, 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/>
            </a:r>
            <a:br>
              <a:rPr kumimoji="1" lang="ru-RU" altLang="en-US" sz="1900" dirty="0" smtClean="0">
                <a:latin typeface="Garamond" panose="02020404030301010803" pitchFamily="18" charset="0"/>
              </a:rPr>
            </a:br>
            <a:r>
              <a:rPr kumimoji="1" lang="ru-RU" altLang="en-US" sz="1900" dirty="0" err="1" smtClean="0">
                <a:latin typeface="Garamond" panose="02020404030301010803" pitchFamily="18" charset="0"/>
              </a:rPr>
              <a:t>што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је</a:t>
            </a:r>
            <a:r>
              <a:rPr kumimoji="1" lang="ru-RU" altLang="en-US" sz="1900" dirty="0">
                <a:latin typeface="Garamond" panose="02020404030301010803" pitchFamily="18" charset="0"/>
              </a:rPr>
              <a:t> у неким </a:t>
            </a:r>
            <a:r>
              <a:rPr kumimoji="1" lang="ru-RU" altLang="en-US" sz="1900" dirty="0" err="1">
                <a:latin typeface="Garamond" panose="02020404030301010803" pitchFamily="18" charset="0"/>
              </a:rPr>
              <a:t>језицима</a:t>
            </a:r>
            <a:r>
              <a:rPr kumimoji="1" lang="ru-RU" altLang="en-US" sz="1900" dirty="0">
                <a:latin typeface="Garamond" panose="02020404030301010803" pitchFamily="18" charset="0"/>
              </a:rPr>
              <a:t> </a:t>
            </a:r>
            <a:r>
              <a:rPr kumimoji="1" lang="ru-RU" altLang="en-US" sz="1900" dirty="0" err="1" smtClean="0">
                <a:latin typeface="Garamond" panose="02020404030301010803" pitchFamily="18" charset="0"/>
              </a:rPr>
              <a:t>дозвољено</a:t>
            </a:r>
            <a:r>
              <a:rPr kumimoji="1" lang="ru-RU" altLang="en-US" sz="1900" dirty="0" smtClean="0">
                <a:latin typeface="Garamond" panose="02020404030301010803" pitchFamily="18" charset="0"/>
              </a:rPr>
              <a:t>.</a:t>
            </a:r>
            <a:endParaRPr kumimoji="1" lang="ru-RU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Типови података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23850" y="1490663"/>
            <a:ext cx="8820150" cy="499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altLang="en-US" sz="2400" dirty="0">
                <a:latin typeface="Garamond" panose="02020404030301010803" pitchFamily="18" charset="0"/>
              </a:rPr>
              <a:t>У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језику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kumimoji="1" lang="ru-RU" altLang="en-US" sz="2400" dirty="0">
                <a:latin typeface="Garamond" panose="02020404030301010803" pitchFamily="18" charset="0"/>
              </a:rPr>
              <a:t> се нови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типови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података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 smtClean="0">
                <a:latin typeface="Garamond" panose="02020404030301010803" pitchFamily="18" charset="0"/>
              </a:rPr>
              <a:t>дефинишу</a:t>
            </a:r>
            <a:r>
              <a:rPr kumimoji="1" lang="ru-RU" altLang="en-US" sz="2400" dirty="0" smtClean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већ</a:t>
            </a:r>
            <a:r>
              <a:rPr kumimoji="1" lang="ru-RU" altLang="en-US" sz="2400" dirty="0">
                <a:latin typeface="Garamond" panose="02020404030301010803" pitchFamily="18" charset="0"/>
              </a:rPr>
              <a:t> </a:t>
            </a:r>
            <a:r>
              <a:rPr kumimoji="1" lang="ru-RU" altLang="en-US" sz="2400" dirty="0" err="1">
                <a:latin typeface="Garamond" panose="02020404030301010803" pitchFamily="18" charset="0"/>
              </a:rPr>
              <a:t>постојећих</a:t>
            </a:r>
            <a:r>
              <a:rPr kumimoji="1" lang="ru-RU" altLang="en-US" sz="2400" dirty="0">
                <a:latin typeface="Garamond" panose="02020404030301010803" pitchFamily="18" charset="0"/>
              </a:rPr>
              <a:t>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Дакле</a:t>
            </a:r>
            <a:r>
              <a:rPr kumimoji="1" lang="ru-RU" sz="2400" dirty="0">
                <a:latin typeface="Garamond" pitchFamily="18" charset="0"/>
              </a:rPr>
              <a:t>, унапред морају постојати некакви </a:t>
            </a:r>
            <a:r>
              <a:rPr kumimoji="1" lang="ru-RU" sz="2400" b="1" i="1" dirty="0">
                <a:latin typeface="Garamond" pitchFamily="18" charset="0"/>
              </a:rPr>
              <a:t>прости</a:t>
            </a:r>
            <a:r>
              <a:rPr kumimoji="1" lang="ru-RU" sz="2400" dirty="0">
                <a:latin typeface="Garamond" pitchFamily="18" charset="0"/>
              </a:rPr>
              <a:t> (примитивни, предефинисани) </a:t>
            </a:r>
            <a:r>
              <a:rPr kumimoji="1" lang="ru-RU" sz="2400" b="1" i="1" dirty="0">
                <a:latin typeface="Garamond" pitchFamily="18" charset="0"/>
              </a:rPr>
              <a:t>типови</a:t>
            </a:r>
            <a:r>
              <a:rPr kumimoji="1" lang="ru-RU" sz="2400" dirty="0">
                <a:latin typeface="Garamond" pitchFamily="18" charset="0"/>
              </a:rPr>
              <a:t> података, који немају компоненте.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Новокреирани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податак назива се објекат.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Како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објектима приступа преко посебних променљивих,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које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називају и референце,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b="1" i="1" dirty="0" err="1" smtClean="0">
                <a:latin typeface="Garamond" pitchFamily="18" charset="0"/>
              </a:rPr>
              <a:t>објектни</a:t>
            </a:r>
            <a:r>
              <a:rPr kumimoji="1" lang="ru-RU" sz="2400" b="1" i="1" dirty="0" smtClean="0">
                <a:latin typeface="Garamond" pitchFamily="18" charset="0"/>
              </a:rPr>
              <a:t> </a:t>
            </a:r>
            <a:r>
              <a:rPr kumimoji="1" lang="ru-RU" sz="2400" b="1" i="1" dirty="0">
                <a:latin typeface="Garamond" pitchFamily="18" charset="0"/>
              </a:rPr>
              <a:t>тип </a:t>
            </a:r>
            <a:r>
              <a:rPr kumimoji="1" lang="ru-RU" sz="2400" dirty="0">
                <a:latin typeface="Garamond" pitchFamily="18" charset="0"/>
              </a:rPr>
              <a:t>се још назива и референцни тип.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Према томе, у Јави разликујемо две врсте типова података: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Примитивни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</a:t>
            </a:r>
          </a:p>
          <a:p>
            <a:pPr marL="914400" lvl="1" indent="-457200" eaLnBrk="0" hangingPunct="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Објектни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(или </a:t>
            </a:r>
            <a:r>
              <a:rPr kumimoji="1" lang="ru-RU" sz="2400" dirty="0" err="1">
                <a:latin typeface="Garamond" pitchFamily="18" charset="0"/>
              </a:rPr>
              <a:t>референцни</a:t>
            </a:r>
            <a:r>
              <a:rPr kumimoji="1" lang="ru-RU" sz="2400" dirty="0" smtClean="0">
                <a:latin typeface="Garamond" pitchFamily="18" charset="0"/>
              </a:rPr>
              <a:t>)</a:t>
            </a:r>
          </a:p>
          <a:p>
            <a:pPr lvl="1" eaLnBrk="0" hangingPunct="0">
              <a:lnSpc>
                <a:spcPct val="80000"/>
              </a:lnSpc>
              <a:spcBef>
                <a:spcPts val="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r>
              <a:rPr kumimoji="1" lang="ru-RU" sz="2400" dirty="0" smtClean="0">
                <a:latin typeface="Garamond" pitchFamily="18" charset="0"/>
              </a:rPr>
              <a:t> 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primitivni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objektni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1200"/>
              </a:spcBef>
              <a:defRPr/>
            </a:pPr>
            <a:endParaRPr kumimoji="1" lang="en-US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Типови података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5661248"/>
            <a:ext cx="489654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15913" y="1490663"/>
            <a:ext cx="8820150" cy="525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Примитивни тип </a:t>
            </a:r>
            <a:r>
              <a:rPr kumimoji="1" lang="ru-RU" sz="2400" dirty="0" err="1">
                <a:latin typeface="Garamond" pitchFamily="18" charset="0"/>
              </a:rPr>
              <a:t>је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одређен</a:t>
            </a:r>
            <a:r>
              <a:rPr kumimoji="1" lang="ru-RU" sz="2400" dirty="0" smtClean="0">
                <a:latin typeface="Garamond" pitchFamily="18" charset="0"/>
              </a:rPr>
              <a:t>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скупом </a:t>
            </a:r>
            <a:r>
              <a:rPr kumimoji="1" lang="ru-RU" sz="2400" dirty="0">
                <a:latin typeface="Garamond" pitchFamily="18" charset="0"/>
              </a:rPr>
              <a:t>вредности које се формирају из одговарајућих литерала </a:t>
            </a:r>
            <a:endParaRPr kumimoji="1" lang="ru-RU" sz="2400" dirty="0" smtClean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скупом операција над тим вредностима.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То су унапред дефинисани типови у </a:t>
            </a:r>
            <a:r>
              <a:rPr kumimoji="1" lang="ru-RU" sz="2400" dirty="0" err="1">
                <a:latin typeface="Garamond" pitchFamily="18" charset="0"/>
              </a:rPr>
              <a:t>Јави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одмах стоје на располагању кориснику.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Као примитивни типови </a:t>
            </a:r>
            <a:r>
              <a:rPr kumimoji="1" lang="ru-RU" sz="2400" dirty="0" err="1">
                <a:latin typeface="Garamond" pitchFamily="18" charset="0"/>
              </a:rPr>
              <a:t>појављују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се: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бројеви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(цели или реални), </a:t>
            </a:r>
            <a:endParaRPr kumimoji="1" lang="ru-RU" sz="2400" dirty="0" smtClean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знаковни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тип </a:t>
            </a:r>
            <a:endParaRPr kumimoji="1" lang="ru-RU" sz="2400" dirty="0" smtClean="0">
              <a:latin typeface="Garamond" pitchFamily="18" charset="0"/>
            </a:endParaRPr>
          </a:p>
          <a:p>
            <a:pPr marL="800100" lvl="1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и </a:t>
            </a:r>
            <a:r>
              <a:rPr kumimoji="1" lang="ru-RU" sz="2400" dirty="0">
                <a:latin typeface="Garamond" pitchFamily="18" charset="0"/>
              </a:rPr>
              <a:t>логички тип. </a:t>
            </a:r>
            <a:endParaRPr kumimoji="1" lang="ru-RU" sz="2400" dirty="0" smtClean="0">
              <a:latin typeface="Garamond" pitchFamily="18" charset="0"/>
            </a:endParaRPr>
          </a:p>
          <a:p>
            <a:pPr lvl="1"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 smtClean="0">
              <a:latin typeface="Garamond" pitchFamily="18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primitivni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&gt;::=&lt;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boolean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aritmetički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celobrojni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&gt;|&lt;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realni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celobrojni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short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realni 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endParaRPr lang="sr-Latn-RS" sz="1500" dirty="0" smtClean="0">
              <a:effectLst/>
            </a:endParaRPr>
          </a:p>
          <a:p>
            <a:pPr lvl="1"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Примитивни типови података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5229200"/>
            <a:ext cx="626469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15913" y="1490663"/>
            <a:ext cx="8820150" cy="482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Ако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је нека променљива примитивног типа, она представља локацију у коју ће бити смештена примитивна вредност.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Такве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променљиве се још називају променљивима контејнерског типа. На пример, ако имамо декларацију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r>
              <a:rPr kumimoji="1" lang="ru-RU" sz="2000" dirty="0">
                <a:latin typeface="+mn-lt"/>
              </a:rPr>
              <a:t>	</a:t>
            </a:r>
            <a:endParaRPr kumimoji="1" lang="ru-RU" sz="2000" dirty="0" smtClean="0">
              <a:latin typeface="+mn-lt"/>
            </a:endParaRPr>
          </a:p>
          <a:p>
            <a:r>
              <a:rPr kumimoji="1" lang="ru-RU" sz="2000" dirty="0">
                <a:latin typeface="+mn-lt"/>
              </a:rPr>
              <a:t>	</a:t>
            </a:r>
            <a:r>
              <a:rPr lang="sr-Latn-RS" sz="2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byte</a:t>
            </a:r>
            <a:r>
              <a:rPr 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masa</a:t>
            </a:r>
            <a:r>
              <a:rPr lang="sr-Latn-RS" sz="2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2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2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2000" dirty="0" smtClean="0">
              <a:effectLst/>
            </a:endParaRPr>
          </a:p>
          <a:p>
            <a:pPr eaLnBrk="0" hangingPunct="0">
              <a:lnSpc>
                <a:spcPct val="80000"/>
              </a:lnSpc>
              <a:spcBef>
                <a:spcPts val="0"/>
              </a:spcBef>
              <a:defRPr/>
            </a:pPr>
            <a:endParaRPr kumimoji="1" lang="ru-RU" sz="2000" dirty="0">
              <a:latin typeface="+mn-lt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меморији рачунара постојаће локација којој је додељено име </a:t>
            </a:r>
            <a:r>
              <a:rPr kumimoji="1" lang="ru-RU" sz="2000" dirty="0">
                <a:latin typeface="+mn-lt"/>
              </a:rPr>
              <a:t>masa </a:t>
            </a:r>
            <a:r>
              <a:rPr kumimoji="1" lang="ru-RU" sz="2400" dirty="0">
                <a:latin typeface="Garamond" pitchFamily="18" charset="0"/>
              </a:rPr>
              <a:t>и која ће садржати вредност </a:t>
            </a:r>
            <a:r>
              <a:rPr kumimoji="1" lang="ru-RU" sz="2000" dirty="0">
                <a:latin typeface="+mn-lt"/>
              </a:rPr>
              <a:t>5</a:t>
            </a:r>
            <a:r>
              <a:rPr kumimoji="1" lang="ru-RU" sz="2400" dirty="0">
                <a:latin typeface="Garamond" pitchFamily="18" charset="0"/>
              </a:rPr>
              <a:t> у бинарном облику,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као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на следећој слици: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У </a:t>
            </a:r>
            <a:r>
              <a:rPr kumimoji="1" lang="ru-RU" sz="2400" dirty="0">
                <a:latin typeface="Garamond" pitchFamily="18" charset="0"/>
              </a:rPr>
              <a:t>зависности од конкретног примитивног типа,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величина </a:t>
            </a:r>
            <a:r>
              <a:rPr kumimoji="1" lang="ru-RU" sz="2400" dirty="0">
                <a:latin typeface="Garamond" pitchFamily="18" charset="0"/>
              </a:rPr>
              <a:t>меморијске локације може бити различита,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smtClean="0">
                <a:latin typeface="Garamond" pitchFamily="18" charset="0"/>
              </a:rPr>
              <a:t>али </a:t>
            </a:r>
            <a:r>
              <a:rPr kumimoji="1" lang="ru-RU" sz="2400" dirty="0">
                <a:latin typeface="Garamond" pitchFamily="18" charset="0"/>
              </a:rPr>
              <a:t>она ће увек садржати вредност примитивног типа.</a:t>
            </a:r>
            <a:endParaRPr kumimoji="1" lang="en-US" sz="2000" dirty="0">
              <a:latin typeface="+mn-lt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Примитивни типови података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73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25144"/>
            <a:ext cx="51339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9632" y="3068960"/>
            <a:ext cx="201622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107504" y="1490663"/>
            <a:ext cx="9028559" cy="4844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оквиру целобројних типова података можемо разликовати: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000" dirty="0" err="1" smtClean="0">
                <a:latin typeface="+mn-lt"/>
              </a:rPr>
              <a:t>byte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ru-RU" sz="2000" dirty="0">
                <a:latin typeface="+mn-lt"/>
              </a:rPr>
              <a:t>short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ru-RU" sz="2000" dirty="0">
                <a:latin typeface="+mn-lt"/>
              </a:rPr>
              <a:t>int</a:t>
            </a:r>
            <a:r>
              <a:rPr kumimoji="1" lang="ru-RU" sz="2400" dirty="0">
                <a:latin typeface="Garamond" pitchFamily="18" charset="0"/>
              </a:rPr>
              <a:t>, </a:t>
            </a:r>
            <a:r>
              <a:rPr kumimoji="1" lang="ru-RU" sz="2000" dirty="0">
                <a:latin typeface="+mn-lt"/>
              </a:rPr>
              <a:t>long</a:t>
            </a:r>
            <a:r>
              <a:rPr kumimoji="1" lang="ru-RU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 </a:t>
            </a:r>
            <a:r>
              <a:rPr kumimoji="1" lang="ru-RU" sz="2000" dirty="0">
                <a:latin typeface="+mn-lt"/>
              </a:rPr>
              <a:t>char</a:t>
            </a:r>
            <a:r>
              <a:rPr kumimoji="1" lang="ru-RU" sz="2400" dirty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За </a:t>
            </a:r>
            <a:r>
              <a:rPr kumimoji="1" lang="ru-RU" sz="2400" dirty="0">
                <a:latin typeface="Garamond" pitchFamily="18" charset="0"/>
              </a:rPr>
              <a:t>сваки од тих типова постоји </a:t>
            </a:r>
            <a:r>
              <a:rPr kumimoji="1" lang="ru-RU" sz="2400" dirty="0" err="1">
                <a:latin typeface="Garamond" pitchFamily="18" charset="0"/>
              </a:rPr>
              <a:t>одређени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интервал (</a:t>
            </a:r>
            <a:r>
              <a:rPr kumimoji="1" lang="ru-RU" sz="2400" dirty="0" err="1" smtClean="0">
                <a:latin typeface="Garamond" pitchFamily="18" charset="0"/>
              </a:rPr>
              <a:t>одређен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величином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 err="1" smtClean="0">
                <a:latin typeface="Garamond" pitchFamily="18" charset="0"/>
              </a:rPr>
              <a:t>меморијске</a:t>
            </a:r>
            <a:r>
              <a:rPr kumimoji="1" lang="ru-RU" sz="2400" dirty="0" smtClean="0">
                <a:latin typeface="Garamond" pitchFamily="18" charset="0"/>
              </a:rPr>
              <a:t> речи)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>из </a:t>
            </a:r>
            <a:r>
              <a:rPr kumimoji="1" lang="ru-RU" sz="2400" dirty="0">
                <a:latin typeface="Garamond" pitchFamily="18" charset="0"/>
              </a:rPr>
              <a:t>којег могу узимати вредности.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На </a:t>
            </a:r>
            <a:r>
              <a:rPr kumimoji="1" lang="ru-RU" sz="2400" dirty="0">
                <a:latin typeface="Garamond" pitchFamily="18" charset="0"/>
              </a:rPr>
              <a:t>пример, податак типа </a:t>
            </a:r>
            <a:r>
              <a:rPr kumimoji="1" lang="ru-RU" sz="2000" dirty="0">
                <a:latin typeface="+mn-lt"/>
              </a:rPr>
              <a:t>byte</a:t>
            </a:r>
            <a:r>
              <a:rPr kumimoji="1" lang="ru-RU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се уписују у меморијску реч дужине осам ћелија (у потпуном комплементу) </a:t>
            </a:r>
            <a:r>
              <a:rPr kumimoji="1" lang="ru-RU" sz="2400" dirty="0" smtClean="0">
                <a:latin typeface="Garamond" pitchFamily="18" charset="0"/>
              </a:rPr>
              <a:t>па су вредности из </a:t>
            </a:r>
            <a:r>
              <a:rPr kumimoji="1" lang="ru-RU" sz="2000" dirty="0" smtClean="0">
                <a:latin typeface="+mn-lt"/>
              </a:rPr>
              <a:t>[-</a:t>
            </a:r>
            <a:r>
              <a:rPr kumimoji="1" lang="ru-RU" sz="2000" dirty="0">
                <a:latin typeface="+mn-lt"/>
              </a:rPr>
              <a:t>2</a:t>
            </a:r>
            <a:r>
              <a:rPr kumimoji="1" lang="ru-RU" sz="2000" baseline="30000" dirty="0">
                <a:latin typeface="+mn-lt"/>
              </a:rPr>
              <a:t>7</a:t>
            </a:r>
            <a:r>
              <a:rPr kumimoji="1" lang="ru-RU" sz="2000" dirty="0">
                <a:latin typeface="+mn-lt"/>
              </a:rPr>
              <a:t>, 2</a:t>
            </a:r>
            <a:r>
              <a:rPr kumimoji="1" lang="ru-RU" sz="2000" baseline="30000" dirty="0">
                <a:latin typeface="+mn-lt"/>
              </a:rPr>
              <a:t>7</a:t>
            </a:r>
            <a:r>
              <a:rPr kumimoji="1" lang="ru-RU" sz="2000" dirty="0">
                <a:latin typeface="+mn-lt"/>
              </a:rPr>
              <a:t>-1]</a:t>
            </a:r>
            <a:r>
              <a:rPr kumimoji="1" lang="ru-RU" sz="2400" dirty="0">
                <a:latin typeface="Garamond" pitchFamily="18" charset="0"/>
              </a:rPr>
              <a:t>. 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err="1" smtClean="0">
                <a:latin typeface="Garamond" pitchFamily="18" charset="0"/>
              </a:rPr>
              <a:t>Сви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целобројни типови, осим знаковног, могу имати негативне вредности. </a:t>
            </a: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kumimoji="1" lang="ru-RU" sz="2400" dirty="0" smtClean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 smtClean="0">
                <a:latin typeface="Garamond" pitchFamily="18" charset="0"/>
              </a:rPr>
              <a:t>Цели </a:t>
            </a:r>
            <a:r>
              <a:rPr kumimoji="1" lang="ru-RU" sz="2400" dirty="0">
                <a:latin typeface="Garamond" pitchFamily="18" charset="0"/>
              </a:rPr>
              <a:t>бројеви су у Јави репрезентовани у формату потпуног комплемента</a:t>
            </a:r>
            <a:r>
              <a:rPr kumimoji="1" lang="ru-RU" sz="2400" dirty="0" smtClean="0">
                <a:latin typeface="Garamond" pitchFamily="18" charset="0"/>
              </a:rPr>
              <a:t>.</a:t>
            </a:r>
            <a:endParaRPr kumimoji="1" lang="ru-RU" sz="24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Целобројни типови података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315913" y="1490663"/>
            <a:ext cx="8820150" cy="529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Следећа табела садржи интервале вредности за све целобројне типове.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defRPr/>
            </a:pPr>
            <a:endParaRPr kumimoji="1" lang="ru-RU" sz="2400" dirty="0">
              <a:latin typeface="Garamond" pitchFamily="18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Целобројни тип карактеришу следећи оператори: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 аритметички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 релациони</a:t>
            </a:r>
          </a:p>
          <a:p>
            <a:pPr marL="800100" lvl="1" indent="-342900" eaLnBrk="0" hangingPunct="0">
              <a:lnSpc>
                <a:spcPct val="8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 по битовима</a:t>
            </a:r>
          </a:p>
          <a:p>
            <a:pPr marL="342900" indent="-342900" eaLnBrk="0" hangingPunct="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kumimoji="1" lang="ru-RU" sz="2400" dirty="0">
                <a:latin typeface="Garamond" pitchFamily="18" charset="0"/>
              </a:rPr>
              <a:t>У Јави  се аритметичке операције </a:t>
            </a:r>
            <a:r>
              <a:rPr kumimoji="1" lang="ru-RU" sz="2400" dirty="0" err="1">
                <a:latin typeface="Garamond" pitchFamily="18" charset="0"/>
              </a:rPr>
              <a:t>извршавају</a:t>
            </a:r>
            <a:r>
              <a:rPr kumimoji="1" lang="ru-RU" sz="2400" dirty="0">
                <a:latin typeface="Garamond" pitchFamily="18" charset="0"/>
              </a:rPr>
              <a:t> </a:t>
            </a:r>
            <a:r>
              <a:rPr kumimoji="1" lang="ru-RU" sz="2400" dirty="0" smtClean="0">
                <a:latin typeface="Garamond" pitchFamily="18" charset="0"/>
              </a:rPr>
              <a:t/>
            </a:r>
            <a:br>
              <a:rPr kumimoji="1" lang="ru-RU" sz="2400" dirty="0" smtClean="0">
                <a:latin typeface="Garamond" pitchFamily="18" charset="0"/>
              </a:rPr>
            </a:br>
            <a:r>
              <a:rPr kumimoji="1" lang="ru-RU" sz="2400" dirty="0" err="1" smtClean="0">
                <a:latin typeface="Garamond" pitchFamily="18" charset="0"/>
              </a:rPr>
              <a:t>превођењем</a:t>
            </a:r>
            <a:r>
              <a:rPr kumimoji="1" lang="ru-RU" sz="2400" dirty="0" smtClean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свих осталих целобројних типова у </a:t>
            </a:r>
            <a:r>
              <a:rPr kumimoji="1" lang="ru-RU" sz="2000" dirty="0">
                <a:latin typeface="+mn-lt"/>
              </a:rPr>
              <a:t>int</a:t>
            </a:r>
            <a:r>
              <a:rPr kumimoji="1" lang="ru-RU" sz="2000" dirty="0">
                <a:latin typeface="Garamond" pitchFamily="18" charset="0"/>
              </a:rPr>
              <a:t> </a:t>
            </a:r>
            <a:r>
              <a:rPr kumimoji="1" lang="ru-RU" sz="2400" dirty="0">
                <a:latin typeface="Garamond" pitchFamily="18" charset="0"/>
              </a:rPr>
              <a:t>или </a:t>
            </a:r>
            <a:r>
              <a:rPr kumimoji="1" lang="ru-RU" sz="2000" dirty="0">
                <a:latin typeface="+mn-lt"/>
              </a:rPr>
              <a:t>long</a:t>
            </a:r>
            <a:r>
              <a:rPr kumimoji="1" lang="ru-RU" sz="2400" dirty="0">
                <a:latin typeface="Garamond" pitchFamily="18" charset="0"/>
              </a:rPr>
              <a:t>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6375" y="549275"/>
            <a:ext cx="7667625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Целобројни типови података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44824"/>
            <a:ext cx="65532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1248</Words>
  <Application>Microsoft Office PowerPoint</Application>
  <PresentationFormat>On-screen Show (4:3)</PresentationFormat>
  <Paragraphs>330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4_Watermark</vt:lpstr>
      <vt:lpstr>Објектно орјентисано програмирање</vt:lpstr>
      <vt:lpstr>Типови података у Јави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 Јава програма 1</vt:lpstr>
      <vt:lpstr>Пример Јава програма 1 (2)</vt:lpstr>
      <vt:lpstr>Пример Јава програма 1 (3)</vt:lpstr>
      <vt:lpstr>Пример Јава програма 2</vt:lpstr>
      <vt:lpstr>Пример Јава програма 2 (2)</vt:lpstr>
      <vt:lpstr>Пример Јава програма 2 (3)</vt:lpstr>
      <vt:lpstr>Пример Јава програма 3</vt:lpstr>
      <vt:lpstr>Пример Јава програма 3 (2)</vt:lpstr>
      <vt:lpstr>Пример Јава програма 3 (3)</vt:lpstr>
      <vt:lpstr>Пример Јава програма 3 (4)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Tipovi podataka u Javi</dc:title>
  <dc:subject>OOP</dc:subject>
  <dc:creator>Vladimir Filipovic</dc:creator>
  <cp:lastModifiedBy>Vladimir Filipovic</cp:lastModifiedBy>
  <cp:revision>206</cp:revision>
  <dcterms:created xsi:type="dcterms:W3CDTF">2006-10-14T13:34:37Z</dcterms:created>
  <dcterms:modified xsi:type="dcterms:W3CDTF">2016-03-30T12:11:25Z</dcterms:modified>
</cp:coreProperties>
</file>