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5" r:id="rId1"/>
  </p:sldMasterIdLst>
  <p:notesMasterIdLst>
    <p:notesMasterId r:id="rId27"/>
  </p:notesMasterIdLst>
  <p:handoutMasterIdLst>
    <p:handoutMasterId r:id="rId28"/>
  </p:handoutMasterIdLst>
  <p:sldIdLst>
    <p:sldId id="285" r:id="rId2"/>
    <p:sldId id="286" r:id="rId3"/>
    <p:sldId id="261" r:id="rId4"/>
    <p:sldId id="283" r:id="rId5"/>
    <p:sldId id="262" r:id="rId6"/>
    <p:sldId id="295" r:id="rId7"/>
    <p:sldId id="296" r:id="rId8"/>
    <p:sldId id="309" r:id="rId9"/>
    <p:sldId id="310" r:id="rId10"/>
    <p:sldId id="297" r:id="rId11"/>
    <p:sldId id="298" r:id="rId12"/>
    <p:sldId id="311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57" r:id="rId23"/>
    <p:sldId id="308" r:id="rId24"/>
    <p:sldId id="259" r:id="rId25"/>
    <p:sldId id="287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aramond" panose="02020404030301010803" pitchFamily="18" charset="0"/>
      <p:regular r:id="rId33"/>
      <p:bold r:id="rId34"/>
      <p:italic r:id="rId3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  <a:srgbClr val="9900CC"/>
    <a:srgbClr val="006600"/>
    <a:srgbClr val="009900"/>
    <a:srgbClr val="CC0099"/>
    <a:srgbClr val="FF0066"/>
    <a:srgbClr val="242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10" autoAdjust="0"/>
  </p:normalViewPr>
  <p:slideViewPr>
    <p:cSldViewPr>
      <p:cViewPr varScale="1">
        <p:scale>
          <a:sx n="78" d="100"/>
          <a:sy n="78" d="100"/>
        </p:scale>
        <p:origin x="-101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4D20C-3035-4794-A69A-7E7908C5B6E7}" type="datetimeFigureOut">
              <a:rPr lang="sr-Latn-RS" smtClean="0"/>
              <a:t>30.3.2016.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52F47-0286-49D6-A4C2-E66055D5285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8621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EF22C8-D52C-4798-8583-4A9B8F3D6FA0}" type="datetimeFigureOut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8206C2-187C-4C96-B7DD-85C4DF821784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157757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9AE1ADD2-8DA4-4664-A641-B0FA3A73728B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5335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35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3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8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EDA22BA9-5A9C-4778-9269-C93CA1380364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5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4005263"/>
            <a:ext cx="808037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844675"/>
            <a:ext cx="8461375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341438"/>
            <a:ext cx="87868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декларације локалнe променљивe је следећа: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Где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декларација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Металингвистичку променљиву </a:t>
            </a:r>
            <a:r>
              <a:rPr lang="ru-RU" sz="1800" dirty="0" smtClean="0">
                <a:latin typeface="+mn-lt"/>
              </a:rPr>
              <a:t>&lt;</a:t>
            </a:r>
            <a:r>
              <a:rPr lang="en-US" sz="1800" dirty="0" err="1" smtClean="0">
                <a:latin typeface="+mn-lt"/>
              </a:rPr>
              <a:t>inicijalizacija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niza</a:t>
            </a:r>
            <a:r>
              <a:rPr lang="en-US" sz="1800" dirty="0" smtClean="0">
                <a:latin typeface="+mn-lt"/>
              </a:rPr>
              <a:t>&gt;</a:t>
            </a:r>
            <a:r>
              <a:rPr lang="ru-RU" sz="1800" dirty="0" smtClean="0">
                <a:latin typeface="+mn-lt"/>
              </a:rPr>
              <a:t> </a:t>
            </a:r>
            <a:r>
              <a:rPr lang="ru-RU" dirty="0" smtClean="0">
                <a:latin typeface="Garamond" pitchFamily="18" charset="0"/>
              </a:rPr>
              <a:t>ћемо дефинисати када будемо радили са низовима.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декларације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6" y="4557312"/>
            <a:ext cx="6279434" cy="9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030864" cy="90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628800"/>
            <a:ext cx="885869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Празна</a:t>
            </a:r>
            <a:r>
              <a:rPr lang="ru-RU" dirty="0" smtClean="0">
                <a:latin typeface="Garamond" pitchFamily="18" charset="0"/>
              </a:rPr>
              <a:t> наредба је наредба без дејства.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Користи</a:t>
            </a:r>
            <a:r>
              <a:rPr lang="ru-RU" dirty="0" smtClean="0">
                <a:latin typeface="Garamond" pitchFamily="18" charset="0"/>
              </a:rPr>
              <a:t> се у оним деловима програма где нема никаквих акција. Њена синтакса се може овако </a:t>
            </a:r>
            <a:r>
              <a:rPr lang="ru-RU" dirty="0" err="1" smtClean="0">
                <a:latin typeface="Garamond" pitchFamily="18" charset="0"/>
              </a:rPr>
              <a:t>изразити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Наредба</a:t>
            </a:r>
            <a:r>
              <a:rPr lang="ru-RU" dirty="0" smtClean="0">
                <a:latin typeface="Garamond" pitchFamily="18" charset="0"/>
              </a:rPr>
              <a:t> у програмском језику може имати једно или више обeлежја (лабела) и онда се назива обележеном наредбом: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Обележена се користи се у комбинацији са наредбама </a:t>
            </a:r>
            <a:r>
              <a:rPr lang="ru-RU" sz="1800" dirty="0" smtClean="0">
                <a:latin typeface="+mn-lt"/>
              </a:rPr>
              <a:t>break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и </a:t>
            </a:r>
            <a:r>
              <a:rPr lang="ru-RU" sz="1800" dirty="0" smtClean="0">
                <a:latin typeface="+mn-lt"/>
              </a:rPr>
              <a:t>continue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за безусловни пренос управљања на одређено место у програму.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Празна и обележена наредба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Обележена наредба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84784"/>
            <a:ext cx="85690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PrekidSaObelezjem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niz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589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1076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2000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622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127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955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traziSe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pronadjen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obelezje1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//obelezje </a:t>
            </a:r>
            <a:endParaRPr lang="sr-Latn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niz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niz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niz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traziSe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pronadjen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obelezje1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da je samo break, bez obelezja,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onda bi se iskocilo samo iz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			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unutrasnje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petlje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"Pronadjen 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pronadjen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84785"/>
            <a:ext cx="8352928" cy="5262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39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341438"/>
            <a:ext cx="87868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Додељивање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изврши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начина,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главни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>
                <a:latin typeface="Garamond" panose="02020404030301010803" pitchFamily="18" charset="0"/>
              </a:rPr>
              <a:t>основна</a:t>
            </a:r>
            <a:r>
              <a:rPr lang="ru-RU" altLang="en-US" sz="2400" b="1" dirty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>
                <a:latin typeface="Garamond" panose="02020404030301010803" pitchFamily="18" charset="0"/>
              </a:rPr>
              <a:t>наредба</a:t>
            </a:r>
            <a:r>
              <a:rPr lang="ru-RU" altLang="en-US" sz="2400" b="1" dirty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доделе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Она </a:t>
            </a:r>
            <a:r>
              <a:rPr lang="ru-RU" altLang="en-US" sz="2400" dirty="0" err="1">
                <a:latin typeface="Garamond" panose="02020404030301010803" pitchFamily="18" charset="0"/>
              </a:rPr>
              <a:t>омогућава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доделе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 до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којих</a:t>
            </a:r>
            <a:r>
              <a:rPr lang="ru-RU" altLang="en-US" sz="2400" dirty="0">
                <a:latin typeface="Garamond" panose="02020404030301010803" pitchFamily="18" charset="0"/>
              </a:rPr>
              <a:t> се дошло </a:t>
            </a:r>
            <a:r>
              <a:rPr lang="ru-RU" altLang="en-US" sz="2400" dirty="0" err="1">
                <a:latin typeface="Garamond" panose="02020404030301010803" pitchFamily="18" charset="0"/>
              </a:rPr>
              <a:t>након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одређене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обраде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</a:rPr>
              <a:t>синтаксној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дефиницији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основне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доделе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израза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Наредба доделе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63925"/>
            <a:ext cx="7669213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341438"/>
            <a:ext cx="8786813" cy="523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Изрази</a:t>
            </a:r>
            <a:r>
              <a:rPr lang="ru-RU" dirty="0" smtClean="0">
                <a:latin typeface="Garamond" pitchFamily="18" charset="0"/>
              </a:rPr>
              <a:t> у Јави се користе да донесу, израчунају и сместе неку вредност. 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Приоритет оператора у изразу одређује редослед израчунавања вредности. 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један израз могу бити укључени: операнди, оператори и сепаратори. 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Операнд у изразу може да буде: константа, текућа вредност променљиве, резултат позива метода и др.</a:t>
            </a:r>
            <a:endParaRPr lang="en-US" dirty="0" smtClean="0">
              <a:latin typeface="Garamond" pitchFamily="18" charset="0"/>
            </a:endParaRPr>
          </a:p>
          <a:p>
            <a:r>
              <a:rPr lang="ru-RU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primarni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izraz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relacioni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izrazi sa operatorima po bitovima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uslovni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instancni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 kastovanja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unarni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sz="1500" dirty="0" smtClean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Изрази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4941168"/>
            <a:ext cx="748883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341438"/>
            <a:ext cx="8786813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Примарни израз је једна од најкомплекснијих компоненти појма израз. Синтаксу примарног израза дефинишемо овако</a:t>
            </a:r>
            <a:r>
              <a:rPr lang="en-US" dirty="0" smtClean="0">
                <a:latin typeface="Garamond" pitchFamily="18" charset="0"/>
              </a:rPr>
              <a:t>:</a:t>
            </a:r>
          </a:p>
          <a:p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primarni izraz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primarni prefiks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&gt;{&lt;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prim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rni sufiks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&gt;}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primarni prefiks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literal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identifikator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alokacioni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primarni sufiks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identifikator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alokacioni izraz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argumenti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Из наведене дефиниције видимо да израз може бити литерал, име променљиве, кључна реч </a:t>
            </a:r>
            <a:r>
              <a:rPr lang="ru-RU" sz="1800" dirty="0" smtClean="0">
                <a:latin typeface="+mn-lt"/>
              </a:rPr>
              <a:t>this</a:t>
            </a:r>
            <a:r>
              <a:rPr lang="ru-RU" dirty="0" smtClean="0">
                <a:latin typeface="Garamond" pitchFamily="18" charset="0"/>
              </a:rPr>
              <a:t>, али и израз између мале отворене и затворене заграде. 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Дакле</a:t>
            </a:r>
            <a:r>
              <a:rPr lang="ru-RU" dirty="0" smtClean="0">
                <a:latin typeface="Garamond" pitchFamily="18" charset="0"/>
              </a:rPr>
              <a:t>, појам израза се дефинише преко самог себе, што значи да је претходна дефиниција израза рекурзивна.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Изрази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2276872"/>
            <a:ext cx="748883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71700"/>
            <a:ext cx="885825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341438"/>
            <a:ext cx="8786813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Метапроменљиве </a:t>
            </a:r>
            <a:r>
              <a:rPr lang="ru-RU" sz="1800" dirty="0" smtClean="0">
                <a:latin typeface="+mn-lt"/>
              </a:rPr>
              <a:t>&lt;ime&gt; </a:t>
            </a:r>
            <a:r>
              <a:rPr lang="ru-RU" dirty="0" smtClean="0">
                <a:latin typeface="Garamond" pitchFamily="18" charset="0"/>
              </a:rPr>
              <a:t>и </a:t>
            </a:r>
            <a:r>
              <a:rPr lang="ru-RU" sz="1800" dirty="0" smtClean="0">
                <a:latin typeface="+mn-lt"/>
              </a:rPr>
              <a:t>&lt;argumenti&gt; </a:t>
            </a:r>
            <a:r>
              <a:rPr lang="ru-RU" dirty="0" smtClean="0">
                <a:latin typeface="Garamond" pitchFamily="18" charset="0"/>
              </a:rPr>
              <a:t>можемо описати помоћу синтаксних дијаграма на следећи начин: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Примери неких </a:t>
            </a:r>
            <a:r>
              <a:rPr lang="ru-RU" dirty="0" err="1" smtClean="0">
                <a:latin typeface="Garamond" pitchFamily="18" charset="0"/>
              </a:rPr>
              <a:t>израза</a:t>
            </a:r>
            <a:r>
              <a:rPr lang="ru-RU" dirty="0" smtClean="0">
                <a:latin typeface="Garamond" pitchFamily="18" charset="0"/>
              </a:rPr>
              <a:t>:</a:t>
            </a:r>
            <a:endParaRPr lang="en-US" dirty="0" smtClean="0">
              <a:latin typeface="Garamond" pitchFamily="18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length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funk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zika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+funk(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b,a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Math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Изрази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800" y="4869160"/>
            <a:ext cx="309805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341438"/>
            <a:ext cx="878681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Синтаксу алокационог израза описујемо помоћу синтаксног дијаграма: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наведеном синтаксном дијаграму појављују се метапроменљиве </a:t>
            </a:r>
            <a:r>
              <a:rPr lang="ru-RU" sz="1800" dirty="0" smtClean="0">
                <a:latin typeface="+mn-lt"/>
              </a:rPr>
              <a:t>&lt;</a:t>
            </a:r>
            <a:r>
              <a:rPr lang="en-US" sz="1800" dirty="0" err="1" smtClean="0">
                <a:latin typeface="+mn-lt"/>
              </a:rPr>
              <a:t>dimenzija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niza</a:t>
            </a:r>
            <a:r>
              <a:rPr lang="en-US" sz="1800" dirty="0" smtClean="0">
                <a:latin typeface="+mn-lt"/>
              </a:rPr>
              <a:t>&gt; </a:t>
            </a:r>
            <a:r>
              <a:rPr lang="ru-RU" dirty="0" smtClean="0">
                <a:latin typeface="Garamond" pitchFamily="18" charset="0"/>
              </a:rPr>
              <a:t>и </a:t>
            </a:r>
            <a:r>
              <a:rPr lang="ru-RU" sz="1800" dirty="0" smtClean="0">
                <a:latin typeface="+mn-lt"/>
              </a:rPr>
              <a:t>&lt;</a:t>
            </a:r>
            <a:r>
              <a:rPr lang="en-US" sz="1800" dirty="0" err="1" smtClean="0">
                <a:latin typeface="+mn-lt"/>
              </a:rPr>
              <a:t>inicijalizacija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niza</a:t>
            </a:r>
            <a:r>
              <a:rPr lang="en-US" sz="1800" dirty="0" smtClean="0">
                <a:latin typeface="+mn-lt"/>
              </a:rPr>
              <a:t>&gt;</a:t>
            </a:r>
            <a:r>
              <a:rPr lang="en-US" dirty="0" smtClean="0">
                <a:latin typeface="Garamond" pitchFamily="18" charset="0"/>
              </a:rPr>
              <a:t>. </a:t>
            </a:r>
            <a:r>
              <a:rPr lang="ru-RU" dirty="0" smtClean="0">
                <a:latin typeface="Garamond" pitchFamily="18" charset="0"/>
              </a:rPr>
              <a:t>Ове метапроменљиве ћемо дефинисати када будемо радили са низовима.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Изрази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171700"/>
            <a:ext cx="832802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7950" y="1341438"/>
            <a:ext cx="8928100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Ослањајући се на раније </a:t>
            </a:r>
            <a:r>
              <a:rPr lang="ru-RU" dirty="0" err="1" smtClean="0">
                <a:latin typeface="Garamond" pitchFamily="18" charset="0"/>
              </a:rPr>
              <a:t>дефинисане</a:t>
            </a:r>
            <a:r>
              <a:rPr lang="ru-RU" dirty="0" smtClean="0">
                <a:latin typeface="Garamond" pitchFamily="18" charset="0"/>
              </a:rPr>
              <a:t> операторе, </a:t>
            </a:r>
            <a:r>
              <a:rPr lang="ru-RU" dirty="0" err="1" smtClean="0">
                <a:latin typeface="Garamond" pitchFamily="18" charset="0"/>
              </a:rPr>
              <a:t>можемо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следеће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израза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relacioni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relacioni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izrazi sa operatorima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bitovima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po bitovima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uslovni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instancni 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instanceOf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tip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 kastovanja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tip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ru-RU" sz="1500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изразу доделе као оператор доделе може да се појави и </a:t>
            </a:r>
            <a:r>
              <a:rPr lang="ru-RU" sz="1800" dirty="0" smtClean="0">
                <a:latin typeface="+mn-lt"/>
              </a:rPr>
              <a:t>=</a:t>
            </a:r>
            <a:r>
              <a:rPr lang="ru-RU" dirty="0" smtClean="0">
                <a:latin typeface="Garamond" pitchFamily="18" charset="0"/>
              </a:rPr>
              <a:t>.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Дакле</a:t>
            </a:r>
            <a:r>
              <a:rPr lang="ru-RU" dirty="0" smtClean="0">
                <a:latin typeface="Garamond" pitchFamily="18" charset="0"/>
              </a:rPr>
              <a:t>, основна наредба доделе представља специјални случај израза доделе.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Изрази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2420888"/>
            <a:ext cx="7992888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341438"/>
            <a:ext cx="87868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Да би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унарни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израз</a:t>
            </a:r>
            <a:r>
              <a:rPr lang="ru-RU" altLang="en-US" sz="2400" dirty="0">
                <a:latin typeface="Garamond" panose="02020404030301010803" pitchFamily="18" charset="0"/>
              </a:rPr>
              <a:t>, потребно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префиксни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израз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постфиксни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израз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Изрази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70113"/>
            <a:ext cx="4322763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179638"/>
            <a:ext cx="429101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4019550"/>
            <a:ext cx="3959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Сада </a:t>
            </a:r>
            <a:r>
              <a:rPr lang="ru-RU" alt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унарни</a:t>
            </a:r>
            <a:r>
              <a:rPr lang="ru-RU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израз</a:t>
            </a:r>
            <a:r>
              <a:rPr lang="ru-RU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дефинисан</a:t>
            </a:r>
            <a:r>
              <a:rPr lang="ru-RU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следећим</a:t>
            </a:r>
            <a:r>
              <a:rPr lang="ru-RU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ситнакним</a:t>
            </a:r>
            <a:r>
              <a:rPr lang="ru-RU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solidFill>
                  <a:srgbClr val="000000"/>
                </a:solidFill>
                <a:latin typeface="Garamond" panose="02020404030301010803" pitchFamily="18" charset="0"/>
              </a:rPr>
              <a:t>дијаграмом</a:t>
            </a:r>
            <a:r>
              <a:rPr lang="ru-RU" altLang="en-US" sz="2400" dirty="0">
                <a:solidFill>
                  <a:srgbClr val="000000"/>
                </a:solidFill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3670300"/>
            <a:ext cx="3532188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628775"/>
            <a:ext cx="885666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Сложене конструкције програмског језика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7950" y="1341438"/>
            <a:ext cx="8928100" cy="43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изразу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већи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оператора па се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намеће питање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коректан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редослед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њихове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примене</a:t>
            </a:r>
            <a:r>
              <a:rPr lang="en-US" altLang="en-US" sz="2400" dirty="0">
                <a:latin typeface="Garamond" panose="02020404030301010803" pitchFamily="18" charset="0"/>
              </a:rPr>
              <a:t>?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оператору </a:t>
            </a:r>
            <a:r>
              <a:rPr lang="ru-RU" altLang="en-US" sz="2400" dirty="0" err="1">
                <a:latin typeface="Garamond" panose="02020404030301010803" pitchFamily="18" charset="0"/>
              </a:rPr>
              <a:t>придружен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приоритет.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Шта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оператора </a:t>
            </a:r>
            <a:r>
              <a:rPr lang="ru-RU" altLang="en-US" sz="2400" dirty="0" err="1">
                <a:latin typeface="Garamond" panose="02020404030301010803" pitchFamily="18" charset="0"/>
              </a:rPr>
              <a:t>имају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приоритет</a:t>
            </a:r>
            <a:r>
              <a:rPr lang="en-US" altLang="en-US" sz="2400" dirty="0" smtClean="0">
                <a:latin typeface="Garamond" panose="02020404030301010803" pitchFamily="18" charset="0"/>
              </a:rPr>
              <a:t>?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Тада се примењује карактеристика асоцијативности.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Оператор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лево-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асоцијативан</a:t>
            </a:r>
            <a:r>
              <a:rPr lang="ru-RU" altLang="en-US" sz="1900" dirty="0" smtClean="0">
                <a:latin typeface="Garamond" panose="02020404030301010803" pitchFamily="18" charset="0"/>
              </a:rPr>
              <a:t> (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аритметички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оператори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),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десно-асоцијативан</a:t>
            </a:r>
            <a:r>
              <a:rPr lang="ru-RU" altLang="en-US" sz="1900" dirty="0" smtClean="0">
                <a:latin typeface="Garamond" panose="02020404030301010803" pitchFamily="18" charset="0"/>
              </a:rPr>
              <a:t>  (оператор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доделе</a:t>
            </a:r>
            <a:r>
              <a:rPr lang="ru-RU" altLang="en-US" sz="1900" dirty="0" smtClean="0">
                <a:latin typeface="Garamond" panose="02020404030301010803" pitchFamily="18" charset="0"/>
              </a:rPr>
              <a:t>),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неасоцијативан</a:t>
            </a:r>
            <a:r>
              <a:rPr lang="ru-RU" altLang="en-US" sz="1900" dirty="0" smtClean="0">
                <a:latin typeface="Garamond" panose="02020404030301010803" pitchFamily="18" charset="0"/>
              </a:rPr>
              <a:t> (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релациони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оператори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, 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смисла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израз</a:t>
            </a:r>
            <a:r>
              <a:rPr lang="ru-RU" altLang="en-US" sz="1900" dirty="0" smtClean="0">
                <a:latin typeface="Garamond" panose="02020404030301010803" pitchFamily="18" charset="0"/>
              </a:rPr>
              <a:t> a </a:t>
            </a:r>
            <a:r>
              <a:rPr lang="ru-RU" altLang="en-US" sz="1900" dirty="0">
                <a:latin typeface="Garamond" panose="02020404030301010803" pitchFamily="18" charset="0"/>
              </a:rPr>
              <a:t>&lt; b &lt; </a:t>
            </a:r>
            <a:r>
              <a:rPr lang="ru-RU" altLang="en-US" sz="1900" dirty="0" smtClean="0">
                <a:latin typeface="Garamond" panose="02020404030301010803" pitchFamily="18" charset="0"/>
              </a:rPr>
              <a:t>c).</a:t>
            </a:r>
            <a:endParaRPr lang="ru-RU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Изрази (7)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7950" y="1341438"/>
            <a:ext cx="8928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таблици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приказани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оператори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одговарајућим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приоритетима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асоцијативностима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Изрази (8)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09788"/>
            <a:ext cx="75025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41338" y="1628775"/>
            <a:ext cx="860266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састав компилационе јединице могу </a:t>
            </a:r>
            <a:r>
              <a:rPr lang="ru-RU" dirty="0" err="1" smtClean="0">
                <a:latin typeface="Garamond" pitchFamily="18" charset="0"/>
              </a:rPr>
              <a:t>ући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package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директива </a:t>
            </a:r>
            <a:r>
              <a:rPr lang="ru-RU" dirty="0" smtClean="0">
                <a:latin typeface="Garamond" pitchFamily="18" charset="0"/>
              </a:rPr>
              <a:t>(пакетне наредбе), 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import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директива (наредбе увоза) и 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дефиниције</a:t>
            </a:r>
            <a:r>
              <a:rPr lang="ru-RU" dirty="0" smtClean="0">
                <a:latin typeface="Garamond" pitchFamily="18" charset="0"/>
              </a:rPr>
              <a:t> класа  и/</a:t>
            </a:r>
            <a:r>
              <a:rPr lang="sr-Cyrl-RS" dirty="0" smtClean="0">
                <a:latin typeface="Garamond" pitchFamily="18" charset="0"/>
              </a:rPr>
              <a:t>или</a:t>
            </a:r>
            <a:r>
              <a:rPr lang="ru-RU" dirty="0" smtClean="0">
                <a:latin typeface="Garamond" pitchFamily="18" charset="0"/>
              </a:rPr>
              <a:t> интерфејса и/или енумерација 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Пакетна наредба служи за одређивање да 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дата класа/интерфејс (која се дефинише) налази у датом пакету.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Наредба</a:t>
            </a:r>
            <a:r>
              <a:rPr lang="ru-RU" dirty="0" smtClean="0">
                <a:latin typeface="Garamond" pitchFamily="18" charset="0"/>
              </a:rPr>
              <a:t> увоза </a:t>
            </a:r>
            <a:r>
              <a:rPr lang="ru-RU" dirty="0" err="1" smtClean="0">
                <a:latin typeface="Garamond" pitchFamily="18" charset="0"/>
              </a:rPr>
              <a:t>омогућује</a:t>
            </a:r>
            <a:r>
              <a:rPr lang="ru-RU" dirty="0" smtClean="0">
                <a:latin typeface="Garamond" pitchFamily="18" charset="0"/>
              </a:rPr>
              <a:t> да се, приликом </a:t>
            </a:r>
            <a:r>
              <a:rPr lang="ru-RU" dirty="0" err="1" smtClean="0">
                <a:latin typeface="Garamond" pitchFamily="18" charset="0"/>
              </a:rPr>
              <a:t>позива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тј</a:t>
            </a:r>
            <a:r>
              <a:rPr lang="ru-RU" dirty="0" smtClean="0">
                <a:latin typeface="Garamond" pitchFamily="18" charset="0"/>
              </a:rPr>
              <a:t>. </a:t>
            </a:r>
            <a:r>
              <a:rPr lang="ru-RU" dirty="0" err="1" smtClean="0">
                <a:latin typeface="Garamond" pitchFamily="18" charset="0"/>
              </a:rPr>
              <a:t>слања</a:t>
            </a:r>
            <a:r>
              <a:rPr lang="ru-RU" dirty="0" smtClean="0">
                <a:latin typeface="Garamond" pitchFamily="18" charset="0"/>
              </a:rPr>
              <a:t> поруке, </a:t>
            </a:r>
            <a:r>
              <a:rPr lang="ru-RU" dirty="0" err="1" smtClean="0">
                <a:latin typeface="Garamond" pitchFamily="18" charset="0"/>
              </a:rPr>
              <a:t>уместо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пуног</a:t>
            </a:r>
            <a:r>
              <a:rPr lang="ru-RU" dirty="0" smtClean="0">
                <a:latin typeface="Garamond" pitchFamily="18" charset="0"/>
              </a:rPr>
              <a:t> имена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/</a:t>
            </a:r>
            <a:r>
              <a:rPr lang="ru-RU" dirty="0" err="1" smtClean="0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 (имена </a:t>
            </a:r>
            <a:r>
              <a:rPr lang="ru-RU" dirty="0" err="1" smtClean="0">
                <a:latin typeface="Garamond" pitchFamily="18" charset="0"/>
              </a:rPr>
              <a:t>које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обухвата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име</a:t>
            </a:r>
            <a:r>
              <a:rPr lang="ru-RU" dirty="0" smtClean="0">
                <a:latin typeface="Garamond" pitchFamily="18" charset="0"/>
              </a:rPr>
              <a:t> пакета).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Компилационе јединице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7868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наредбе </a:t>
            </a:r>
            <a:r>
              <a:rPr lang="ru-RU" sz="1800" dirty="0" smtClean="0">
                <a:latin typeface="+mn-lt"/>
              </a:rPr>
              <a:t>import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се описује следећим дијаграмом: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Наредба увоза </a:t>
            </a:r>
            <a:r>
              <a:rPr lang="ru-RU" sz="1800" dirty="0" smtClean="0">
                <a:latin typeface="+mn-lt"/>
              </a:rPr>
              <a:t>import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представља само помоћ програмеру ради скраћивања нотације.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класа за читање података са улаза је једнозначно одређена пуним именом </a:t>
            </a:r>
            <a:r>
              <a:rPr lang="ru-RU" sz="1800" dirty="0" smtClean="0">
                <a:latin typeface="+mn-lt"/>
              </a:rPr>
              <a:t>java.util.Scanner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Наредба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sz="1800" dirty="0" smtClean="0">
                <a:latin typeface="+mn-lt"/>
              </a:rPr>
              <a:t>import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омогућује да, тој класи више не мора да се приступа коришћењем пуног имена те класе, већ коришћењем њеног </a:t>
            </a:r>
            <a:r>
              <a:rPr lang="ru-RU" dirty="0" err="1" smtClean="0">
                <a:latin typeface="Garamond" pitchFamily="18" charset="0"/>
              </a:rPr>
              <a:t>скраћеног</a:t>
            </a:r>
            <a:r>
              <a:rPr lang="ru-RU" dirty="0" smtClean="0">
                <a:latin typeface="Garamond" pitchFamily="18" charset="0"/>
              </a:rPr>
              <a:t> имена: </a:t>
            </a:r>
            <a:r>
              <a:rPr lang="ru-RU" sz="1800" dirty="0" err="1" smtClean="0">
                <a:latin typeface="+mn-lt"/>
              </a:rPr>
              <a:t>Scanner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916113"/>
            <a:ext cx="8964613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Компилационе јединице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8215312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>
                <a:latin typeface="Times New Roman" panose="02020603050405020304" pitchFamily="18" charset="0"/>
              </a:rPr>
              <a:t>У</a:t>
            </a:r>
            <a:r>
              <a:rPr lang="sr-Cyrl-RS" altLang="en-US" sz="2400" dirty="0" smtClean="0">
                <a:latin typeface="Times New Roman" panose="02020603050405020304" pitchFamily="18" charset="0"/>
              </a:rPr>
              <a:t>воз </a:t>
            </a:r>
            <a:r>
              <a:rPr lang="sr-Cyrl-RS" altLang="en-US" sz="2400" dirty="0">
                <a:latin typeface="Times New Roman" panose="02020603050405020304" pitchFamily="18" charset="0"/>
              </a:rPr>
              <a:t>статичких метода.</a:t>
            </a:r>
            <a:r>
              <a:rPr lang="sr-Cyrl-RS" altLang="en-US" sz="24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sr-Cyrl-RS" altLang="en-US" sz="2400" b="1" dirty="0">
              <a:solidFill>
                <a:srgbClr val="99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Пример </a:t>
            </a:r>
            <a:r>
              <a:rPr lang="en-US" altLang="en-US" sz="24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b="1" dirty="0" smtClean="0">
                <a:solidFill>
                  <a:srgbClr val="9900CC"/>
                </a:solidFill>
                <a:latin typeface="Times New Roman" panose="02020603050405020304" pitchFamily="18" charset="0"/>
              </a:rPr>
              <a:t>:</a:t>
            </a:r>
            <a:endParaRPr lang="sr-Cyrl-RS" altLang="en-US" sz="2400" b="1" dirty="0" smtClean="0">
              <a:solidFill>
                <a:srgbClr val="99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sr-Cyrl-RS" altLang="en-US" sz="2400" b="1" dirty="0" smtClean="0">
              <a:solidFill>
                <a:srgbClr val="9900CC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package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oop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pleti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java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.*;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java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awt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.*;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Crta1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Applet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paint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Graphics 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fillRect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drawRoundRect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80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fill3DRect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draw3DRect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b="1" dirty="0">
              <a:solidFill>
                <a:srgbClr val="99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Компилационе јединице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3140968"/>
            <a:ext cx="6840760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9388" y="1628775"/>
            <a:ext cx="8610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b="1" dirty="0" smtClean="0">
                <a:latin typeface="Garamond" pitchFamily="18" charset="0"/>
              </a:rPr>
              <a:t>Променљива</a:t>
            </a:r>
            <a:r>
              <a:rPr lang="sr-Cyrl-RS" dirty="0" smtClean="0">
                <a:latin typeface="Garamond" pitchFamily="18" charset="0"/>
              </a:rPr>
              <a:t>- локација у меморији за запис неке вредности или референца на објекат.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Јави постоје 3 врсте променљивих: </a:t>
            </a:r>
            <a:endParaRPr lang="sr-Cyrl-RS" dirty="0">
              <a:latin typeface="Garamond" pitchFamily="18" charset="0"/>
            </a:endParaRP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инстанцне (променљиве примерка односно објекта) 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класне 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локалне.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Сваку променљиву карактеришу:  </a:t>
            </a:r>
            <a:r>
              <a:rPr lang="sr-Cyrl-RS" b="1" dirty="0" smtClean="0">
                <a:latin typeface="Garamond" pitchFamily="18" charset="0"/>
              </a:rPr>
              <a:t>име</a:t>
            </a:r>
            <a:r>
              <a:rPr lang="sr-Cyrl-RS" dirty="0" smtClean="0">
                <a:latin typeface="Garamond" pitchFamily="18" charset="0"/>
              </a:rPr>
              <a:t>, </a:t>
            </a:r>
            <a:r>
              <a:rPr lang="sr-Cyrl-RS" b="1" dirty="0" smtClean="0">
                <a:latin typeface="Garamond" pitchFamily="18" charset="0"/>
              </a:rPr>
              <a:t>тип</a:t>
            </a:r>
            <a:r>
              <a:rPr lang="sr-Cyrl-RS" dirty="0" smtClean="0">
                <a:latin typeface="Garamond" pitchFamily="18" charset="0"/>
              </a:rPr>
              <a:t> и </a:t>
            </a:r>
            <a:r>
              <a:rPr lang="sr-Cyrl-RS" b="1" dirty="0" smtClean="0">
                <a:latin typeface="Garamond" pitchFamily="18" charset="0"/>
              </a:rPr>
              <a:t>вредност</a:t>
            </a:r>
            <a:r>
              <a:rPr lang="sr-Cyrl-RS" dirty="0" smtClean="0">
                <a:latin typeface="Garamond" pitchFamily="18" charset="0"/>
              </a:rPr>
              <a:t>:</a:t>
            </a:r>
            <a:endParaRPr lang="sr-Cyrl-RS" dirty="0">
              <a:latin typeface="Garamond" pitchFamily="18" charset="0"/>
            </a:endParaRP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и</a:t>
            </a:r>
            <a:r>
              <a:rPr lang="sr-Cyrl-RS" dirty="0" smtClean="0">
                <a:latin typeface="Garamond" pitchFamily="18" charset="0"/>
              </a:rPr>
              <a:t>ме променљиве је  идентификатор.</a:t>
            </a:r>
            <a:endParaRPr lang="sr-Cyrl-RS" dirty="0">
              <a:latin typeface="Garamond" pitchFamily="18" charset="0"/>
            </a:endParaRP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т</a:t>
            </a:r>
            <a:r>
              <a:rPr lang="sr-Cyrl-RS" dirty="0" smtClean="0">
                <a:latin typeface="Garamond" pitchFamily="18" charset="0"/>
              </a:rPr>
              <a:t>ип променљиве је   један од набројаних типова.</a:t>
            </a:r>
            <a:endParaRPr lang="sr-Cyrl-RS" dirty="0">
              <a:latin typeface="Garamond" pitchFamily="18" charset="0"/>
            </a:endParaRP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роменљива или садржи вредност или је референца на објекат.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променљива садржи вредност, онда је та вредност је литерал примитивног типа.</a:t>
            </a:r>
            <a:endParaRPr lang="en-US" dirty="0" smtClean="0">
              <a:latin typeface="Garamond" pitchFamily="18" charset="0"/>
            </a:endParaRPr>
          </a:p>
          <a:p>
            <a:pPr>
              <a:defRPr/>
            </a:pPr>
            <a:endParaRPr lang="en-US" sz="2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95263" y="1335088"/>
            <a:ext cx="8769350" cy="49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Свака променљива мора бити декларисана.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Приликом декларисања одређује се тип променљиве.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оже се доделити и почетна вредност (иницијализација):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Локалне променљиве морају добити почетну вредност пре коришћења (иначе се јавља грешка при превођењу). 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Променљиве примерка и класне променљиве не морају експлицитно добити почетну вредност пре коришћења.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променљиве примерка нису експлицитном наредбом добиле почетну вредност, подразумеване вредности су: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/>
            </a:pPr>
            <a:r>
              <a:rPr lang="sr-Cyrl-RS" b="1" dirty="0" smtClean="0">
                <a:solidFill>
                  <a:srgbClr val="FF5050"/>
                </a:solidFill>
                <a:latin typeface="Garamond" pitchFamily="18" charset="0"/>
              </a:rPr>
              <a:t>	</a:t>
            </a:r>
            <a:r>
              <a:rPr lang="sr-Latn-CS" sz="2000" dirty="0" smtClean="0">
                <a:solidFill>
                  <a:srgbClr val="002060"/>
                </a:solidFill>
                <a:latin typeface="+mn-lt"/>
              </a:rPr>
              <a:t>null</a:t>
            </a:r>
            <a:r>
              <a:rPr lang="sr-Latn-CS" sz="2000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sr-Cyrl-RS" sz="2000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-</a:t>
            </a: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 референца</a:t>
            </a: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,</a:t>
            </a:r>
          </a:p>
          <a:p>
            <a:pPr>
              <a:lnSpc>
                <a:spcPct val="70000"/>
              </a:lnSpc>
              <a:spcBef>
                <a:spcPts val="0"/>
              </a:spcBef>
              <a:defRPr/>
            </a:pP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sr-Latn-CS" sz="2000" dirty="0" smtClean="0">
                <a:solidFill>
                  <a:srgbClr val="002060"/>
                </a:solidFill>
                <a:latin typeface="+mn-lt"/>
              </a:rPr>
              <a:t>0</a:t>
            </a: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 	</a:t>
            </a: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-</a:t>
            </a: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 нумеричка</a:t>
            </a: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,  </a:t>
            </a:r>
          </a:p>
          <a:p>
            <a:pPr>
              <a:lnSpc>
                <a:spcPct val="70000"/>
              </a:lnSpc>
              <a:spcBef>
                <a:spcPts val="0"/>
              </a:spcBef>
              <a:defRPr/>
            </a:pP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sr-Latn-CS" sz="2000" dirty="0" smtClean="0">
                <a:solidFill>
                  <a:srgbClr val="002060"/>
                </a:solidFill>
                <a:latin typeface="+mn-lt"/>
              </a:rPr>
              <a:t>‘\0’ </a:t>
            </a:r>
            <a:r>
              <a:rPr lang="sr-Cyrl-RS" sz="2000" dirty="0" smtClean="0">
                <a:solidFill>
                  <a:srgbClr val="002060"/>
                </a:solidFill>
                <a:latin typeface="+mn-lt"/>
              </a:rPr>
              <a:t>	</a:t>
            </a: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- </a:t>
            </a: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знаковна</a:t>
            </a: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,  </a:t>
            </a:r>
          </a:p>
          <a:p>
            <a:pPr>
              <a:lnSpc>
                <a:spcPct val="70000"/>
              </a:lnSpc>
              <a:spcBef>
                <a:spcPts val="0"/>
              </a:spcBef>
              <a:defRPr/>
            </a:pP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sr-Latn-CS" sz="2000" dirty="0" smtClean="0">
                <a:solidFill>
                  <a:srgbClr val="002060"/>
                </a:solidFill>
                <a:latin typeface="+mn-lt"/>
              </a:rPr>
              <a:t>false</a:t>
            </a: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rgbClr val="002060"/>
                </a:solidFill>
                <a:latin typeface="Garamond" pitchFamily="18" charset="0"/>
              </a:rPr>
              <a:t>- </a:t>
            </a:r>
            <a:r>
              <a:rPr lang="sr-Cyrl-RS" dirty="0" smtClean="0">
                <a:solidFill>
                  <a:srgbClr val="002060"/>
                </a:solidFill>
                <a:latin typeface="Garamond" pitchFamily="18" charset="0"/>
              </a:rPr>
              <a:t>логичка</a:t>
            </a:r>
            <a:endParaRPr lang="sr-Latn-CS" dirty="0" smtClean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9750" y="1489075"/>
            <a:ext cx="7656513" cy="76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Примери</a:t>
            </a:r>
            <a:r>
              <a:rPr lang="en-US" altLang="en-US" sz="24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Променљиве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060848"/>
            <a:ext cx="61024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Deklaracija jedne promenljive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brojGodina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Vise promenljivih istog tipa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tezina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tvojaNiska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Sa inicijalizacijom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“Dusan”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3.4f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5.8f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0.2f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750" y="2060847"/>
            <a:ext cx="4248274" cy="3323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7504" y="1417638"/>
            <a:ext cx="885710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Искористићемо Бекусову нотацију да дефинишемо наредбу: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blok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obeležena naredba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prazna naredba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osnovna naredba dodele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ponavljanja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naredba 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ru-RU" dirty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Наредба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је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конструкција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које</a:t>
            </a:r>
            <a:r>
              <a:rPr lang="ru-RU" dirty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контролише</a:t>
            </a:r>
            <a:r>
              <a:rPr lang="ru-RU" dirty="0">
                <a:latin typeface="Garamond" pitchFamily="18" charset="0"/>
              </a:rPr>
              <a:t> ток </a:t>
            </a:r>
            <a:r>
              <a:rPr lang="ru-RU" dirty="0" err="1">
                <a:latin typeface="Garamond" pitchFamily="18" charset="0"/>
              </a:rPr>
              <a:t>програма</a:t>
            </a:r>
            <a:r>
              <a:rPr lang="ru-RU" dirty="0">
                <a:latin typeface="Garamond" pitchFamily="18" charset="0"/>
              </a:rPr>
              <a:t> и </a:t>
            </a:r>
            <a:r>
              <a:rPr lang="ru-RU" dirty="0" err="1">
                <a:latin typeface="Garamond" pitchFamily="18" charset="0"/>
              </a:rPr>
              <a:t>одвијање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операција</a:t>
            </a:r>
            <a:r>
              <a:rPr lang="ru-RU" dirty="0">
                <a:latin typeface="Garamond" pitchFamily="18" charset="0"/>
              </a:rPr>
              <a:t> у </a:t>
            </a:r>
            <a:r>
              <a:rPr lang="ru-RU" dirty="0" err="1">
                <a:latin typeface="Garamond" pitchFamily="18" charset="0"/>
              </a:rPr>
              <a:t>Јави</a:t>
            </a:r>
            <a:r>
              <a:rPr lang="ru-RU" dirty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Наредбе</a:t>
            </a:r>
            <a:r>
              <a:rPr lang="ru-RU" dirty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завршавају</a:t>
            </a:r>
            <a:r>
              <a:rPr lang="ru-RU" dirty="0">
                <a:latin typeface="Garamond" pitchFamily="18" charset="0"/>
              </a:rPr>
              <a:t>  знаком </a:t>
            </a:r>
            <a:r>
              <a:rPr lang="ru-RU" sz="2000" dirty="0"/>
              <a:t>;</a:t>
            </a:r>
            <a:r>
              <a:rPr lang="ru-RU" dirty="0">
                <a:latin typeface="Garamond" pitchFamily="18" charset="0"/>
              </a:rPr>
              <a:t> (</a:t>
            </a:r>
            <a:r>
              <a:rPr lang="ru-RU" dirty="0" err="1">
                <a:latin typeface="Garamond" pitchFamily="18" charset="0"/>
              </a:rPr>
              <a:t>тачком</a:t>
            </a:r>
            <a:r>
              <a:rPr lang="ru-RU" dirty="0">
                <a:latin typeface="Garamond" pitchFamily="18" charset="0"/>
              </a:rPr>
              <a:t>-запетом).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Наредбе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988840"/>
            <a:ext cx="6696744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78681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Garamond" pitchFamily="18" charset="0"/>
              </a:rPr>
              <a:t>Блок </a:t>
            </a:r>
            <a:r>
              <a:rPr lang="ru-RU" dirty="0" err="1">
                <a:latin typeface="Garamond" pitchFamily="18" charset="0"/>
              </a:rPr>
              <a:t>је</a:t>
            </a:r>
            <a:r>
              <a:rPr lang="ru-RU" dirty="0">
                <a:latin typeface="Garamond" pitchFamily="18" charset="0"/>
              </a:rPr>
              <a:t> с</a:t>
            </a:r>
            <a:r>
              <a:rPr lang="sr-Cyrl-RS" dirty="0">
                <a:latin typeface="Garamond" pitchFamily="18" charset="0"/>
              </a:rPr>
              <a:t>еквенца</a:t>
            </a:r>
            <a:r>
              <a:rPr lang="ru-RU" dirty="0">
                <a:latin typeface="Garamond" pitchFamily="18" charset="0"/>
              </a:rPr>
              <a:t> од </a:t>
            </a:r>
            <a:r>
              <a:rPr lang="ru-RU" dirty="0" err="1">
                <a:latin typeface="Garamond" pitchFamily="18" charset="0"/>
              </a:rPr>
              <a:t>нула</a:t>
            </a:r>
            <a:r>
              <a:rPr lang="ru-RU" dirty="0">
                <a:latin typeface="Garamond" pitchFamily="18" charset="0"/>
              </a:rPr>
              <a:t>, </a:t>
            </a:r>
            <a:r>
              <a:rPr lang="ru-RU" dirty="0" err="1">
                <a:latin typeface="Garamond" pitchFamily="18" charset="0"/>
              </a:rPr>
              <a:t>једне</a:t>
            </a:r>
            <a:r>
              <a:rPr lang="ru-RU" dirty="0">
                <a:latin typeface="Garamond" pitchFamily="18" charset="0"/>
              </a:rPr>
              <a:t> или </a:t>
            </a:r>
            <a:r>
              <a:rPr lang="ru-RU" dirty="0" err="1">
                <a:latin typeface="Garamond" pitchFamily="18" charset="0"/>
              </a:rPr>
              <a:t>више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наредби</a:t>
            </a:r>
            <a:r>
              <a:rPr lang="ru-RU" dirty="0">
                <a:latin typeface="Garamond" pitchFamily="18" charset="0"/>
              </a:rPr>
              <a:t> или </a:t>
            </a:r>
            <a:r>
              <a:rPr lang="ru-RU" dirty="0" err="1">
                <a:latin typeface="Garamond" pitchFamily="18" charset="0"/>
              </a:rPr>
              <a:t>декларација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локалних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променљивих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ограђених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витичастим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заградама</a:t>
            </a:r>
            <a:r>
              <a:rPr lang="ru-RU" dirty="0">
                <a:latin typeface="Garamond" pitchFamily="18" charset="0"/>
              </a:rPr>
              <a:t>: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ru-RU" dirty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Уочава се да је претходна дефиниција блока рекурзивна: </a:t>
            </a:r>
            <a:endParaRPr lang="ru-RU" dirty="0">
              <a:latin typeface="Garamond" pitchFamily="18" charset="0"/>
            </a:endParaRP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блок је дефинисан преко наредбе, </a:t>
            </a:r>
            <a:endParaRPr lang="ru-RU" dirty="0">
              <a:latin typeface="Garamond" pitchFamily="18" charset="0"/>
            </a:endParaRP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а већ смо видели да наредба може бити блок.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Тела класа, метода итд. су блокови.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Блок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80238"/>
            <a:ext cx="5184576" cy="154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78681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sz="2400" dirty="0">
                <a:latin typeface="Garamond" pitchFamily="18" charset="0"/>
              </a:rPr>
              <a:t>Блок </a:t>
            </a:r>
            <a:r>
              <a:rPr lang="ru-RU" sz="2400" dirty="0" err="1" smtClean="0">
                <a:latin typeface="Garamond" pitchFamily="18" charset="0"/>
              </a:rPr>
              <a:t>може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садржати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друге </a:t>
            </a:r>
            <a:r>
              <a:rPr lang="ru-RU" sz="2400" dirty="0" err="1">
                <a:latin typeface="Garamond" pitchFamily="18" charset="0"/>
              </a:rPr>
              <a:t>блокове</a:t>
            </a:r>
            <a:r>
              <a:rPr lang="ru-RU" sz="2400" dirty="0">
                <a:latin typeface="Garamond" pitchFamily="18" charset="0"/>
              </a:rPr>
              <a:t> и било </a:t>
            </a:r>
            <a:r>
              <a:rPr lang="ru-RU" sz="2400" dirty="0" err="1">
                <a:latin typeface="Garamond" pitchFamily="18" charset="0"/>
              </a:rPr>
              <a:t>које</a:t>
            </a:r>
            <a:r>
              <a:rPr lang="ru-RU" sz="2400" dirty="0">
                <a:latin typeface="Garamond" pitchFamily="18" charset="0"/>
              </a:rPr>
              <a:t> друге </a:t>
            </a:r>
            <a:r>
              <a:rPr lang="ru-RU" sz="2400" dirty="0" err="1">
                <a:latin typeface="Garamond" pitchFamily="18" charset="0"/>
              </a:rPr>
              <a:t>наредбе</a:t>
            </a:r>
            <a:r>
              <a:rPr lang="ru-RU" sz="2400" dirty="0">
                <a:latin typeface="Garamond" pitchFamily="18" charset="0"/>
              </a:rPr>
              <a:t> </a:t>
            </a:r>
            <a:r>
              <a:rPr lang="ru-RU" sz="2400" dirty="0" err="1">
                <a:latin typeface="Garamond" pitchFamily="18" charset="0"/>
              </a:rPr>
              <a:t>које</a:t>
            </a:r>
            <a:r>
              <a:rPr lang="ru-RU" sz="2400" dirty="0">
                <a:latin typeface="Garamond" pitchFamily="18" charset="0"/>
              </a:rPr>
              <a:t> се </a:t>
            </a:r>
            <a:r>
              <a:rPr lang="ru-RU" sz="2400" dirty="0" err="1">
                <a:latin typeface="Garamond" pitchFamily="18" charset="0"/>
              </a:rPr>
              <a:t>извршавају</a:t>
            </a:r>
            <a:r>
              <a:rPr lang="ru-RU" sz="2400" dirty="0">
                <a:latin typeface="Garamond" pitchFamily="18" charset="0"/>
              </a:rPr>
              <a:t> </a:t>
            </a:r>
            <a:r>
              <a:rPr lang="ru-RU" sz="2400" dirty="0" err="1">
                <a:latin typeface="Garamond" pitchFamily="18" charset="0"/>
              </a:rPr>
              <a:t>једна</a:t>
            </a:r>
            <a:r>
              <a:rPr lang="ru-RU" sz="2400" dirty="0">
                <a:latin typeface="Garamond" pitchFamily="18" charset="0"/>
              </a:rPr>
              <a:t> за другом док се не </a:t>
            </a:r>
            <a:r>
              <a:rPr lang="ru-RU" sz="2400" dirty="0" err="1">
                <a:latin typeface="Garamond" pitchFamily="18" charset="0"/>
              </a:rPr>
              <a:t>наиђе</a:t>
            </a:r>
            <a:r>
              <a:rPr lang="ru-RU" sz="2400" dirty="0">
                <a:latin typeface="Garamond" pitchFamily="18" charset="0"/>
              </a:rPr>
              <a:t> на </a:t>
            </a:r>
            <a:r>
              <a:rPr lang="ru-RU" sz="2400" dirty="0" err="1">
                <a:latin typeface="Garamond" pitchFamily="18" charset="0"/>
              </a:rPr>
              <a:t>наредбу</a:t>
            </a:r>
            <a:r>
              <a:rPr lang="ru-RU" sz="2400" dirty="0">
                <a:latin typeface="Garamond" pitchFamily="18" charset="0"/>
              </a:rPr>
              <a:t> за промену тока </a:t>
            </a:r>
            <a:r>
              <a:rPr lang="ru-RU" sz="2400" dirty="0" err="1">
                <a:latin typeface="Garamond" pitchFamily="18" charset="0"/>
              </a:rPr>
              <a:t>управљања</a:t>
            </a:r>
            <a:r>
              <a:rPr lang="ru-RU" sz="2400" dirty="0" smtClean="0">
                <a:latin typeface="Garamond" pitchFamily="18" charset="0"/>
              </a:rPr>
              <a:t>.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>
                <a:latin typeface="Garamond" panose="02020404030301010803" pitchFamily="18" charset="0"/>
              </a:rPr>
              <a:t>блоку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декларисане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су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локалне</a:t>
            </a:r>
            <a:r>
              <a:rPr lang="ru-RU" altLang="en-US" sz="2400" dirty="0">
                <a:latin typeface="Garamond" panose="02020404030301010803" pitchFamily="18" charset="0"/>
              </a:rPr>
              <a:t> за блок и </a:t>
            </a:r>
            <a:r>
              <a:rPr lang="ru-RU" altLang="en-US" sz="2400" dirty="0" err="1">
                <a:latin typeface="Garamond" panose="02020404030301010803" pitchFamily="18" charset="0"/>
              </a:rPr>
              <a:t>видљиве</a:t>
            </a:r>
            <a:r>
              <a:rPr lang="ru-RU" altLang="en-US" sz="2400" dirty="0">
                <a:latin typeface="Garamond" panose="02020404030301010803" pitchFamily="18" charset="0"/>
              </a:rPr>
              <a:t> су (могу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>
                <a:latin typeface="Garamond" panose="02020404030301010803" pitchFamily="18" charset="0"/>
              </a:rPr>
              <a:t>) само од места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декларисања</a:t>
            </a:r>
            <a:r>
              <a:rPr lang="ru-RU" altLang="en-US" sz="2400" dirty="0">
                <a:latin typeface="Garamond" panose="02020404030301010803" pitchFamily="18" charset="0"/>
              </a:rPr>
              <a:t> до </a:t>
            </a:r>
            <a:r>
              <a:rPr lang="ru-RU" altLang="en-US" sz="2400" dirty="0" err="1">
                <a:latin typeface="Garamond" panose="02020404030301010803" pitchFamily="18" charset="0"/>
              </a:rPr>
              <a:t>краја</a:t>
            </a:r>
            <a:r>
              <a:rPr lang="ru-RU" altLang="en-US" sz="2400" dirty="0">
                <a:latin typeface="Garamond" panose="02020404030301010803" pitchFamily="18" charset="0"/>
              </a:rPr>
              <a:t> блока.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коришћена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додељена</a:t>
            </a:r>
            <a:r>
              <a:rPr lang="ru-RU" altLang="en-US" sz="2400" dirty="0">
                <a:latin typeface="Garamond" panose="02020404030301010803" pitchFamily="18" charset="0"/>
              </a:rPr>
              <a:t> почетна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Блок не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садржавати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Блок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786813" cy="549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Test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telo klase je blok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telo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metode je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takodje blok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"Zdravo svete"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primer suvisnog bloka koji nema nikakvu namenu </a:t>
            </a:r>
            <a:r>
              <a:rPr lang="sr-Cyrl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blok za if granu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System.out.println(y);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nemoguc ispis vrednosti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y,</a:t>
            </a:r>
            <a:r>
              <a:rPr lang="sr-Cyrl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jer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je y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deklarisana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u if bloku i ovde se ne vidi </a:t>
            </a:r>
            <a:endParaRPr lang="en-U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/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ru-RU" altLang="en-US" sz="1400" dirty="0" smtClean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7129463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Блок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417638"/>
            <a:ext cx="8208912" cy="5179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90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1072</Words>
  <Application>Microsoft Office PowerPoint</Application>
  <PresentationFormat>On-screen Show (4:3)</PresentationFormat>
  <Paragraphs>242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Times New Roman</vt:lpstr>
      <vt:lpstr>Calibri</vt:lpstr>
      <vt:lpstr>Courier New</vt:lpstr>
      <vt:lpstr>Wingdings</vt:lpstr>
      <vt:lpstr>Garamond</vt:lpstr>
      <vt:lpstr>4_Watermark</vt:lpstr>
      <vt:lpstr>Објектно орјентисано програмирање</vt:lpstr>
      <vt:lpstr>Сложене конструкције програмског језика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Vladimir Filipovic</cp:lastModifiedBy>
  <cp:revision>172</cp:revision>
  <dcterms:created xsi:type="dcterms:W3CDTF">2003-11-08T20:42:39Z</dcterms:created>
  <dcterms:modified xsi:type="dcterms:W3CDTF">2016-03-30T12:09:43Z</dcterms:modified>
</cp:coreProperties>
</file>