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35"/>
  </p:notesMasterIdLst>
  <p:handoutMasterIdLst>
    <p:handoutMasterId r:id="rId36"/>
  </p:handoutMasterIdLst>
  <p:sldIdLst>
    <p:sldId id="284" r:id="rId2"/>
    <p:sldId id="285" r:id="rId3"/>
    <p:sldId id="267" r:id="rId4"/>
    <p:sldId id="295" r:id="rId5"/>
    <p:sldId id="296" r:id="rId6"/>
    <p:sldId id="297" r:id="rId7"/>
    <p:sldId id="298" r:id="rId8"/>
    <p:sldId id="258" r:id="rId9"/>
    <p:sldId id="299" r:id="rId10"/>
    <p:sldId id="300" r:id="rId11"/>
    <p:sldId id="301" r:id="rId12"/>
    <p:sldId id="302" r:id="rId13"/>
    <p:sldId id="261" r:id="rId14"/>
    <p:sldId id="266" r:id="rId15"/>
    <p:sldId id="262" r:id="rId16"/>
    <p:sldId id="32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3" r:id="rId26"/>
    <p:sldId id="316" r:id="rId27"/>
    <p:sldId id="317" r:id="rId28"/>
    <p:sldId id="318" r:id="rId29"/>
    <p:sldId id="315" r:id="rId30"/>
    <p:sldId id="319" r:id="rId31"/>
    <p:sldId id="320" r:id="rId32"/>
    <p:sldId id="322" r:id="rId33"/>
    <p:sldId id="283" r:id="rId34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37"/>
      <p:bold r:id="rId38"/>
      <p:italic r:id="rId39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Резервисана реч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default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може се појавити само једнапут, што није посебно назначено.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Израз иза резервисане речи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switch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назива се </a:t>
            </a:r>
            <a:r>
              <a:rPr lang="ru-RU" u="sng" dirty="0">
                <a:solidFill>
                  <a:schemeClr val="tx1"/>
                </a:solidFill>
                <a:latin typeface="Garamond" pitchFamily="18" charset="0"/>
              </a:rPr>
              <a:t>селектор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и мора бити типа: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byte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char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или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Енумерисани тип (од верзије 5)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String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, као и типа неке од класа-омотача простих типова тј.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: </a:t>
            </a:r>
            <a:br>
              <a:rPr lang="en-US" dirty="0">
                <a:solidFill>
                  <a:schemeClr val="tx1"/>
                </a:solidFill>
                <a:latin typeface="Garamond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Byte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Short</a:t>
            </a:r>
            <a:r>
              <a:rPr lang="sr-Cyrl-R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или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Integer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(од верзије 7).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Вредности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(ознаке) које се појављују иза наредбе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case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морају бити истог типа као и селектор и међусобно различите. 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извршава на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следећи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начин: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Израчунава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вредност селектора и ако није тип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a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вредност се преводи у тип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Упоређује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израчуната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вредностима (ознакама) иза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наредби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деси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поклапање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извршава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поклапајућа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не поклапа ни са једном</a:t>
            </a: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наредбом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 онда се извршава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default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нема наредбе која има ознаку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default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после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биће следећа која се извршава.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уској вези са наредбом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Следећим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дијаграмом описана је синтакса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садржи идентификатор, управљање се преноси на прву следећу наредбу иза наредбе у којој се налази.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349500"/>
            <a:ext cx="7394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37063"/>
            <a:ext cx="16859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65650"/>
            <a:ext cx="35528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95536" y="1342469"/>
            <a:ext cx="8077200" cy="59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Уместо: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‘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sabrati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‘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oduzeti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‘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pomnoziti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……………………</a:t>
            </a:r>
            <a:endParaRPr lang="sr-Cyrl-RS" altLang="en-US" sz="1400" dirty="0" smtClean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прегледније </a:t>
            </a:r>
            <a:r>
              <a:rPr lang="sr-Cyrl-RS" altLang="en-US" sz="2400" dirty="0">
                <a:latin typeface="Garamond" panose="02020404030301010803" pitchFamily="18" charset="0"/>
              </a:rPr>
              <a:t>је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користити:</a:t>
            </a:r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vrednost1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Rezultat1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vrednost2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Rezultat2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PodrazumevaniRezultat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opciono </a:t>
            </a:r>
            <a:endParaRPr lang="sr-Cyrl-RS" sz="14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772816"/>
            <a:ext cx="345638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87624" y="4011314"/>
            <a:ext cx="5616624" cy="280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55576" y="1556792"/>
            <a:ext cx="7696200" cy="508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r>
              <a:rPr lang="en-US" altLang="en-US" sz="2400" dirty="0">
                <a:latin typeface="Times New Roman" panose="02020603050405020304" pitchFamily="18" charset="0"/>
              </a:rPr>
              <a:t>  </a:t>
            </a: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Cyrl-RS" sz="1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doba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‘p’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“Setnja”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‘l’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“Kupanje”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‘j’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“Branje grozdja”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‘z’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“Skijanje”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“Greska”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sr-Cyrl-R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672" y="2060848"/>
            <a:ext cx="6192688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55650" y="1484312"/>
            <a:ext cx="838835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r>
              <a:rPr lang="en-US" altLang="en-US" sz="1800" dirty="0"/>
              <a:t>    </a:t>
            </a:r>
            <a:endParaRPr lang="sr-Latn-C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sr-Cyrl-RS" altLang="en-US" sz="1800" dirty="0"/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doba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“Setnja u prirodi”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“leto”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“Kupanje”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“jesen”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Branje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voca”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zima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“Skijanje”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(7)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672" y="2132856"/>
            <a:ext cx="648072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77863" y="1557338"/>
            <a:ext cx="720248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r>
              <a:rPr lang="en-US" altLang="en-US" sz="1800" dirty="0"/>
              <a:t>    </a:t>
            </a:r>
            <a:endParaRPr lang="sr-Latn-C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sr-Cyrl-RS" altLang="en-US" sz="1800" dirty="0"/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effectLst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/>
              <a:t> </a:t>
            </a:r>
            <a:endParaRPr lang="en-U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(7)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2276872"/>
            <a:ext cx="381642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911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268413"/>
            <a:ext cx="8308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још назива наредба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циклуса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предусловом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њој се најпре проверава да ли је испуњен услов и ако јесте извршавају се наредбе циклуса.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Израз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наредби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логичког типа. Ефекат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следећи: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израчунава се вредност израза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;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извршава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 наредба и понављају кораци 1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и 2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;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је вредност израза неистинита,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завршава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 извршавање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sz="1800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sz="1800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прелази се на прву следећу наредбу иза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извршава на следећи начин: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r>
              <a:rPr lang="sr-Cyrl-RS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"x="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while (2)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"/>
          <a:stretch>
            <a:fillRect/>
          </a:stretch>
        </p:blipFill>
        <p:spPr bwMode="auto">
          <a:xfrm>
            <a:off x="1979613" y="2565400"/>
            <a:ext cx="129698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1916113"/>
            <a:ext cx="2590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4509120"/>
            <a:ext cx="508099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1520" y="1557338"/>
            <a:ext cx="878453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</a:t>
            </a:r>
            <a:r>
              <a:rPr lang="sr-Cyrl-RS" sz="1800" dirty="0">
                <a:solidFill>
                  <a:schemeClr val="tx1"/>
                </a:solidFill>
                <a:latin typeface="+mn-lt"/>
              </a:rPr>
              <a:t>-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још назива наредба циклуса са п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условом.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do-while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је следећа:</a:t>
            </a: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Израз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логичког типа.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Извршавање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do-while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реализује се преко следећих корака: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извршава се наредб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a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a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резервисане речи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;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израчунава се вредност израза у заградама;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процес се наставља;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супротном, прелази се на прву наредбу иза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do-while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do</a:t>
            </a:r>
            <a:r>
              <a:rPr lang="sr-Cyrl-RS" sz="3600" b="1" kern="0" dirty="0" smtClean="0">
                <a:solidFill>
                  <a:srgbClr val="0070C0"/>
                </a:solidFill>
              </a:rPr>
              <a:t>-</a:t>
            </a:r>
            <a:r>
              <a:rPr lang="en-US" sz="3600" b="1" kern="0" dirty="0" smtClean="0">
                <a:solidFill>
                  <a:srgbClr val="0070C0"/>
                </a:solidFill>
              </a:rPr>
              <a:t>while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694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Управљачке структуре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557338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while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извршава на следећи начин: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chemeClr val="tx1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r>
              <a:rPr lang="sr-Cyrl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15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"x="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do while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11463"/>
            <a:ext cx="1584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05038"/>
            <a:ext cx="2171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7664" y="4653136"/>
            <a:ext cx="5112568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557338"/>
            <a:ext cx="838041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моћна наредба за опис циклуса. 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Најчешће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користи за опис циклуса код којих је број понављања наредби унапред познат.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r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је следећа: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213100"/>
            <a:ext cx="7877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557338"/>
            <a:ext cx="8380412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Свака од секција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>
                <a:solidFill>
                  <a:schemeClr val="tx1"/>
                </a:solidFill>
              </a:rPr>
              <a:t>o</a:t>
            </a:r>
            <a:r>
              <a:rPr lang="en-US" sz="1800" dirty="0">
                <a:solidFill>
                  <a:schemeClr val="tx1"/>
                </a:solidFill>
              </a:rPr>
              <a:t>r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може бити изостављена, али знак 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;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мора постојати.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секције за иницијализацију и итерацију код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r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је следећа: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141663"/>
            <a:ext cx="78771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68313" y="1557338"/>
            <a:ext cx="8567737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извршава на следећи начин: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Прво се извршава иницијализациони део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Подешава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управљачке променљиве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се извршава с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</a:rPr>
              <a:t>a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мо једанпут.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Након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зрачунава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се вредност израза (ако постоји) који мора бити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логичког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типа.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израз не постоји, </a:t>
            </a: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подразумевана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вредност је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sz="2000" dirty="0">
              <a:solidFill>
                <a:schemeClr val="tx1"/>
              </a:solidFill>
              <a:latin typeface="Garamond" pitchFamily="18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зависности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од вредности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има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true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извршава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тело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, а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затим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извршава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итерација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поново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иде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корак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2.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Уколико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израз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има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false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окончава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извршавање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Извршавање н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показује и следећи дијаграм: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chemeClr val="tx1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sz="18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”Ana voli programiranje”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149600"/>
            <a:ext cx="3808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878013"/>
            <a:ext cx="3135313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4608" y="5157192"/>
            <a:ext cx="720080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у програмском језику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Јава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може имати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једно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или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више обeлежја (лабела) и онда се назива обележеном наредбом.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обележене наредбе је следећа:</a:t>
            </a: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Обележена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користи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комбинацији са наредбама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continue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када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жели безусловни пренос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управљања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одређено место у програму.</a:t>
            </a: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Обележена наредба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748823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break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уској вези не само са наредбом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, </a:t>
            </a:r>
            <a:br>
              <a:rPr lang="sr-Cyrl-RS" dirty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већ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 са наредбама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циклуса.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sr-Cyrl-R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описана је следећим дијаграмом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Поред тога што се наредба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може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користити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излазак из наредбе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она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може искористити за излазак из петље, 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али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 за безусловни пренос управљања на обележену наредбу (под одређеним условима).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Ово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представља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једну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врста “контролисане”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goto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наредбе.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>
                <a:solidFill>
                  <a:srgbClr val="0070C0"/>
                </a:solidFill>
              </a:rPr>
              <a:t>break</a:t>
            </a: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708275"/>
            <a:ext cx="7394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84200" y="1427163"/>
            <a:ext cx="8380413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би се прекинуло извршавање наредби унутрашње петље и вратило се у спољашњу, користи се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без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обележја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sz="1500" b="1" dirty="0" smtClean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uslov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ru-RU" sz="15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break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2852936"/>
            <a:ext cx="410445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84200" y="1427163"/>
            <a:ext cx="8380413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би се прекинуло извршавање наредби обе петље, користи се наредба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обележјем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sz="15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izlaz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uslov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izlaz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break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2924944"/>
            <a:ext cx="424847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continue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 синтакси слична наредби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 може користити само у наредбама за опис циклуса.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continue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корисна када треба да се настави извршавање циклуса, уз прескакање одређеног скупа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Помоћу ове наредбе управљање се преноси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израз за проверу услова изласка из петље.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continue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82089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гранања</a:t>
            </a:r>
            <a:r>
              <a:rPr lang="sr-Latn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омогућавају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одабере извршавање једног дела програма у зависности од испуњења одређених услова.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Користе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још и називи </a:t>
            </a:r>
            <a:r>
              <a:rPr lang="ru-RU" u="sng" dirty="0">
                <a:solidFill>
                  <a:schemeClr val="tx1"/>
                </a:solidFill>
                <a:latin typeface="Garamond" pitchFamily="18" charset="0"/>
              </a:rPr>
              <a:t>условне наредбе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односно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u="sng" dirty="0">
                <a:solidFill>
                  <a:schemeClr val="tx1"/>
                </a:solidFill>
                <a:latin typeface="Garamond" pitchFamily="18" charset="0"/>
              </a:rPr>
              <a:t>наредбе одабирања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Постоје две наредбе гранања у језику Јава: </a:t>
            </a:r>
            <a:endParaRPr lang="sr-Latn-RS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Latn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+mn-lt"/>
              </a:rPr>
              <a:t>switch</a:t>
            </a: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Наредбе гранања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7" y="5013176"/>
            <a:ext cx="6550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84200" y="1427163"/>
            <a:ext cx="8380413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би се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прескочио препис оних елемената низа који су једнаки нули, користи 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continue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без обележја.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br2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niz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br1++;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vektor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++]=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++];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en-US" sz="3600" b="1" kern="0" dirty="0" smtClean="0">
                <a:solidFill>
                  <a:srgbClr val="0070C0"/>
                </a:solidFill>
              </a:rPr>
              <a:t>2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2996952"/>
            <a:ext cx="388843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536" y="1168400"/>
            <a:ext cx="8569077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        Пример.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Учитавање низа од четири бинарне цифре и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спајање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учитаних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цифара у један стринг, те приказ стринга.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Наставља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следећом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итерацијом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обележене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обележјем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цифра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није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бинарна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"Unesite cetiri binarn</a:t>
            </a:r>
            <a:r>
              <a:rPr lang="sr-Cyrl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е 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cifr</a:t>
            </a:r>
            <a:r>
              <a:rPr lang="sr-Cyrl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е "</a:t>
            </a:r>
            <a:r>
              <a:rPr lang="sr-Cyrl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vrh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nextInt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)&amp;&amp;(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vrh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"Formiran je binarni string: 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140968"/>
            <a:ext cx="6192688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536" y="1168400"/>
            <a:ext cx="8569077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        Пример.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Наставља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следећом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итерацијом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спољне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обележене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"Trazimo neki podstring u ovom stringu"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podstring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"pod"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pronadjen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max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charAt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charAt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pronadjen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pronadjen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"Pronadjen"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"Nije pronadjen"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en-US" sz="3600" b="1" kern="0" dirty="0">
                <a:solidFill>
                  <a:srgbClr val="0070C0"/>
                </a:solidFill>
              </a:rPr>
              <a:t>4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2348880"/>
            <a:ext cx="7848872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84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4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4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4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43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За условно извршење наредбе или за избор између извршења две наредбе обично се користи 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 Jaва језику је следећа: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 наведеног описа закључујемо да се наредба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if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појављује у два облика: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if (&lt;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izraz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&gt;) 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naredba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			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непотпуни облик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if (&lt;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izraz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&gt;) 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naredba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 else 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naredba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	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потпуни облик.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667000"/>
            <a:ext cx="6743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 непотпуном облику извршава се на следећи начин: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израчунава се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извршава се наредба која следи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иза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ако је вредност израза неистинита, извршава се прва наредба која следи иза наредбе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/>
          <a:stretch>
            <a:fillRect/>
          </a:stretch>
        </p:blipFill>
        <p:spPr bwMode="auto">
          <a:xfrm>
            <a:off x="6372200" y="4005064"/>
            <a:ext cx="2288267" cy="26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01115" y="4753715"/>
            <a:ext cx="180049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5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1114" y="4753715"/>
            <a:ext cx="1667029" cy="78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 потпуном облику се извршава на следећи начин: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израчунава се вредност израза;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извршава се наредба која следи иза израза;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супротном, извршава се наредба иза резервисане речи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еlse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1938" y="4653136"/>
            <a:ext cx="180049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500" dirty="0">
              <a:effectLst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36169"/>
            <a:ext cx="316865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71938" y="4653136"/>
            <a:ext cx="1684038" cy="1015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случају када се појављује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if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унутар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if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са једном придруженом наредбом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else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поставља се питање да ли је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else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придружена првој наредби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или другој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наредби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if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Другачије формулисано, ако имамо конструкцију:</a:t>
            </a:r>
          </a:p>
          <a:p>
            <a:r>
              <a:rPr lang="sr-Cyrl-R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Nar1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Nar2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ли ће се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Nar2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извршити ако је:</a:t>
            </a:r>
          </a:p>
          <a:p>
            <a:pPr>
              <a:spcAft>
                <a:spcPts val="600"/>
              </a:spcAft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а) логички израз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U1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тачан, а логички израз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U2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нетачан, или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(б) ако је логички израз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U1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нетачан?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en-US" sz="3600" b="1" kern="0" dirty="0" smtClean="0">
                <a:solidFill>
                  <a:srgbClr val="0070C0"/>
                </a:solidFill>
              </a:rPr>
              <a:t>4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429000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628800"/>
            <a:ext cx="8604250" cy="41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Latn-C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pPr lvl="1"/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 je manje od b”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tezina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tezina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defRPr/>
            </a:pPr>
            <a:endParaRPr lang="sr-Latn-CS" sz="18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Уместо наредбе </a:t>
            </a:r>
            <a:r>
              <a:rPr lang="sr-Latn-CS" sz="2000" dirty="0" smtClean="0">
                <a:solidFill>
                  <a:schemeClr val="tx1"/>
                </a:solidFill>
              </a:rPr>
              <a:t>if</a:t>
            </a:r>
            <a:r>
              <a:rPr lang="sr-Cyrl-RS" sz="2000" dirty="0" smtClean="0">
                <a:solidFill>
                  <a:schemeClr val="tx1"/>
                </a:solidFill>
              </a:rPr>
              <a:t> у неким ситуацијама може се употребити условни оператор </a:t>
            </a:r>
            <a:r>
              <a:rPr lang="sr-Cyrl-RS" sz="1800" dirty="0" smtClean="0">
                <a:solidFill>
                  <a:schemeClr val="tx1"/>
                </a:solidFill>
                <a:latin typeface="+mn-lt"/>
              </a:rPr>
              <a:t>?:</a:t>
            </a:r>
            <a:endParaRPr lang="sr-Latn-CS" sz="18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then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endParaRPr lang="sr-Cyrl-RS" sz="1500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r>
              <a:rPr lang="sr-Latn-CS" sz="1500" dirty="0" smtClean="0">
                <a:solidFill>
                  <a:schemeClr val="tx1"/>
                </a:solidFill>
              </a:rPr>
              <a:t>      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min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2060848"/>
            <a:ext cx="590465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971600" y="429309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994154" y="5399809"/>
            <a:ext cx="2448272" cy="347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служи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за избор једне наредбе из скупа од неколико могућих, а на основу вредности неког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27088" y="2708275"/>
            <a:ext cx="7489825" cy="3744913"/>
            <a:chOff x="827584" y="2708920"/>
            <a:chExt cx="7488832" cy="3744416"/>
          </a:xfrm>
        </p:grpSpPr>
        <p:pic>
          <p:nvPicPr>
            <p:cNvPr id="112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708920"/>
              <a:ext cx="7488832" cy="374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Box 1"/>
            <p:cNvSpPr txBox="1">
              <a:spLocks noChangeArrowheads="1"/>
            </p:cNvSpPr>
            <p:nvPr/>
          </p:nvSpPr>
          <p:spPr bwMode="auto">
            <a:xfrm>
              <a:off x="7668344" y="3140968"/>
              <a:ext cx="256456" cy="11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9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2213</Words>
  <Application>Microsoft Office PowerPoint</Application>
  <PresentationFormat>On-screen Show (4:3)</PresentationFormat>
  <Paragraphs>340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Wingdings</vt:lpstr>
      <vt:lpstr>Courier New</vt:lpstr>
      <vt:lpstr>Times New Roman</vt:lpstr>
      <vt:lpstr>Garamond</vt:lpstr>
      <vt:lpstr>4_Watermark</vt:lpstr>
      <vt:lpstr>Објектно орјентисано програмирање</vt:lpstr>
      <vt:lpstr>Управљачке структуре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182</cp:revision>
  <dcterms:modified xsi:type="dcterms:W3CDTF">2020-03-28T20:06:30Z</dcterms:modified>
</cp:coreProperties>
</file>