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3"/>
  </p:notesMasterIdLst>
  <p:handoutMasterIdLst>
    <p:handoutMasterId r:id="rId24"/>
  </p:handoutMasterIdLst>
  <p:sldIdLst>
    <p:sldId id="284" r:id="rId2"/>
    <p:sldId id="285" r:id="rId3"/>
    <p:sldId id="259" r:id="rId4"/>
    <p:sldId id="288" r:id="rId5"/>
    <p:sldId id="287" r:id="rId6"/>
    <p:sldId id="289" r:id="rId7"/>
    <p:sldId id="290" r:id="rId8"/>
    <p:sldId id="286" r:id="rId9"/>
    <p:sldId id="271" r:id="rId10"/>
    <p:sldId id="260" r:id="rId11"/>
    <p:sldId id="272" r:id="rId12"/>
    <p:sldId id="295" r:id="rId13"/>
    <p:sldId id="296" r:id="rId14"/>
    <p:sldId id="297" r:id="rId15"/>
    <p:sldId id="291" r:id="rId16"/>
    <p:sldId id="292" r:id="rId17"/>
    <p:sldId id="293" r:id="rId18"/>
    <p:sldId id="294" r:id="rId19"/>
    <p:sldId id="298" r:id="rId20"/>
    <p:sldId id="299" r:id="rId21"/>
    <p:sldId id="283" r:id="rId22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5"/>
      <p:bold r:id="rId26"/>
      <p:italic r:id="rId27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26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00182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6592F9ED-D56E-4AF5-AAE1-612702B55667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4216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96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53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FCBB6FF6-F43C-4FB9-9955-5259B386B6BC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/21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72009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rgbClr val="000099"/>
                </a:solidFill>
                <a:latin typeface="Arial" charset="0"/>
              </a:rPr>
              <a:t>Креирање низова</a:t>
            </a:r>
            <a:r>
              <a:rPr lang="sr-Latn-CS" sz="2800" dirty="0" smtClean="0">
                <a:solidFill>
                  <a:srgbClr val="006600"/>
                </a:solidFill>
              </a:rPr>
              <a:t>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Постоје два начина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: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	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(1)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помоћу оператора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Latn-CS" sz="2000" dirty="0" smtClean="0">
                <a:solidFill>
                  <a:schemeClr val="tx1"/>
                </a:solidFill>
                <a:latin typeface="+mn-lt"/>
              </a:rPr>
              <a:t>new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,</a:t>
            </a:r>
          </a:p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	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(2)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набрајањем чланова</a:t>
            </a:r>
            <a:endParaRPr lang="sr-Latn-CS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Пример.</a:t>
            </a:r>
            <a:endParaRPr lang="sr-Latn-CS" b="1" dirty="0" smtClean="0">
              <a:solidFill>
                <a:schemeClr val="tx1"/>
              </a:solidFill>
              <a:latin typeface="Garamond" pitchFamily="18" charset="0"/>
            </a:endParaRPr>
          </a:p>
          <a:p>
            <a:r>
              <a:rPr lang="sr-Latn-CS" dirty="0" smtClean="0">
                <a:solidFill>
                  <a:schemeClr val="tx1"/>
                </a:solidFill>
              </a:rPr>
              <a:t>         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prvi nacin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prvi nacin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5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Sledi drugi nacin kreiranja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“mika”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godDoba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“prolece”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“leto”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“jesen”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“zima”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celi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sr-Latn-RS" sz="1500" dirty="0"/>
          </a:p>
          <a:p>
            <a:pPr>
              <a:spcBef>
                <a:spcPct val="50000"/>
              </a:spcBef>
              <a:defRPr/>
            </a:pPr>
            <a:endParaRPr lang="sr-Latn-CS" sz="18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350" y="4149080"/>
            <a:ext cx="590495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71613"/>
            <a:ext cx="7704138" cy="53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>
                <a:solidFill>
                  <a:srgbClr val="000099"/>
                </a:solidFill>
              </a:rPr>
              <a:t>Приступ члановима низа</a:t>
            </a:r>
            <a:endParaRPr lang="sr-Latn-CS" altLang="en-US" sz="2400" dirty="0">
              <a:solidFill>
                <a:srgbClr val="000099"/>
              </a:solidFill>
            </a:endParaRPr>
          </a:p>
          <a:p>
            <a:pPr marL="457200" indent="-4572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800" dirty="0">
                <a:latin typeface="Times New Roman" panose="02020603050405020304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Нумерисање чланова низа увек почиње од 0</a:t>
            </a:r>
            <a:r>
              <a:rPr lang="sr-Latn-C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dirty="0">
                <a:latin typeface="Garamond" panose="02020404030301010803" pitchFamily="18" charset="0"/>
              </a:rPr>
              <a:t>  </a:t>
            </a:r>
            <a:r>
              <a:rPr lang="sr-Cyrl-RS" altLang="en-US" sz="2400" dirty="0">
                <a:latin typeface="Garamond" panose="02020404030301010803" pitchFamily="18" charset="0"/>
              </a:rPr>
              <a:t>Члановима низа се приступа помоћу</a:t>
            </a:r>
            <a:r>
              <a:rPr lang="sr-Latn-CS" altLang="en-US" sz="2400" dirty="0">
                <a:latin typeface="Garamond" panose="02020404030301010803" pitchFamily="18" charset="0"/>
              </a:rPr>
              <a:t>: </a:t>
            </a:r>
            <a:r>
              <a:rPr lang="sr-Latn-CS" altLang="en-US" sz="2400" dirty="0">
                <a:latin typeface="Times New Roman" panose="02020603050405020304" pitchFamily="18" charset="0"/>
              </a:rPr>
              <a:t> </a:t>
            </a:r>
            <a:r>
              <a:rPr lang="sr-Latn-CS" altLang="en-US" sz="2000" i="1" dirty="0"/>
              <a:t>ImeNiza[indeks]</a:t>
            </a: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i="1" dirty="0">
                <a:latin typeface="Times New Roman" panose="02020603050405020304" pitchFamily="18" charset="0"/>
              </a:rPr>
              <a:t>  </a:t>
            </a:r>
            <a:r>
              <a:rPr lang="sr-Latn-CS" altLang="en-US" sz="2000" i="1" dirty="0"/>
              <a:t>ImeNiza </a:t>
            </a:r>
            <a:r>
              <a:rPr lang="sr-Cyrl-RS" altLang="en-US" sz="2000" i="1" dirty="0"/>
              <a:t>	</a:t>
            </a:r>
            <a:r>
              <a:rPr lang="sr-Latn-CS" altLang="en-US" sz="2400" i="1" dirty="0">
                <a:latin typeface="Garamond" panose="02020404030301010803" pitchFamily="18" charset="0"/>
              </a:rPr>
              <a:t>– </a:t>
            </a:r>
            <a:r>
              <a:rPr lang="sr-Cyrl-RS" altLang="en-US" sz="2400" dirty="0">
                <a:latin typeface="Garamond" panose="02020404030301010803" pitchFamily="18" charset="0"/>
              </a:rPr>
              <a:t>име које се појављује у декларацији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i="1" dirty="0">
                <a:latin typeface="Times New Roman" panose="02020603050405020304" pitchFamily="18" charset="0"/>
              </a:rPr>
              <a:t>  </a:t>
            </a:r>
            <a:r>
              <a:rPr lang="sr-Latn-CS" altLang="en-US" sz="2000" i="1" dirty="0"/>
              <a:t>indeks</a:t>
            </a:r>
            <a:r>
              <a:rPr lang="sr-Latn-CS" altLang="en-US" sz="2400" i="1" dirty="0">
                <a:latin typeface="Times New Roman" panose="02020603050405020304" pitchFamily="18" charset="0"/>
              </a:rPr>
              <a:t> </a:t>
            </a:r>
            <a:r>
              <a:rPr lang="sr-Cyrl-RS" altLang="en-US" sz="2400" i="1" dirty="0">
                <a:latin typeface="Times New Roman" panose="02020603050405020304" pitchFamily="18" charset="0"/>
              </a:rPr>
              <a:t>	</a:t>
            </a:r>
            <a:r>
              <a:rPr lang="sr-Latn-CS" altLang="en-US" sz="2400" i="1" dirty="0">
                <a:latin typeface="Garamond" panose="02020404030301010803" pitchFamily="18" charset="0"/>
              </a:rPr>
              <a:t>– </a:t>
            </a:r>
            <a:r>
              <a:rPr lang="sr-Cyrl-RS" altLang="en-US" sz="2400" dirty="0">
                <a:latin typeface="Garamond" panose="02020404030301010803" pitchFamily="18" charset="0"/>
              </a:rPr>
              <a:t>целобројни литерал или израз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  </a:t>
            </a:r>
            <a:r>
              <a:rPr lang="sr-Cyrl-RS" altLang="en-US" sz="2400" b="1" dirty="0">
                <a:latin typeface="Times New Roman" panose="02020603050405020304" pitchFamily="18" charset="0"/>
              </a:rPr>
              <a:t>Пример.</a:t>
            </a:r>
            <a:endParaRPr lang="sr-Latn-CS" altLang="en-US" sz="2400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/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“prolece”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“leto”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“jesen”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“zima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brojac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Ne bi valjalo: brojac[100] = 3; 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brojac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350" y="4725144"/>
            <a:ext cx="6553026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Колекцијска наредба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sr-Cyrl-RS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служи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за пролазак кроз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колекцију/низ.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Притом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променљива у наредби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for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 представља бројач,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већ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редом узима вредности елемената низа тј. колекције.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Колекцијска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for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има следећу синтаксу: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Колекцијска 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5024"/>
            <a:ext cx="8585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0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O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вде важи следеће:</a:t>
            </a:r>
          </a:p>
          <a:p>
            <a:r>
              <a:rPr lang="sr-Cyrl-R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tip elementa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kolekcija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izraz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sr-Cyrl-RS" sz="15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>
                <a:solidFill>
                  <a:srgbClr val="000000"/>
                </a:solidFill>
                <a:latin typeface="Garamond" pitchFamily="18" charset="0"/>
              </a:rPr>
              <a:t>Пример</a:t>
            </a:r>
            <a:r>
              <a:rPr lang="sr-Cyrl-RS" b="1" dirty="0" smtClean="0">
                <a:solidFill>
                  <a:srgbClr val="000000"/>
                </a:solidFill>
                <a:latin typeface="Garamond" pitchFamily="18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najveci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najveci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najveci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50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Колекцијска 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1988840"/>
            <a:ext cx="30243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259632" y="3356992"/>
            <a:ext cx="4608512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688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340768"/>
            <a:ext cx="8712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Аргументи комадне линије омогућавају да се приликом покретања јава програма, том програму проследе параметри.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Улазна тачка програма, тј. 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има следећу синтаксу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{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//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naredbe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}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и телу програма могу реферисати на једнодимензионални низ ниски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који ће садржавати аргументе специфициране у комадној линији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елеменат низа са индексом 0 представља први прослеђени аргумент, са индексом 1 други итд.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риликом парсирања комадне линије, размак тј.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’ ’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раздваја, а ако је потребно да параметар садржи 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’ ’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користи се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’“’ 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Аргументи командне линије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33513"/>
            <a:ext cx="86042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Дводимензионални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низ чине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истог</a:t>
            </a:r>
            <a:r>
              <a:rPr lang="ru-RU" altLang="en-US" sz="2400" dirty="0">
                <a:latin typeface="Garamond" panose="02020404030301010803" pitchFamily="18" charset="0"/>
              </a:rPr>
              <a:t> типа и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>
                <a:latin typeface="Garamond" panose="02020404030301010803" pitchFamily="18" charset="0"/>
              </a:rPr>
              <a:t>њих</a:t>
            </a:r>
            <a:r>
              <a:rPr lang="ru-RU" altLang="en-US" sz="2400" dirty="0">
                <a:latin typeface="Garamond" panose="02020404030301010803" pitchFamily="18" charset="0"/>
              </a:rPr>
              <a:t> приступа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имена низа и два индекса.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низова</a:t>
            </a:r>
            <a:r>
              <a:rPr lang="ru-RU" altLang="en-US" sz="2400" dirty="0">
                <a:latin typeface="Garamond" panose="02020404030301010803" pitchFamily="18" charset="0"/>
              </a:rPr>
              <a:t>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поређати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испод </a:t>
            </a:r>
            <a:r>
              <a:rPr lang="ru-RU" altLang="en-US" sz="2400" dirty="0" err="1">
                <a:latin typeface="Garamond" panose="02020404030301010803" pitchFamily="18" charset="0"/>
              </a:rPr>
              <a:t>другог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слици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3187700"/>
            <a:ext cx="56388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33513"/>
            <a:ext cx="86042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Индексирање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употребом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два индекса.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Дводимензионални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низ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низ </a:t>
            </a:r>
            <a:r>
              <a:rPr lang="ru-RU" altLang="en-US" sz="2400" dirty="0" err="1">
                <a:latin typeface="Garamond" panose="02020404030301010803" pitchFamily="18" charset="0"/>
              </a:rPr>
              <a:t>чији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48905"/>
            <a:ext cx="5353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433513"/>
            <a:ext cx="86042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Декларацију имена низа можемо да извршимо на два начина: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[][];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nacin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[][]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nacin</a:t>
            </a:r>
            <a:endParaRPr lang="ru-RU" sz="18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Након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декларације низовне променљиве, креирамо низовни објекат, тј. вршимо резервисање меморијског простора за смештање чланова низа: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Овом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наредбом је резервисано 5000 целобројних локација у меморији.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Декларацију низовне променљиве и резервисање меморијског простора могли смо извршити једном наредбом, тј. могли смо писати: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1988840"/>
            <a:ext cx="34563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187624" y="3645024"/>
            <a:ext cx="3456384" cy="376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1206104" y="5950404"/>
            <a:ext cx="3725936" cy="376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433513"/>
            <a:ext cx="860425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Дводимензионални низови представљају један, </a:t>
            </a:r>
            <a:br>
              <a:rPr lang="ru-RU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најчешће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коришћен, случај вишедимензионалних низова.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За низове чији је број димензија већи од два, принцип рада је потпуно исти као и са дводимензионалним низовима.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Дакле, као што су формирани дводимензионални низови, на исти начин се могу формирати тродимензионални, четвородимензионални итд.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Већ смо уочили да оперисање са матрицама можемо свести на оперисање са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једнодимензионалним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низовима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, то важи и за све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вишедимензионалне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низове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ru-RU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Вишедимензионални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45875"/>
            <a:ext cx="8712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java.util.Arrays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садржи различите методе за манипулацију са низовима: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Попуњавање низа – доделу специфициране вредности сваком члану низа – 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fill()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Уређење (сортирање) низа – премештање елемената у оквиру низа, тако да сви елементи буду уређени у нерастући поредак -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sort()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Претрагу елемената у (сортираном) низу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–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методом бинарне претраге се одређује позиција датог елемента у сортираном низу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- статички 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binarySearch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Копирање дела или целог низа, уз евентуално проширење -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copy</a:t>
            </a:r>
            <a:r>
              <a:rPr lang="sr-Latn-RS" sz="2000" smtClean="0">
                <a:solidFill>
                  <a:schemeClr val="tx1"/>
                </a:solidFill>
                <a:latin typeface="+mn-lt"/>
              </a:rPr>
              <a:t>Of</a:t>
            </a:r>
            <a:r>
              <a:rPr lang="en-US" sz="2000" smtClean="0">
                <a:solidFill>
                  <a:schemeClr val="tx1"/>
                </a:solidFill>
                <a:latin typeface="+mn-lt"/>
              </a:rPr>
              <a:t>()</a:t>
            </a:r>
            <a:endParaRPr lang="sr-Cyrl-R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404664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Коришћење неких метода класе </a:t>
            </a:r>
            <a:r>
              <a:rPr lang="en-US" sz="3600" b="1" kern="0" dirty="0" smtClean="0">
                <a:solidFill>
                  <a:srgbClr val="0070C0"/>
                </a:solidFill>
              </a:rPr>
              <a:t>Arrays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Низови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630536"/>
            <a:ext cx="8712200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Новије верзије програмског језика Јава допуштају да параметри функције не буду строго фиксирани, већ да једна иста функција може бити позвана и са различитим бројем аргумената истог типа: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Тада је параметар функције низ, а приликом позива се узастопни аргументи истог типа аутоматски конверују у низ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Налог за аутоматску конверзију узастопних аргумената датог типа у низ се постиже декларисањем помоћу </a:t>
            </a:r>
            <a:r>
              <a:rPr lang="sr-Cyrl-RS" sz="2000" b="1" dirty="0" smtClean="0">
                <a:solidFill>
                  <a:schemeClr val="tx1"/>
                </a:solidFill>
                <a:latin typeface="+mn-lt"/>
              </a:rPr>
              <a:t>...</a:t>
            </a:r>
            <a:endParaRPr lang="en-US" sz="2000" b="1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Овако дефинисан параметар функције мора да буде последњи у списку параметара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прогама може да буде </a:t>
            </a:r>
            <a:r>
              <a:rPr lang="sr-Cyrl-RS" smtClean="0">
                <a:solidFill>
                  <a:schemeClr val="tx1"/>
                </a:solidFill>
                <a:latin typeface="Garamond" pitchFamily="18" charset="0"/>
              </a:rPr>
              <a:t>реализована као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са променљивим бројем аргумената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sr-Cyrl-R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404664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Методи са променљивим бројем аргумената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4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Низ се дефинише као група променљивих истог типа које се појављују под заједничким именом.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Низовни тип података у Јави има следећа својства: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садржи линеарно уређен, унапред познат, број чланова,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чланови су истог типа и имају заједничко име; чланови могу бити примитивног или објектног типа,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сваком члану приступа се помоћу заједничког имена низа и индекса члана,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индекси су целобројног типа,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чланови низа се третирају као посебне променљиве (називају се и индексним променљивим ).</a:t>
            </a:r>
            <a:endParaRPr lang="sr-Latn-CS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Синтакса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низовног</a:t>
            </a:r>
            <a:r>
              <a:rPr lang="ru-RU" altLang="en-US" sz="2400" dirty="0">
                <a:latin typeface="Garamond" panose="02020404030301010803" pitchFamily="18" charset="0"/>
              </a:rPr>
              <a:t> типа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следећи</a:t>
            </a:r>
            <a:r>
              <a:rPr lang="ru-RU" altLang="en-US" sz="2400" dirty="0">
                <a:latin typeface="Garamond" panose="02020404030301010803" pitchFamily="18" charset="0"/>
              </a:rPr>
              <a:t> начин: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Низовни</a:t>
            </a:r>
            <a:r>
              <a:rPr lang="ru-RU" altLang="en-US" sz="2400" dirty="0">
                <a:latin typeface="Garamond" panose="02020404030301010803" pitchFamily="18" charset="0"/>
              </a:rPr>
              <a:t> тип у </a:t>
            </a:r>
            <a:r>
              <a:rPr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увек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објектни</a:t>
            </a:r>
            <a:r>
              <a:rPr lang="ru-RU" altLang="en-US" sz="2400" dirty="0">
                <a:latin typeface="Garamond" panose="02020404030301010803" pitchFamily="18" charset="0"/>
              </a:rPr>
              <a:t> тип,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низ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увек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87625"/>
            <a:ext cx="8791575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Низовна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декларише</a:t>
            </a:r>
            <a:r>
              <a:rPr lang="ru-RU" altLang="en-US" sz="2400" dirty="0">
                <a:latin typeface="Garamond" panose="02020404030301010803" pitchFamily="18" charset="0"/>
              </a:rPr>
              <a:t> у делу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декларацију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>
                <a:latin typeface="Garamond" panose="02020404030301010803" pitchFamily="18" charset="0"/>
              </a:rPr>
              <a:t>томе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задати</a:t>
            </a:r>
            <a:r>
              <a:rPr lang="ru-RU" altLang="en-US" sz="2400" dirty="0">
                <a:latin typeface="Garamond" panose="02020404030301010803" pitchFamily="18" charset="0"/>
              </a:rPr>
              <a:t> и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члановима</a:t>
            </a:r>
            <a:r>
              <a:rPr lang="ru-RU" altLang="en-US" sz="2400" dirty="0">
                <a:latin typeface="Garamond" panose="02020404030301010803" pitchFamily="18" charset="0"/>
              </a:rPr>
              <a:t> низа.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429000"/>
            <a:ext cx="67976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8610600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Додељивање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почетних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вредности (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иницијализација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) члановима низа врши се у делу декларације названом </a:t>
            </a: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nizInit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 </a:t>
            </a: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Синтакса наредбе за алокацију меморије је следећа: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92896"/>
            <a:ext cx="72802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24400"/>
            <a:ext cx="753745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861060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Елементима</a:t>
            </a:r>
            <a:r>
              <a:rPr lang="ru-RU" altLang="en-US" sz="2400" dirty="0">
                <a:latin typeface="Garamond" panose="02020404030301010803" pitchFamily="18" charset="0"/>
              </a:rPr>
              <a:t> низа (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) приступа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индекса. 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оперише</a:t>
            </a:r>
            <a:r>
              <a:rPr lang="ru-RU" altLang="en-US" sz="2400" dirty="0">
                <a:latin typeface="Garamond" panose="02020404030301010803" pitchFamily="18" charset="0"/>
              </a:rPr>
              <a:t> се на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без индекса.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Дакле</a:t>
            </a:r>
            <a:r>
              <a:rPr lang="ru-RU" altLang="en-US" sz="2400" dirty="0">
                <a:latin typeface="Garamond" panose="02020404030301010803" pitchFamily="18" charset="0"/>
              </a:rPr>
              <a:t>,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мењати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додељивања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изразима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624638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528638" y="1535113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за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тачно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индекс. </a:t>
            </a:r>
          </a:p>
        </p:txBody>
      </p:sp>
      <p:grpSp>
        <p:nvGrpSpPr>
          <p:cNvPr id="11267" name="Group 15"/>
          <p:cNvGrpSpPr>
            <a:grpSpLocks noChangeAspect="1"/>
          </p:cNvGrpSpPr>
          <p:nvPr/>
        </p:nvGrpSpPr>
        <p:grpSpPr bwMode="auto">
          <a:xfrm>
            <a:off x="827584" y="2924944"/>
            <a:ext cx="7467600" cy="1295400"/>
            <a:chOff x="528" y="2064"/>
            <a:chExt cx="4704" cy="816"/>
          </a:xfrm>
        </p:grpSpPr>
        <p:sp>
          <p:nvSpPr>
            <p:cNvPr id="10258" name="Rectangle 13"/>
            <p:cNvSpPr>
              <a:spLocks noChangeArrowheads="1"/>
            </p:cNvSpPr>
            <p:nvPr/>
          </p:nvSpPr>
          <p:spPr bwMode="auto">
            <a:xfrm>
              <a:off x="528" y="2064"/>
              <a:ext cx="4704" cy="432"/>
            </a:xfrm>
            <a:prstGeom prst="rect">
              <a:avLst/>
            </a:prstGeom>
            <a:solidFill>
              <a:srgbClr val="9FED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7"/>
            <p:cNvSpPr txBox="1">
              <a:spLocks noChangeArrowheads="1"/>
            </p:cNvSpPr>
            <p:nvPr/>
          </p:nvSpPr>
          <p:spPr bwMode="auto">
            <a:xfrm>
              <a:off x="624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10260" name="Text Box 9"/>
            <p:cNvSpPr txBox="1">
              <a:spLocks noChangeArrowheads="1"/>
            </p:cNvSpPr>
            <p:nvPr/>
          </p:nvSpPr>
          <p:spPr bwMode="auto">
            <a:xfrm>
              <a:off x="1440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-7</a:t>
              </a:r>
            </a:p>
          </p:txBody>
        </p:sp>
        <p:sp>
          <p:nvSpPr>
            <p:cNvPr id="10261" name="Text Box 10"/>
            <p:cNvSpPr txBox="1">
              <a:spLocks noChangeArrowheads="1"/>
            </p:cNvSpPr>
            <p:nvPr/>
          </p:nvSpPr>
          <p:spPr bwMode="auto">
            <a:xfrm>
              <a:off x="2256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563</a:t>
              </a:r>
            </a:p>
          </p:txBody>
        </p:sp>
        <p:sp>
          <p:nvSpPr>
            <p:cNvPr id="10262" name="Text Box 11"/>
            <p:cNvSpPr txBox="1">
              <a:spLocks noChangeArrowheads="1"/>
            </p:cNvSpPr>
            <p:nvPr/>
          </p:nvSpPr>
          <p:spPr bwMode="auto">
            <a:xfrm>
              <a:off x="4272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37</a:t>
              </a:r>
            </a:p>
          </p:txBody>
        </p:sp>
        <p:sp>
          <p:nvSpPr>
            <p:cNvPr id="10263" name="Text Box 12"/>
            <p:cNvSpPr txBox="1">
              <a:spLocks noChangeArrowheads="1"/>
            </p:cNvSpPr>
            <p:nvPr/>
          </p:nvSpPr>
          <p:spPr bwMode="auto">
            <a:xfrm>
              <a:off x="3264" y="216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10264" name="Text Box 14"/>
            <p:cNvSpPr txBox="1">
              <a:spLocks noChangeArrowheads="1"/>
            </p:cNvSpPr>
            <p:nvPr/>
          </p:nvSpPr>
          <p:spPr bwMode="auto">
            <a:xfrm>
              <a:off x="528" y="2592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a[0]             a[1]          a[2]           …….               a[99]</a:t>
              </a:r>
            </a:p>
          </p:txBody>
        </p:sp>
      </p:grpSp>
      <p:grpSp>
        <p:nvGrpSpPr>
          <p:cNvPr id="11268" name="Group 29"/>
          <p:cNvGrpSpPr>
            <a:grpSpLocks noChangeAspect="1"/>
          </p:cNvGrpSpPr>
          <p:nvPr/>
        </p:nvGrpSpPr>
        <p:grpSpPr bwMode="auto">
          <a:xfrm>
            <a:off x="811709" y="4521969"/>
            <a:ext cx="7467600" cy="1295400"/>
            <a:chOff x="432" y="3072"/>
            <a:chExt cx="4704" cy="816"/>
          </a:xfrm>
        </p:grpSpPr>
        <p:sp>
          <p:nvSpPr>
            <p:cNvPr id="10246" name="Rectangle 17"/>
            <p:cNvSpPr>
              <a:spLocks noChangeArrowheads="1"/>
            </p:cNvSpPr>
            <p:nvPr/>
          </p:nvSpPr>
          <p:spPr bwMode="auto">
            <a:xfrm>
              <a:off x="432" y="3072"/>
              <a:ext cx="4704" cy="432"/>
            </a:xfrm>
            <a:prstGeom prst="rect">
              <a:avLst/>
            </a:prstGeom>
            <a:solidFill>
              <a:srgbClr val="9FED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7" name="Text Box 18"/>
            <p:cNvSpPr txBox="1">
              <a:spLocks noChangeArrowheads="1"/>
            </p:cNvSpPr>
            <p:nvPr/>
          </p:nvSpPr>
          <p:spPr bwMode="auto">
            <a:xfrm>
              <a:off x="528" y="3120"/>
              <a:ext cx="3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8" name="Text Box 19"/>
            <p:cNvSpPr txBox="1">
              <a:spLocks noChangeArrowheads="1"/>
            </p:cNvSpPr>
            <p:nvPr/>
          </p:nvSpPr>
          <p:spPr bwMode="auto">
            <a:xfrm>
              <a:off x="1008" y="359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“Ana”</a:t>
              </a:r>
            </a:p>
          </p:txBody>
        </p:sp>
        <p:sp>
          <p:nvSpPr>
            <p:cNvPr id="10249" name="Text Box 20"/>
            <p:cNvSpPr txBox="1">
              <a:spLocks noChangeArrowheads="1"/>
            </p:cNvSpPr>
            <p:nvPr/>
          </p:nvSpPr>
          <p:spPr bwMode="auto">
            <a:xfrm>
              <a:off x="2574" y="3591"/>
              <a:ext cx="76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“Pera”</a:t>
              </a:r>
            </a:p>
          </p:txBody>
        </p:sp>
        <p:sp>
          <p:nvSpPr>
            <p:cNvPr id="10250" name="Text Box 21"/>
            <p:cNvSpPr txBox="1">
              <a:spLocks noChangeArrowheads="1"/>
            </p:cNvSpPr>
            <p:nvPr/>
          </p:nvSpPr>
          <p:spPr bwMode="auto">
            <a:xfrm>
              <a:off x="4343" y="3591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“Mila”</a:t>
              </a:r>
            </a:p>
          </p:txBody>
        </p:sp>
        <p:sp>
          <p:nvSpPr>
            <p:cNvPr id="10251" name="Text Box 22"/>
            <p:cNvSpPr txBox="1">
              <a:spLocks noChangeArrowheads="1"/>
            </p:cNvSpPr>
            <p:nvPr/>
          </p:nvSpPr>
          <p:spPr bwMode="auto">
            <a:xfrm>
              <a:off x="3264" y="316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…</a:t>
              </a:r>
            </a:p>
          </p:txBody>
        </p:sp>
        <p:sp>
          <p:nvSpPr>
            <p:cNvPr id="10252" name="Text Box 23"/>
            <p:cNvSpPr txBox="1">
              <a:spLocks noChangeArrowheads="1"/>
            </p:cNvSpPr>
            <p:nvPr/>
          </p:nvSpPr>
          <p:spPr bwMode="auto">
            <a:xfrm>
              <a:off x="432" y="3600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nis[0]                    nis[1]                            nis[20]</a:t>
              </a:r>
            </a:p>
          </p:txBody>
        </p:sp>
        <p:sp>
          <p:nvSpPr>
            <p:cNvPr id="10253" name="Line 24"/>
            <p:cNvSpPr>
              <a:spLocks noChangeShapeType="1"/>
            </p:cNvSpPr>
            <p:nvPr/>
          </p:nvSpPr>
          <p:spPr bwMode="auto">
            <a:xfrm>
              <a:off x="720" y="3264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254" name="Text Box 25"/>
            <p:cNvSpPr txBox="1">
              <a:spLocks noChangeArrowheads="1"/>
            </p:cNvSpPr>
            <p:nvPr/>
          </p:nvSpPr>
          <p:spPr bwMode="auto">
            <a:xfrm>
              <a:off x="1920" y="3120"/>
              <a:ext cx="432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Line 26"/>
            <p:cNvSpPr>
              <a:spLocks noChangeShapeType="1"/>
            </p:cNvSpPr>
            <p:nvPr/>
          </p:nvSpPr>
          <p:spPr bwMode="auto">
            <a:xfrm>
              <a:off x="2160" y="3264"/>
              <a:ext cx="41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256" name="Text Box 27"/>
            <p:cNvSpPr txBox="1">
              <a:spLocks noChangeArrowheads="1"/>
            </p:cNvSpPr>
            <p:nvPr/>
          </p:nvSpPr>
          <p:spPr bwMode="auto">
            <a:xfrm>
              <a:off x="3696" y="3120"/>
              <a:ext cx="3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7" name="Line 28"/>
            <p:cNvSpPr>
              <a:spLocks noChangeShapeType="1"/>
            </p:cNvSpPr>
            <p:nvPr/>
          </p:nvSpPr>
          <p:spPr bwMode="auto">
            <a:xfrm>
              <a:off x="3888" y="3264"/>
              <a:ext cx="455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55576" y="1700808"/>
            <a:ext cx="8066087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Latn-CS" altLang="en-US" sz="2400" dirty="0">
                <a:solidFill>
                  <a:srgbClr val="000099"/>
                </a:solidFill>
              </a:rPr>
              <a:t>     </a:t>
            </a:r>
            <a:r>
              <a:rPr lang="sr-Cyrl-RS" altLang="en-US" sz="2400" dirty="0">
                <a:solidFill>
                  <a:srgbClr val="000099"/>
                </a:solidFill>
              </a:rPr>
              <a:t>Декларисање низова (постоје два начина)</a:t>
            </a:r>
            <a:r>
              <a:rPr lang="sr-Latn-CS" altLang="en-US" sz="2400" dirty="0">
                <a:solidFill>
                  <a:srgbClr val="000099"/>
                </a:solidFill>
              </a:rPr>
              <a:t>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Times New Roman" panose="02020603050405020304" pitchFamily="18" charset="0"/>
              </a:rPr>
              <a:t>Пример.</a:t>
            </a:r>
            <a:r>
              <a:rPr lang="sr-Latn-CS" altLang="en-US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pozicija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Iste deklaracije na drugi način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pozicija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niska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Times New Roman" panose="02020603050405020304" pitchFamily="18" charset="0"/>
              </a:rPr>
              <a:t>Уочава </a:t>
            </a:r>
            <a:r>
              <a:rPr lang="sr-Cyrl-RS" altLang="en-US" sz="2400" dirty="0">
                <a:latin typeface="Times New Roman" panose="02020603050405020304" pitchFamily="18" charset="0"/>
              </a:rPr>
              <a:t>се разлика између ове две врсте декларација</a:t>
            </a:r>
            <a:r>
              <a:rPr lang="sr-Latn-CS" altLang="en-US" sz="2400" dirty="0" smtClean="0">
                <a:latin typeface="Times New Roman" panose="02020603050405020304" pitchFamily="18" charset="0"/>
              </a:rPr>
              <a:t>:</a:t>
            </a:r>
            <a:endParaRPr lang="sr-Cyrl-RS" altLang="en-US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zzz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sve 3 promenljive a, b i zzz se deklarisu kao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nizovne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zzz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samo zzz se deklarise kao nizovna promenljiva</a:t>
            </a:r>
            <a:endParaRPr lang="sr-Latn-RS" sz="1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2708920"/>
            <a:ext cx="432048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755576" y="5517232"/>
            <a:ext cx="770485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7220</TotalTime>
  <Words>1317</Words>
  <Application>Microsoft Office PowerPoint</Application>
  <PresentationFormat>On-screen Show (4:3)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Wingdings</vt:lpstr>
      <vt:lpstr>Courier New</vt:lpstr>
      <vt:lpstr>Times New Roman</vt:lpstr>
      <vt:lpstr>Garamond</vt:lpstr>
      <vt:lpstr>4_Watermark</vt:lpstr>
      <vt:lpstr>Објектно орјентисано програмирање</vt:lpstr>
      <vt:lpstr>Низови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157</cp:revision>
  <dcterms:modified xsi:type="dcterms:W3CDTF">2020-04-05T15:59:58Z</dcterms:modified>
</cp:coreProperties>
</file>