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82" r:id="rId2"/>
    <p:sldId id="283" r:id="rId3"/>
    <p:sldId id="285" r:id="rId4"/>
    <p:sldId id="286" r:id="rId5"/>
    <p:sldId id="287" r:id="rId6"/>
    <p:sldId id="288" r:id="rId7"/>
    <p:sldId id="312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3" r:id="rId27"/>
    <p:sldId id="314" r:id="rId28"/>
    <p:sldId id="315" r:id="rId29"/>
    <p:sldId id="316" r:id="rId30"/>
    <p:sldId id="318" r:id="rId31"/>
    <p:sldId id="319" r:id="rId32"/>
    <p:sldId id="320" r:id="rId33"/>
    <p:sldId id="28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85C2F85-5E0A-454A-8D22-3FB8C1E31D47}" type="datetimeFigureOut">
              <a:rPr lang="en-US"/>
              <a:pPr>
                <a:defRPr/>
              </a:pPr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2CA8A3-C1C1-47E3-B611-93D6E8F49C2E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5584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888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830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078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085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392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343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032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723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597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84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017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8548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810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179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6829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7832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5859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93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030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7083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4205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367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226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67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716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864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447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58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619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210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53DF3685-9EE7-4ED2-82E2-A706EFD9958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872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0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37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03DEA2DA-3E3F-41FA-9126-EF275D73EA52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33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4799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Изузеци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одговарају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изведених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en-GB" altLang="en-US" sz="1800" dirty="0" err="1" smtClean="0"/>
              <a:t>LinkageError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VirtualMachineError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резултат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катастрофалних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догађаја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услова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таквим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ситуацијама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обично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уради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прочита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поруку 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грешци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генерише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посебно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случају</a:t>
            </a:r>
            <a:r>
              <a:rPr lang="en-GB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LinkageError</a:t>
            </a:r>
            <a:r>
              <a:rPr lang="en-GB" altLang="en-US" sz="20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На основу поруке треба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покушава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се схвати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написаном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коду могло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изазове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такав проблем.</a:t>
            </a:r>
            <a:endParaRPr lang="en-GB" alt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типа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Error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423988"/>
            <a:ext cx="7956550" cy="4724400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скоро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Exception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мора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укључити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руковати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наш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изазвати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избацивање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Изузетак су објекти класе </a:t>
            </a:r>
            <a:r>
              <a:rPr lang="en-GB" altLang="en-US" sz="1800" dirty="0" err="1" smtClean="0"/>
              <a:t>RuntimeException</a:t>
            </a:r>
            <a:r>
              <a:rPr lang="sr-Latn-RS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000" dirty="0" smtClean="0">
                <a:latin typeface="Garamond" panose="02020404030301010803" pitchFamily="18" charset="0"/>
              </a:rPr>
              <a:t>Преводилац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их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игнорише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err="1">
                <a:latin typeface="Garamond" panose="02020404030301010803" pitchFamily="18" charset="0"/>
              </a:rPr>
              <a:t>р</a:t>
            </a:r>
            <a:r>
              <a:rPr lang="ru-RU" altLang="en-US" sz="2000" dirty="0" smtClean="0">
                <a:latin typeface="Garamond" panose="02020404030301010803" pitchFamily="18" charset="0"/>
              </a:rPr>
              <a:t> они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генерално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настају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због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озбиљних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грешака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написаном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програмском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коду.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Изузеци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ea typeface="+mn-ea"/>
                <a:cs typeface="+mn-cs"/>
              </a:rPr>
              <a:t>RuntimeException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указују</a:t>
            </a:r>
            <a:r>
              <a:rPr lang="ru-RU" altLang="en-US" sz="2000" dirty="0" smtClean="0">
                <a:latin typeface="Garamond" panose="02020404030301010803" pitchFamily="18" charset="0"/>
              </a:rPr>
              <a:t> на то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нешто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лоше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самој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логици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написаног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17650"/>
            <a:ext cx="8928546" cy="479107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У неким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контекстима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укључи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препознавање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већ</a:t>
            </a:r>
            <a:r>
              <a:rPr lang="ru-RU" altLang="en-US" sz="2000" dirty="0" smtClean="0">
                <a:latin typeface="Garamond" panose="02020404030301010803" pitchFamily="18" charset="0"/>
              </a:rPr>
              <a:t> показано на примеру </a:t>
            </a:r>
            <a:r>
              <a:rPr lang="en-GB" altLang="en-US" sz="1800" dirty="0" err="1" smtClean="0"/>
              <a:t>IndexOutOfBoundsException</a:t>
            </a:r>
            <a:r>
              <a:rPr lang="sr-Cyrl-RS" altLang="en-US" sz="2000" dirty="0"/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, где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покушавамо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приступимо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елементу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ван</a:t>
            </a:r>
            <a:r>
              <a:rPr lang="ru-RU" altLang="en-US" sz="2000" dirty="0" smtClean="0">
                <a:latin typeface="Garamond" panose="02020404030301010803" pitchFamily="18" charset="0"/>
              </a:rPr>
              <a:t> граница низа.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Ово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наравно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неприродан</a:t>
            </a:r>
            <a:r>
              <a:rPr lang="ru-RU" altLang="en-US" sz="2000" dirty="0" smtClean="0">
                <a:latin typeface="Garamond" panose="02020404030301010803" pitchFamily="18" charset="0"/>
              </a:rPr>
              <a:t> пример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јасно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указује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на грешку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логици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програмирања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RuntimeException</a:t>
            </a:r>
            <a:r>
              <a:rPr lang="sr-Cyrl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ArithmeticException</a:t>
            </a:r>
            <a:r>
              <a:rPr lang="en-GB" altLang="en-US" sz="1800" dirty="0" smtClean="0"/>
              <a:t> </a:t>
            </a:r>
            <a:endParaRPr lang="sr-Cyrl-RS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IndexOutOfBoundsException</a:t>
            </a:r>
            <a:r>
              <a:rPr lang="en-GB" altLang="en-US" sz="1800" dirty="0" smtClean="0"/>
              <a:t> </a:t>
            </a:r>
            <a:endParaRPr lang="sr-Cyrl-RS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NegativeArraySizeException</a:t>
            </a:r>
            <a:endParaRPr lang="en-GB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NullPointerException</a:t>
            </a:r>
            <a:endParaRPr lang="en-GB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ArrayStoreException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ClassCastException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IllegalArgumentException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SecurityException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IllegalMonitorStateException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IllegalStateException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UnsupportedOperationException</a:t>
            </a:r>
            <a:endParaRPr lang="en-GB" altLang="en-US" sz="1800" dirty="0" smtClean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3790950"/>
          </a:xfrm>
        </p:spPr>
        <p:txBody>
          <a:bodyPr/>
          <a:lstStyle/>
          <a:p>
            <a:pPr>
              <a:buClr>
                <a:schemeClr val="accent1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изведене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Exception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проверити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испуњена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оквиру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marL="857250" lvl="1" indent="-457200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Хватање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sr-Latn-RS" altLang="en-US" sz="2000" dirty="0" smtClean="0"/>
              <a:t>try-catch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блок)</a:t>
            </a:r>
            <a:r>
              <a:rPr lang="en-US" altLang="en-US" sz="2400" dirty="0">
                <a:latin typeface="Garamond" panose="02020404030301010803" pitchFamily="18" charset="0"/>
              </a:rPr>
              <a:t>;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857250" lvl="1" indent="-457200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Прослеђивање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(наредба </a:t>
            </a:r>
            <a:r>
              <a:rPr lang="sr-Latn-RS" altLang="en-US" sz="2000" dirty="0" smtClean="0"/>
              <a:t>throws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надметоди, односно методи која је позвала нашу методу.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lvl="1" indent="-342900">
              <a:buClr>
                <a:schemeClr val="accent1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урађено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превести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lvl="1" indent="-342900">
              <a:buClr>
                <a:schemeClr val="accent1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sz="2400" dirty="0" err="1" smtClean="0">
                <a:latin typeface="Garamond" pitchFamily="18" charset="0"/>
              </a:rPr>
              <a:t>Дакле</a:t>
            </a:r>
            <a:r>
              <a:rPr lang="ru-RU" sz="2400" dirty="0" smtClean="0">
                <a:latin typeface="Garamond" pitchFamily="18" charset="0"/>
              </a:rPr>
              <a:t>, </a:t>
            </a:r>
            <a:r>
              <a:rPr lang="sr-Cyrl-RS" sz="2400" dirty="0" smtClean="0">
                <a:latin typeface="Garamond" pitchFamily="18" charset="0"/>
              </a:rPr>
              <a:t>сви изузеци који нису типа </a:t>
            </a:r>
            <a:r>
              <a:rPr lang="en-GB" sz="1800" dirty="0" smtClean="0"/>
              <a:t>Error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или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en-GB" sz="1800" dirty="0" err="1" smtClean="0"/>
              <a:t>RuntimeException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се </a:t>
            </a:r>
            <a:r>
              <a:rPr lang="ru-RU" sz="2400" dirty="0" err="1" smtClean="0">
                <a:latin typeface="Garamond" pitchFamily="18" charset="0"/>
              </a:rPr>
              <a:t>морају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разрешити</a:t>
            </a:r>
            <a:r>
              <a:rPr lang="ru-RU" sz="2400" dirty="0" smtClean="0">
                <a:latin typeface="Garamond" pitchFamily="18" charset="0"/>
              </a:rPr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Остале поткласе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Exception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856662" cy="4478338"/>
          </a:xfr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Претпоставимо да </a:t>
            </a:r>
            <a:r>
              <a:rPr lang="sr-Cyrl-RS" sz="2400" dirty="0" smtClean="0">
                <a:latin typeface="Garamond" pitchFamily="18" charset="0"/>
              </a:rPr>
              <a:t>наш метод позива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неки</a:t>
            </a:r>
            <a:r>
              <a:rPr lang="ru-RU" sz="2400" dirty="0" smtClean="0">
                <a:latin typeface="Garamond" pitchFamily="18" charset="0"/>
              </a:rPr>
              <a:t> метод који може избацити изузетак који није типа поткласе </a:t>
            </a:r>
            <a:r>
              <a:rPr lang="en-GB" sz="1800" dirty="0" err="1" smtClean="0"/>
              <a:t>RuntimeException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нити </a:t>
            </a:r>
            <a:r>
              <a:rPr lang="en-GB" sz="1800" dirty="0" smtClean="0"/>
              <a:t>Error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 класе.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Нека је изузетак нпр. типа </a:t>
            </a:r>
            <a:r>
              <a:rPr lang="en-GB" sz="1800" dirty="0" err="1" smtClean="0"/>
              <a:t>IOException</a:t>
            </a:r>
            <a:r>
              <a:rPr lang="sr-Cyrl-RS" sz="1800" dirty="0" smtClean="0"/>
              <a:t>.</a:t>
            </a:r>
            <a:endParaRPr lang="en-GB" sz="2400" dirty="0"/>
          </a:p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Најмање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што</a:t>
            </a:r>
            <a:r>
              <a:rPr lang="ru-RU" sz="2400" dirty="0" smtClean="0">
                <a:latin typeface="Garamond" pitchFamily="18" charset="0"/>
              </a:rPr>
              <a:t> морамо да урадимо јесте да декларишемо да може бити избачен изузетак. Како се то ради?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Једноставно се дода </a:t>
            </a:r>
            <a:r>
              <a:rPr lang="en-GB" sz="1800" dirty="0" smtClean="0"/>
              <a:t>throws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клауза у дефиницију метода </a:t>
            </a:r>
            <a:r>
              <a:rPr lang="ru-RU" sz="2400" dirty="0" err="1" smtClean="0">
                <a:latin typeface="Garamond" pitchFamily="18" charset="0"/>
              </a:rPr>
              <a:t>нпр</a:t>
            </a:r>
            <a:r>
              <a:rPr lang="ru-RU" sz="240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myMetod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{...}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myMetod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5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{...}</a:t>
            </a:r>
            <a:endParaRPr lang="en-US" sz="1500" dirty="0" smtClean="0">
              <a:effectLst/>
            </a:endParaRPr>
          </a:p>
          <a:p>
            <a:pPr marL="0" indent="0">
              <a:spcBef>
                <a:spcPts val="0"/>
              </a:spcBef>
              <a:buSzPct val="76000"/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sr-Cyrl-RS" sz="1800" dirty="0" smtClean="0"/>
          </a:p>
          <a:p>
            <a:pPr>
              <a:spcBef>
                <a:spcPts val="0"/>
              </a:spcBef>
              <a:buSzPct val="76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Дакле</a:t>
            </a:r>
            <a:r>
              <a:rPr lang="ru-RU" sz="2400" dirty="0" smtClean="0">
                <a:latin typeface="Garamond" pitchFamily="18" charset="0"/>
              </a:rPr>
              <a:t>, само се </a:t>
            </a:r>
            <a:r>
              <a:rPr lang="ru-RU" sz="2400" dirty="0" err="1" smtClean="0">
                <a:latin typeface="Garamond" pitchFamily="18" charset="0"/>
              </a:rPr>
              <a:t>дода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кључна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реч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GB" sz="1800" dirty="0" smtClean="0"/>
              <a:t>throws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и листа </a:t>
            </a:r>
            <a:r>
              <a:rPr lang="ru-RU" sz="2400" dirty="0" err="1" smtClean="0">
                <a:latin typeface="Garamond" pitchFamily="18" charset="0"/>
              </a:rPr>
              <a:t>изузетака</a:t>
            </a:r>
            <a:r>
              <a:rPr lang="ru-RU" sz="2400" dirty="0" smtClean="0">
                <a:latin typeface="Garamond" pitchFamily="18" charset="0"/>
              </a:rPr>
              <a:t> који могу бити избачени, раздвојених запетама.</a:t>
            </a:r>
            <a:endParaRPr lang="en-GB" sz="2400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Руковање изузецима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781175"/>
            <a:ext cx="8450138" cy="44799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метод, он мора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узме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или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обрађивати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и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уради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утврдити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до грешке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превођења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превести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Руковање изузецима (3)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479925"/>
          </a:xfrm>
        </p:spPr>
        <p:txBody>
          <a:bodyPr/>
          <a:lstStyle/>
          <a:p>
            <a:pPr>
              <a:buClr>
                <a:schemeClr val="accent1">
                  <a:lumMod val="25000"/>
                </a:schemeClr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Ако</a:t>
            </a:r>
            <a:r>
              <a:rPr lang="ru-RU" sz="2400" dirty="0" smtClean="0">
                <a:latin typeface="Garamond" pitchFamily="18" charset="0"/>
              </a:rPr>
              <a:t> се </a:t>
            </a:r>
            <a:r>
              <a:rPr lang="ru-RU" sz="2400" dirty="0" err="1" smtClean="0">
                <a:latin typeface="Garamond" pitchFamily="18" charset="0"/>
              </a:rPr>
              <a:t>одлучи</a:t>
            </a:r>
            <a:r>
              <a:rPr lang="ru-RU" sz="2400" dirty="0" smtClean="0">
                <a:latin typeface="Garamond" pitchFamily="18" charset="0"/>
              </a:rPr>
              <a:t> да се </a:t>
            </a:r>
            <a:r>
              <a:rPr lang="ru-RU" sz="2400" dirty="0" err="1" smtClean="0">
                <a:latin typeface="Garamond" pitchFamily="18" charset="0"/>
              </a:rPr>
              <a:t>рукује</a:t>
            </a:r>
            <a:r>
              <a:rPr lang="ru-RU" sz="2400" dirty="0" smtClean="0">
                <a:latin typeface="Garamond" pitchFamily="18" charset="0"/>
              </a:rPr>
              <a:t> изузецима тамо где се они десе, потребно је укључити три врсте блокова кода у метод који рукује изузецима, и то су:</a:t>
            </a:r>
          </a:p>
          <a:p>
            <a:pPr lvl="1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блок – обухвата код где се може јавити један или више изузетака. Код који може да избаци изузетак који желимо да ухватимо мора бити у </a:t>
            </a: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блоку;</a:t>
            </a:r>
          </a:p>
          <a:p>
            <a:pPr lvl="1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catch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блок – обухвата код који је намењен да рукује изузецима одређеног типа који могу бити избачени у придруженом </a:t>
            </a: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блоку;</a:t>
            </a:r>
          </a:p>
          <a:p>
            <a:pPr lvl="1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finally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блок – увек се извршава пре него се метод заврши, без обзира да ли је било који изузетак избачен у </a:t>
            </a:r>
            <a:r>
              <a:rPr lang="en-GB" sz="1800" dirty="0" smtClean="0"/>
              <a:t>try</a:t>
            </a:r>
            <a:r>
              <a:rPr lang="en-GB" sz="2400" i="1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блоку или није.</a:t>
            </a:r>
            <a:endParaRPr lang="en-GB" sz="2400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Руковање изузетцима (4)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493838"/>
            <a:ext cx="8262938" cy="44783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</a:t>
            </a:r>
            <a:r>
              <a:rPr lang="ru-RU" altLang="en-US" sz="2400" dirty="0" smtClean="0">
                <a:latin typeface="Garamond" panose="02020404030301010803" pitchFamily="18" charset="0"/>
              </a:rPr>
              <a:t>ада треба да се ухвати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код метода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обухваћен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блоком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изазвати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мора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декларацији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типове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ухваћени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чини кључна реч </a:t>
            </a:r>
            <a:r>
              <a:rPr lang="en-GB" altLang="en-US" sz="1800" dirty="0" smtClean="0"/>
              <a:t>try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следи пар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витичастих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заграда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окружују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Cyrl-RS" sz="1800" dirty="0"/>
          </a:p>
          <a:p>
            <a:pPr marL="0" indent="0">
              <a:buNone/>
            </a:pPr>
            <a:r>
              <a:rPr lang="sr-Cyrl-RS" sz="1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jedan ili vise izuzetaka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altLang="en-US" sz="1800" dirty="0"/>
          </a:p>
          <a:p>
            <a:pPr>
              <a:buSzPct val="64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блокови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неопходни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се ухвате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GB" altLang="en-US" sz="1800" dirty="0" smtClean="0"/>
              <a:t>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err="1" smtClean="0">
                <a:latin typeface="Garamond" panose="02020404030301010803" pitchFamily="18" charset="0"/>
              </a:rPr>
              <a:t>ili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RuntimeException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(они се лако генеришу).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672" y="4293096"/>
            <a:ext cx="684076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562100"/>
            <a:ext cx="8856662" cy="4479925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>
                <a:latin typeface="Garamond" pitchFamily="18" charset="0"/>
              </a:rPr>
              <a:t>К</a:t>
            </a:r>
            <a:r>
              <a:rPr lang="ru-RU" sz="2400" dirty="0" smtClean="0">
                <a:latin typeface="Garamond" pitchFamily="18" charset="0"/>
              </a:rPr>
              <a:t>од за руковање изузетком датог типа се ограђује </a:t>
            </a:r>
            <a:r>
              <a:rPr lang="en-GB" sz="1800" dirty="0" smtClean="0"/>
              <a:t>catch</a:t>
            </a:r>
            <a:r>
              <a:rPr lang="en-GB" sz="2400" dirty="0" smtClean="0">
                <a:latin typeface="Garamond" pitchFamily="18" charset="0"/>
              </a:rPr>
              <a:t>-</a:t>
            </a:r>
            <a:r>
              <a:rPr lang="sr-Cyrl-RS" sz="2400" dirty="0" smtClean="0">
                <a:latin typeface="Garamond" pitchFamily="18" charset="0"/>
              </a:rPr>
              <a:t>блоком</a:t>
            </a:r>
            <a:r>
              <a:rPr lang="en-GB" sz="2400" dirty="0" smtClean="0">
                <a:latin typeface="Garamond" pitchFamily="18" charset="0"/>
              </a:rPr>
              <a:t>.</a:t>
            </a:r>
            <a:endParaRPr lang="sr-Cyrl-RS" sz="2400" dirty="0" smtClean="0">
              <a:latin typeface="Garamond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catch</a:t>
            </a:r>
            <a:r>
              <a:rPr lang="en-GB" sz="2400" dirty="0" smtClean="0">
                <a:latin typeface="Garamond" pitchFamily="18" charset="0"/>
              </a:rPr>
              <a:t>-</a:t>
            </a:r>
            <a:r>
              <a:rPr lang="ru-RU" sz="2400" dirty="0" smtClean="0">
                <a:latin typeface="Garamond" pitchFamily="18" charset="0"/>
              </a:rPr>
              <a:t>блок се мора налазити непосредно иза </a:t>
            </a: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-</a:t>
            </a:r>
            <a:r>
              <a:rPr lang="ru-RU" sz="2400" dirty="0" smtClean="0">
                <a:latin typeface="Garamond" pitchFamily="18" charset="0"/>
              </a:rPr>
              <a:t>блока који садржи код који може избацити тај одређени </a:t>
            </a:r>
            <a:r>
              <a:rPr lang="ru-RU" sz="2400" dirty="0" err="1" smtClean="0">
                <a:latin typeface="Garamond" pitchFamily="18" charset="0"/>
              </a:rPr>
              <a:t>изузетак</a:t>
            </a:r>
            <a:r>
              <a:rPr lang="sr-Cyrl-RS" sz="2400" dirty="0" smtClean="0">
                <a:latin typeface="Garamond" pitchFamily="18" charset="0"/>
              </a:rPr>
              <a:t>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catch</a:t>
            </a:r>
            <a:r>
              <a:rPr lang="ru-RU" sz="2400" dirty="0" smtClean="0">
                <a:latin typeface="Garamond" pitchFamily="18" charset="0"/>
              </a:rPr>
              <a:t>-блок се састоји од кључне речи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en-GB" sz="1800" dirty="0" smtClean="0"/>
              <a:t>catch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праћене једним параметром унутар облих заграда којим се идентификује тип изузетка којим блок рукује.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Ово</a:t>
            </a:r>
            <a:r>
              <a:rPr lang="ru-RU" sz="2400" dirty="0" smtClean="0">
                <a:latin typeface="Garamond" pitchFamily="18" charset="0"/>
              </a:rPr>
              <a:t> прати код за руковање изузетком који се налази унутар пара витичастих заграда:</a:t>
            </a:r>
          </a:p>
          <a:p>
            <a:pPr marL="0" indent="0">
              <a:buNone/>
            </a:pPr>
            <a:r>
              <a:rPr lang="sr-Cyrl-RS" sz="1800" dirty="0"/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jedan ili vise izuzetaka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ArithmeticException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za rukovanje izuzetkom tipaArithmeticException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8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832623"/>
            <a:ext cx="71287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631950"/>
            <a:ext cx="8262938" cy="4135438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Овај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рукује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GB" altLang="en-US" sz="1800" dirty="0" err="1" smtClean="0"/>
              <a:t>ArithmeticException</a:t>
            </a:r>
            <a:r>
              <a:rPr lang="sr-Cyrl-RS" altLang="en-US" sz="1800" dirty="0" smtClean="0"/>
              <a:t>.</a:t>
            </a:r>
            <a:endParaRPr lang="en-GB" altLang="en-US" sz="2400" dirty="0" smtClean="0"/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повлачи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једина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врста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ru-RU" altLang="en-US" sz="2400" dirty="0" smtClean="0">
                <a:latin typeface="Garamond" panose="02020404030301010803" pitchFamily="18" charset="0"/>
              </a:rPr>
              <a:t>-блоку.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претходни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успешно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превести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Генерално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мора бити типа </a:t>
            </a:r>
            <a:r>
              <a:rPr lang="en-GB" altLang="en-US" sz="1800" dirty="0" err="1" smtClean="0"/>
              <a:t>Throwable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зада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/>
              <a:t>catch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 </a:t>
            </a:r>
            <a:r>
              <a:rPr lang="ru-RU" altLang="en-US" sz="2400" dirty="0" err="1">
                <a:latin typeface="Garamond" panose="02020404030301010803" pitchFamily="18" charset="0"/>
              </a:rPr>
              <a:t>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од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очекује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процесира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тог типа, али и свих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тог типа.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Изузеци</a:t>
            </a:r>
            <a:r>
              <a:rPr lang="en-US" altLang="en-US" sz="5400" dirty="0" smtClean="0">
                <a:solidFill>
                  <a:srgbClr val="3366FF"/>
                </a:solidFill>
              </a:rPr>
              <a:t>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тврдње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/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91512" cy="44783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да избаци неколико различитих врста изузетака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тада је потребно поставити више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 за руковање њима након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Пример:</a:t>
            </a:r>
            <a:endParaRPr lang="en-GB" alt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izuzetke...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ArithmeticException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za rukovanje ArithmeticException izuzecima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IndexOutOfBoundsException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za rukovanje Index... izuzecima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Izvrsavanje se nastavlja ovde ...</a:t>
            </a:r>
            <a:endParaRPr lang="sr-Latn-RS" sz="1500" dirty="0" smtClean="0">
              <a:effectLst/>
            </a:endParaRPr>
          </a:p>
          <a:p>
            <a:pPr marL="358775" lvl="2">
              <a:spcBef>
                <a:spcPct val="0"/>
              </a:spcBef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1800" dirty="0" smtClean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Вишеструки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140968"/>
            <a:ext cx="662473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23988"/>
            <a:ext cx="8857109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претходном примеру изузеци типа </a:t>
            </a:r>
            <a:r>
              <a:rPr lang="en-GB" altLang="en-US" sz="1800" dirty="0" err="1" smtClean="0"/>
              <a:t>ArithmeticException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биће хватани првим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блоком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 типа </a:t>
            </a:r>
            <a:r>
              <a:rPr lang="en-GB" altLang="en-US" sz="1800" dirty="0" err="1" smtClean="0"/>
              <a:t>IndexOutOfBoundsException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другим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Наравно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GB" altLang="en-US" sz="1800" dirty="0" err="1" smtClean="0"/>
              <a:t>ArithmeticException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код тог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заврши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након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последњег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Редослед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блокова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значаја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ухваћен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првим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његове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надкласе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ru-RU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блокова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требало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буде: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најизведенији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најосновнији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Вишеструки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93838"/>
            <a:ext cx="9036496" cy="4722812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Природа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прекида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избацивању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значај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следи тачку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уводи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незадовољавајућем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стању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На пример,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догодити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се отвори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датотека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и да се,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пошто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избачен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000" dirty="0" smtClean="0">
                <a:latin typeface="Garamond" panose="02020404030301010803" pitchFamily="18" charset="0"/>
              </a:rPr>
              <a:t>, не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код за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затварање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те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датотеке</a:t>
            </a:r>
            <a:r>
              <a:rPr lang="en-US" altLang="en-US" sz="2000" dirty="0" smtClean="0">
                <a:latin typeface="Garamond" panose="02020404030301010803" pitchFamily="18" charset="0"/>
              </a:rPr>
              <a:t>.</a:t>
            </a:r>
            <a:endParaRPr lang="ru-RU" altLang="en-US" sz="20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finally</a:t>
            </a:r>
            <a:r>
              <a:rPr lang="ru-RU" altLang="en-US" sz="2400" dirty="0" smtClean="0">
                <a:latin typeface="Garamond" panose="02020404030301010803" pitchFamily="18" charset="0"/>
              </a:rPr>
              <a:t>-блок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средство да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</a:t>
            </a:r>
            <a:r>
              <a:rPr lang="en-US" altLang="en-US" sz="2400" dirty="0" smtClean="0">
                <a:latin typeface="Garamond" panose="02020404030301010803" pitchFamily="18" charset="0"/>
              </a:rPr>
              <a:t>e </a:t>
            </a:r>
            <a:r>
              <a:rPr lang="ru-RU" altLang="en-US" sz="2400" dirty="0" smtClean="0">
                <a:latin typeface="Garamond" panose="02020404030301010803" pitchFamily="18" charset="0"/>
              </a:rPr>
              <a:t>”почисти”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en-GB" altLang="en-US" sz="2400" dirty="0" err="1" smtClean="0">
                <a:latin typeface="Garamond" panose="02020404030301010803" pitchFamily="18" charset="0"/>
              </a:rPr>
              <a:t>bloka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finally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smtClean="0">
                <a:latin typeface="Garamond" panose="02020404030301010803" pitchFamily="18" charset="0"/>
              </a:rPr>
              <a:t>-блок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увек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ли су или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време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придруженог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4799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Као 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блок, тако је 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finally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придружен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одређеном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блоку и мора бити смештен непосредно након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 за тај </a:t>
            </a:r>
            <a:r>
              <a:rPr lang="en-GB" altLang="en-US" sz="1800" dirty="0" smtClean="0"/>
              <a:t>try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нема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en-GB" altLang="en-US" sz="1800" dirty="0" smtClean="0"/>
              <a:t>finally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се смешта непосредно након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</a:t>
            </a:r>
            <a:r>
              <a:rPr lang="en-GB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Иначе се програм неће успешно превести.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Уколико је коришћењем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return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наредбе враћена нека вредност унутар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finally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 поништава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return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наредбу која је евентуално извршена у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try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блоку.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23988"/>
            <a:ext cx="8642350" cy="4876800"/>
          </a:xfrm>
        </p:spPr>
        <p:txBody>
          <a:bodyPr/>
          <a:lstStyle/>
          <a:p>
            <a:pPr marL="0" indent="0">
              <a:buNone/>
            </a:pP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Структура комплетне </a:t>
            </a:r>
            <a:r>
              <a:rPr lang="en-GB" altLang="en-US" sz="1800" dirty="0" smtClean="0">
                <a:solidFill>
                  <a:srgbClr val="000000"/>
                </a:solidFill>
              </a:rPr>
              <a:t>try</a:t>
            </a:r>
            <a:r>
              <a:rPr lang="en-GB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r>
              <a:rPr lang="en-GB" altLang="en-US" sz="1800" dirty="0" smtClean="0">
                <a:solidFill>
                  <a:srgbClr val="000000"/>
                </a:solidFill>
              </a:rPr>
              <a:t>catch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r>
              <a:rPr lang="en-GB" altLang="en-US" sz="1800" dirty="0" smtClean="0">
                <a:solidFill>
                  <a:srgbClr val="000000"/>
                </a:solidFill>
              </a:rPr>
              <a:t>finally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наредбе:</a:t>
            </a:r>
            <a:endParaRPr lang="sr-Cyrl-RS" sz="1800" dirty="0"/>
          </a:p>
          <a:p>
            <a:pPr marL="0" indent="0">
              <a:buNone/>
            </a:pPr>
            <a:r>
              <a:rPr lang="sr-Cyrl-RS" sz="1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izuzetke ...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ExceptionType1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ExceptionType2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ako je potrebno, jos catch blokova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finally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se uvek izvrsava nakon try-bloka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sr-Cyrl-RS" altLang="en-US" sz="18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Није могуће да постоји само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блок,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већ њега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увек мора да прати бар један од </a:t>
            </a:r>
            <a:r>
              <a:rPr lang="en-GB" altLang="en-US" sz="1800" dirty="0" smtClean="0"/>
              <a:t>catch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finally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Изузеци који нису ухваћени могу бити избачени било где у телу метода, у делу кода који није ограђен</a:t>
            </a:r>
            <a:r>
              <a:rPr lang="en-GB" altLang="en-US" sz="2400" i="1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916832"/>
            <a:ext cx="626469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У многим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одлучи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обрађује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у том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већ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пропагира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позивајући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Мотивација за такву одлуку је што је позивајући метод у принципу свеснији контекста у ком је изузетак настао, па се на том нивоу лакше може одлучити које акције треба предузети.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Пропагирање изузетка у метод-позивалац се реализује помоћу кључне речи </a:t>
            </a:r>
            <a:r>
              <a:rPr lang="en-US" altLang="en-US" sz="1800" dirty="0" smtClean="0"/>
              <a:t>throws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иза које следи листа изузетака којима је допуштено пропагирање.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Пропагирање изузетака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93838"/>
            <a:ext cx="8964613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У многим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 ухвати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одговарајуће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клаузе,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позивајући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мора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десило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ухваћени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треба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проследимо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позивајућем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блока </a:t>
            </a:r>
            <a:r>
              <a:rPr lang="en-GB" altLang="en-US" sz="1800" dirty="0" smtClean="0"/>
              <a:t>catch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користећи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throw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наредбу, на пример: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ArithmeticException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obrada ovog izuzetka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Код </a:t>
            </a:r>
            <a:r>
              <a:rPr lang="en-GB" altLang="en-US" sz="1800" dirty="0" smtClean="0"/>
              <a:t>throw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наредбе је дата кључна реч </a:t>
            </a:r>
            <a:r>
              <a:rPr lang="en-GB" altLang="en-US" sz="1800" dirty="0" smtClean="0"/>
              <a:t>throw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за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којом следи објекат типа изузетка који се избацује том наредбом.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збацивање изузетака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805461"/>
            <a:ext cx="46805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smtClean="0">
                <a:latin typeface="Garamond" panose="02020404030301010803" pitchFamily="18" charset="0"/>
              </a:rPr>
              <a:t>Програмер може одлучити да избаци изузетак кад год нађе за сходно, чак и у „нормалној“ ситуацији.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smtClean="0">
                <a:latin typeface="Garamond" panose="02020404030301010803" pitchFamily="18" charset="0"/>
              </a:rPr>
              <a:t>Међутим, треба нагласити да су изузетци неефикасни и да их треба искључиво користити за „нерегуларне“ ситуације, а не за реализацију делова „нормалне“ пословне логике.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240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збацивање изузетака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Тврдње допуштају да се тестира исправност било које од претпоставки која је направљена приликом писања програма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Тврдње се у Јави постављају помоћу наредбе </a:t>
            </a:r>
            <a:r>
              <a:rPr lang="en-US" altLang="en-US" sz="2000" dirty="0" smtClean="0"/>
              <a:t>assert</a:t>
            </a:r>
            <a:endParaRPr lang="sr-Cyrl-RS" altLang="en-US" sz="2400" dirty="0" smtClean="0"/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Током извршавања трдње, претпоставка је да је она тачна. Ако тврдња није тачна, тада ЈВМ избацује грешку типа </a:t>
            </a:r>
            <a:r>
              <a:rPr lang="en-US" altLang="en-US" sz="2000" dirty="0" err="1" smtClean="0"/>
              <a:t>AssertionError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Тврдње се најчешће користе за потребе тестирања приликом развоја програма и њихово процесирање се по правилу искључује када програм пређе продукцију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Јединични тестови су у великој мери потписнули тврдње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Наредба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>
                <a:latin typeface="Garamond" panose="02020404030301010803" pitchFamily="18" charset="0"/>
              </a:rPr>
              <a:t>assert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се може јавити у два облика: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marL="457200" lvl="1" indent="0"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		</a:t>
            </a:r>
            <a:r>
              <a:rPr lang="en-US" altLang="en-US" sz="2000" dirty="0" smtClean="0"/>
              <a:t>assert </a:t>
            </a:r>
            <a:r>
              <a:rPr lang="en-US" altLang="en-US" sz="2000" dirty="0" err="1" smtClean="0"/>
              <a:t>logicki-izraz</a:t>
            </a:r>
            <a:r>
              <a:rPr lang="en-US" altLang="en-US" sz="2000" dirty="0" smtClean="0"/>
              <a:t>;</a:t>
            </a:r>
            <a:endParaRPr lang="sr-Cyrl-RS" altLang="en-US" sz="2000" dirty="0" smtClean="0"/>
          </a:p>
          <a:p>
            <a:pPr marL="457200" lvl="1" indent="0"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1900" dirty="0">
              <a:latin typeface="Garamond" panose="02020404030301010803" pitchFamily="18" charset="0"/>
            </a:endParaRPr>
          </a:p>
          <a:p>
            <a:pPr marL="457200" lvl="1" indent="0"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		</a:t>
            </a:r>
            <a:r>
              <a:rPr lang="en-US" altLang="en-US" sz="2000" dirty="0" smtClean="0"/>
              <a:t>assert </a:t>
            </a:r>
            <a:r>
              <a:rPr lang="en-US" altLang="en-US" sz="2000" dirty="0" err="1" smtClean="0"/>
              <a:t>logicki-izraz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: </a:t>
            </a:r>
            <a:r>
              <a:rPr lang="en-US" altLang="en-US" sz="2000" dirty="0" err="1" smtClean="0"/>
              <a:t>niska-izraz</a:t>
            </a:r>
            <a:r>
              <a:rPr lang="en-US" altLang="en-US" sz="2000" dirty="0" smtClean="0"/>
              <a:t>;</a:t>
            </a:r>
            <a:endParaRPr lang="en-GB" altLang="en-US" sz="2000" dirty="0" smtClean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Тврдње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4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Омогућавање тврдњи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Подразумевано је постављено да су тврдње онемогућене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Покретање Јава програма тако да буду омогућене тврдње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зактева укључивање </a:t>
            </a:r>
            <a:r>
              <a:rPr lang="sr-Cyrl-RS" altLang="en-US" sz="2000" dirty="0" smtClean="0"/>
              <a:t>–еа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опције за ЈВМ.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покретање </a:t>
            </a:r>
            <a:r>
              <a:rPr lang="en-US" altLang="en-US" sz="2000" dirty="0" smtClean="0"/>
              <a:t>main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у класи </a:t>
            </a:r>
            <a:r>
              <a:rPr lang="en-US" altLang="en-US" sz="2000" dirty="0" smtClean="0"/>
              <a:t>Test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садржаној 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датотеци </a:t>
            </a:r>
            <a:r>
              <a:rPr lang="en-US" altLang="en-US" sz="2000" dirty="0" smtClean="0"/>
              <a:t>Test.java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 омогућеним тврдњама постиже се са: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marL="457200" lvl="1" indent="0"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		</a:t>
            </a:r>
            <a:r>
              <a:rPr lang="en-US" altLang="en-US" sz="2000" dirty="0" smtClean="0"/>
              <a:t>java </a:t>
            </a:r>
            <a:r>
              <a:rPr lang="en-US" altLang="en-US" sz="2000" dirty="0"/>
              <a:t>–</a:t>
            </a:r>
            <a:r>
              <a:rPr lang="en-US" altLang="en-US" sz="2000" dirty="0" err="1"/>
              <a:t>ea</a:t>
            </a:r>
            <a:r>
              <a:rPr lang="en-US" altLang="en-US" sz="2000" dirty="0"/>
              <a:t> Test</a:t>
            </a:r>
            <a:endParaRPr lang="en-US" altLang="en-US" sz="1900" dirty="0"/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Онемогућавање </a:t>
            </a:r>
            <a:r>
              <a:rPr lang="sr-Cyrl-RS" altLang="en-US" sz="2400" dirty="0">
                <a:latin typeface="Garamond" panose="02020404030301010803" pitchFamily="18" charset="0"/>
              </a:rPr>
              <a:t>тврдњи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Покретање </a:t>
            </a:r>
            <a:r>
              <a:rPr lang="sr-Cyrl-RS" altLang="en-US" sz="2400" dirty="0">
                <a:latin typeface="Garamond" panose="02020404030301010803" pitchFamily="18" charset="0"/>
              </a:rPr>
              <a:t>Јава програма тако да буду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онемогућене </a:t>
            </a:r>
            <a:r>
              <a:rPr lang="sr-Cyrl-RS" altLang="en-US" sz="2400" dirty="0">
                <a:latin typeface="Garamond" panose="02020404030301010803" pitchFamily="18" charset="0"/>
              </a:rPr>
              <a:t>тврдње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зактева укључивање </a:t>
            </a:r>
            <a:r>
              <a:rPr lang="sr-Cyrl-RS" altLang="en-US" sz="2000" dirty="0" smtClean="0"/>
              <a:t>–</a:t>
            </a:r>
            <a:r>
              <a:rPr lang="en-US" altLang="en-US" sz="2000" dirty="0" smtClean="0"/>
              <a:t>d</a:t>
            </a:r>
            <a:r>
              <a:rPr lang="sr-Cyrl-RS" altLang="en-US" sz="2000" dirty="0" smtClean="0"/>
              <a:t>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опције за ЈВМ.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>
                <a:latin typeface="Garamond" panose="02020404030301010803" pitchFamily="18" charset="0"/>
              </a:rPr>
              <a:t>На пример, покретање </a:t>
            </a:r>
            <a:r>
              <a:rPr lang="en-US" altLang="en-US" sz="2000" dirty="0"/>
              <a:t>main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метода у класи </a:t>
            </a:r>
            <a:r>
              <a:rPr lang="en-US" altLang="en-US" sz="2000" dirty="0"/>
              <a:t>Test</a:t>
            </a:r>
            <a:r>
              <a:rPr lang="sr-Cyrl-RS" altLang="en-US" sz="2400" dirty="0">
                <a:latin typeface="Garamond" panose="02020404030301010803" pitchFamily="18" charset="0"/>
              </a:rPr>
              <a:t> садржаној у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датотеци </a:t>
            </a:r>
            <a:r>
              <a:rPr lang="en-US" altLang="en-US" sz="2000" dirty="0"/>
              <a:t>Test.java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онемогућеним </a:t>
            </a:r>
            <a:r>
              <a:rPr lang="sr-Cyrl-RS" altLang="en-US" sz="2400" dirty="0">
                <a:latin typeface="Garamond" panose="02020404030301010803" pitchFamily="18" charset="0"/>
              </a:rPr>
              <a:t>тврдњама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постиже </a:t>
            </a:r>
            <a:r>
              <a:rPr lang="sr-Cyrl-RS" altLang="en-US" sz="2400" dirty="0">
                <a:latin typeface="Garamond" panose="02020404030301010803" pitchFamily="18" charset="0"/>
              </a:rPr>
              <a:t>се са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457200" lvl="1" indent="0"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000" dirty="0">
                <a:latin typeface="Garamond" panose="02020404030301010803" pitchFamily="18" charset="0"/>
              </a:rPr>
              <a:t>	</a:t>
            </a:r>
            <a:r>
              <a:rPr lang="en-US" altLang="en-US" sz="2000" dirty="0" smtClean="0">
                <a:latin typeface="Garamond" panose="02020404030301010803" pitchFamily="18" charset="0"/>
              </a:rPr>
              <a:t>	</a:t>
            </a:r>
            <a:r>
              <a:rPr lang="en-US" altLang="en-US" sz="2000" dirty="0" smtClean="0"/>
              <a:t>java –</a:t>
            </a:r>
            <a:r>
              <a:rPr lang="en-US" altLang="en-US" sz="2000" dirty="0"/>
              <a:t>d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Test</a:t>
            </a:r>
          </a:p>
          <a:p>
            <a:pPr marL="457200" lvl="1" indent="0"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Тврдње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59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631950"/>
            <a:ext cx="7956550" cy="40084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сигнализирања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озбиљних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проблема приликом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Стандардне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ЈДК-а)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интензивно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настају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крену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наопако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узети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озбиљно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разматрање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дизајнира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апликација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пишу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Разлог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до сада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посвећено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пажње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добро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разумевање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механизма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Основни разлог за коришћење тврдњи је жеља програмера да провери да ли важе претпоставке које је увео и на којима се ослања његов програмски код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Тврдњама се обезбеђује:  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да програмски код који изгледа недоступан заиста и јесте недоступан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да претпоставке описане у коментарима заиста важе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да се не догађа да у </a:t>
            </a:r>
            <a:r>
              <a:rPr lang="en-US" altLang="en-US" sz="2000" dirty="0" smtClean="0"/>
              <a:t>switch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наредби извршавање долази у </a:t>
            </a:r>
            <a:r>
              <a:rPr lang="en-US" altLang="en-US" sz="2000" dirty="0" smtClean="0"/>
              <a:t>default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грану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да се потврди исправност стања објекта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Тврдње се обично постављају или на почетку извршења метода (предуслови) или по завршетку позива метода (постуслови)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Тврдње (3)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0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принципу, тврдње се користе за проверу логички немогућих ситуација, тј. ситуација које не би смеле да се догоде и из којих нема регуларног опоравка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Стога, за разлику од рада са „нормалним“ изузетцима, нема смисла да се они обрађују током извршавања када проблем буде детектован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Обично се тврдње искључују у продукционом коду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Где се обично користе тврдње: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За проверу аргумената прослеђених приватним методама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За проверу исправностипроласка кроз наредбе гранања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За проверу важења датих услова на почетку метода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Тврдње (4)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48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Где у принципу не треба користити тврдње: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Тврдње не треба да замене поруке о грешкама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 Тврдње не треба да се користе за контролу аргумената у јавним методама, јер тада аргументе може проследити било ко. Тада проверу аргумената треба реализовати кроз механизам изузетака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Тврде не треба користити за проверу аргумената командне линије, јер не можемо знати унапред ко ће и са којим аргументима покретати дати програм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Тврдње (5)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07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557338"/>
            <a:ext cx="8141022" cy="40798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сигнализира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грешку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необичан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догађај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заслужује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пажњу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Главна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раздвајају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обрађује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грешке од кода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теку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глатко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позитиван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аспект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механизам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присиле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реагује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грешака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38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Не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грешке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сигнализирати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–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неуобичајене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катастрофалне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На пример,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корисник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унесе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исправан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улазни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податак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за то не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!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Разлог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руковање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укључује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много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додатног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процесирања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успорава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целокупан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>
                <a:latin typeface="Garamond" panose="02020404030301010803" pitchFamily="18" charset="0"/>
              </a:rPr>
              <a:t>И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 информацијама о проблему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ненормална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нашем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(3)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12875"/>
            <a:ext cx="8928991" cy="45640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подигнут</a:t>
            </a:r>
            <a:r>
              <a:rPr lang="ru-RU" altLang="en-US" sz="2400" dirty="0" smtClean="0">
                <a:latin typeface="Garamond" panose="02020404030301010803" pitchFamily="18" charset="0"/>
              </a:rPr>
              <a:t>» или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»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400" dirty="0" smtClean="0">
                <a:latin typeface="Garamond" panose="02020404030301010803" pitchFamily="18" charset="0"/>
              </a:rPr>
              <a:t>thrown)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прима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«хвата»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400" dirty="0" smtClean="0">
                <a:latin typeface="Garamond" panose="02020404030301010803" pitchFamily="18" charset="0"/>
              </a:rPr>
              <a:t>catch)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Једноставан пример кода који избацује изузетак:</a:t>
            </a:r>
          </a:p>
          <a:p>
            <a:pPr marL="0" indent="0"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JednostavanPrimer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"Pristupam elementu :"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ArrayIndexOutOfBoundsException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"Izuzetak izbacen :"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(4)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3356992"/>
            <a:ext cx="8640960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457325"/>
            <a:ext cx="8351837" cy="45640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Ситуације које узрокују изузетке су прилично разноврсне, али спадају у четири категорије: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грешке кода или података:</a:t>
            </a:r>
          </a:p>
          <a:p>
            <a:pPr marL="857250" lvl="1" indent="-457200">
              <a:buClr>
                <a:srgbClr val="00206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1900" dirty="0" smtClean="0">
                <a:latin typeface="Garamond" pitchFamily="18" charset="0"/>
              </a:rPr>
              <a:t>неисправан покушај кастовања објекта, </a:t>
            </a:r>
          </a:p>
          <a:p>
            <a:pPr marL="857250" lvl="1" indent="-457200">
              <a:buClr>
                <a:srgbClr val="00206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1900" dirty="0" smtClean="0">
                <a:latin typeface="Garamond" pitchFamily="18" charset="0"/>
              </a:rPr>
              <a:t>коришћење индекса који је изван граница за тај низ, </a:t>
            </a:r>
          </a:p>
          <a:p>
            <a:pPr marL="857250" lvl="1" indent="-457200">
              <a:buClr>
                <a:srgbClr val="00206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1900" dirty="0" smtClean="0">
                <a:latin typeface="Garamond" pitchFamily="18" charset="0"/>
              </a:rPr>
              <a:t>дељење целог броја нулом;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изузеци стандардних метода </a:t>
            </a:r>
            <a:br>
              <a:rPr lang="sr-Cyrl-RS" sz="2400" dirty="0" smtClean="0">
                <a:latin typeface="Garamond" pitchFamily="18" charset="0"/>
              </a:rPr>
            </a:br>
            <a:r>
              <a:rPr lang="sr-Cyrl-RS" sz="2400" dirty="0" smtClean="0">
                <a:latin typeface="Garamond" pitchFamily="18" charset="0"/>
              </a:rPr>
              <a:t>(нпр. избацивање  </a:t>
            </a:r>
            <a:r>
              <a:rPr lang="en-GB" sz="1800" dirty="0" err="1" smtClean="0"/>
              <a:t>StringIndexOutOfBoundsException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изузетака); 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избацивање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кориснички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дефинисаних</a:t>
            </a:r>
            <a:r>
              <a:rPr lang="ru-RU" sz="2400" dirty="0" smtClean="0">
                <a:latin typeface="Garamond" pitchFamily="18" charset="0"/>
              </a:rPr>
              <a:t> изузетака; 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Јава грешке (обично последица грешке у нашем програму).</a:t>
            </a:r>
            <a:endParaRPr lang="ru-RU" sz="2400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(5)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738" y="1403350"/>
            <a:ext cx="7904163" cy="5006975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Изузетак је увек објекат неке поткласе стандардне класе </a:t>
            </a:r>
            <a:r>
              <a:rPr lang="en-GB" sz="1800" dirty="0" err="1" smtClean="0">
                <a:latin typeface="+mj-lt"/>
              </a:rPr>
              <a:t>Throwable</a:t>
            </a:r>
            <a:r>
              <a:rPr lang="en-GB" sz="2400" dirty="0">
                <a:latin typeface="Garamond" pitchFamily="18" charset="0"/>
              </a:rPr>
              <a:t>. </a:t>
            </a:r>
            <a:endParaRPr lang="sr-Cyrl-RS" sz="2400" dirty="0" smtClean="0">
              <a:latin typeface="Garamond" pitchFamily="18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ru-RU" sz="2000" dirty="0" smtClean="0">
                <a:latin typeface="Garamond" pitchFamily="18" charset="0"/>
              </a:rPr>
              <a:t>То важи и за изузетке које сами дефинишемо, као и за стандардне изузетке.</a:t>
            </a:r>
            <a:endParaRPr lang="en-GB" sz="2000" dirty="0">
              <a:latin typeface="Garamond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Две директне поткласе класе </a:t>
            </a:r>
            <a:r>
              <a:rPr lang="en-GB" sz="1800" dirty="0" err="1" smtClean="0">
                <a:latin typeface="+mj-lt"/>
              </a:rPr>
              <a:t>Throwable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en-GB" sz="2400" dirty="0">
                <a:latin typeface="Garamond" pitchFamily="18" charset="0"/>
              </a:rPr>
              <a:t>– </a:t>
            </a:r>
            <a:r>
              <a:rPr lang="sr-Cyrl-RS" sz="2400" dirty="0" smtClean="0">
                <a:latin typeface="Garamond" pitchFamily="18" charset="0"/>
              </a:rPr>
              <a:t>класа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en-GB" sz="1800" dirty="0">
                <a:latin typeface="+mj-lt"/>
              </a:rPr>
              <a:t>Error</a:t>
            </a:r>
            <a:r>
              <a:rPr lang="en-GB" sz="1800" dirty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и класа </a:t>
            </a:r>
            <a:r>
              <a:rPr lang="en-GB" sz="1800" dirty="0" smtClean="0">
                <a:latin typeface="+mj-lt"/>
              </a:rPr>
              <a:t>Exception</a:t>
            </a:r>
            <a:r>
              <a:rPr lang="en-GB" sz="1800" i="1" dirty="0" smtClean="0">
                <a:latin typeface="Garamond" pitchFamily="18" charset="0"/>
              </a:rPr>
              <a:t> </a:t>
            </a:r>
            <a:r>
              <a:rPr lang="en-GB" sz="2400" dirty="0">
                <a:latin typeface="Garamond" pitchFamily="18" charset="0"/>
              </a:rPr>
              <a:t>– </a:t>
            </a:r>
            <a:r>
              <a:rPr lang="ru-RU" sz="2400" dirty="0" smtClean="0">
                <a:latin typeface="Garamond" pitchFamily="18" charset="0"/>
              </a:rPr>
              <a:t>покривају све стандардне изузетке.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Обе ове класе имају поткласе за специфичне изузетке.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400" dirty="0" smtClean="0"/>
              <a:t>                              </a:t>
            </a:r>
            <a:r>
              <a:rPr lang="en-GB" sz="2000" dirty="0" smtClean="0">
                <a:solidFill>
                  <a:srgbClr val="008080"/>
                </a:solidFill>
              </a:rPr>
              <a:t>Object</a:t>
            </a:r>
            <a:endParaRPr lang="en-GB" sz="2000" dirty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>
                <a:solidFill>
                  <a:srgbClr val="008080"/>
                </a:solidFill>
              </a:rPr>
              <a:t>		</a:t>
            </a:r>
            <a:r>
              <a:rPr lang="en-GB" sz="2000" dirty="0" smtClean="0">
                <a:solidFill>
                  <a:srgbClr val="008080"/>
                </a:solidFill>
              </a:rPr>
              <a:t>		   </a:t>
            </a:r>
            <a:r>
              <a:rPr lang="en-GB" sz="2000" dirty="0" err="1" smtClean="0">
                <a:solidFill>
                  <a:srgbClr val="008080"/>
                </a:solidFill>
              </a:rPr>
              <a:t>Throwable</a:t>
            </a:r>
            <a:endParaRPr lang="en-GB" sz="2000" dirty="0" smtClean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smtClean="0"/>
              <a:t>                </a:t>
            </a:r>
            <a:r>
              <a:rPr lang="en-GB" sz="2000" dirty="0" smtClean="0">
                <a:solidFill>
                  <a:srgbClr val="008080"/>
                </a:solidFill>
              </a:rPr>
              <a:t>Error</a:t>
            </a:r>
            <a:r>
              <a:rPr lang="en-GB" sz="2000" dirty="0" smtClean="0"/>
              <a:t>                       </a:t>
            </a:r>
            <a:r>
              <a:rPr lang="en-GB" sz="2000" dirty="0" smtClean="0">
                <a:solidFill>
                  <a:srgbClr val="008080"/>
                </a:solidFill>
              </a:rPr>
              <a:t>Exception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err="1" smtClean="0">
                <a:solidFill>
                  <a:srgbClr val="008080"/>
                </a:solidFill>
              </a:rPr>
              <a:t>izuzeci</a:t>
            </a:r>
            <a:r>
              <a:rPr lang="en-GB" sz="2000" dirty="0" smtClean="0">
                <a:solidFill>
                  <a:srgbClr val="008080"/>
                </a:solidFill>
              </a:rPr>
              <a:t> </a:t>
            </a:r>
            <a:r>
              <a:rPr lang="en-GB" sz="2000" dirty="0" err="1">
                <a:solidFill>
                  <a:srgbClr val="008080"/>
                </a:solidFill>
              </a:rPr>
              <a:t>koje</a:t>
            </a:r>
            <a:r>
              <a:rPr lang="en-GB" sz="2000" dirty="0">
                <a:solidFill>
                  <a:srgbClr val="008080"/>
                </a:solidFill>
              </a:rPr>
              <a:t> ne </a:t>
            </a:r>
            <a:r>
              <a:rPr lang="en-GB" sz="2000" dirty="0" err="1">
                <a:solidFill>
                  <a:srgbClr val="008080"/>
                </a:solidFill>
              </a:rPr>
              <a:t>treba</a:t>
            </a:r>
            <a:r>
              <a:rPr lang="en-GB" sz="2000" dirty="0">
                <a:solidFill>
                  <a:srgbClr val="008080"/>
                </a:solidFill>
              </a:rPr>
              <a:t> </a:t>
            </a:r>
            <a:r>
              <a:rPr lang="en-GB" sz="2000" dirty="0"/>
              <a:t>         </a:t>
            </a:r>
            <a:r>
              <a:rPr lang="en-GB" sz="2000" dirty="0" err="1">
                <a:solidFill>
                  <a:srgbClr val="008080"/>
                </a:solidFill>
              </a:rPr>
              <a:t>izuzeci</a:t>
            </a:r>
            <a:r>
              <a:rPr lang="en-GB" sz="2000" dirty="0">
                <a:solidFill>
                  <a:srgbClr val="008080"/>
                </a:solidFill>
              </a:rPr>
              <a:t> </a:t>
            </a:r>
            <a:r>
              <a:rPr lang="en-GB" sz="2000" dirty="0" err="1" smtClean="0">
                <a:solidFill>
                  <a:srgbClr val="008080"/>
                </a:solidFill>
              </a:rPr>
              <a:t>koje</a:t>
            </a:r>
            <a:r>
              <a:rPr lang="en-GB" sz="2000" dirty="0" smtClean="0">
                <a:solidFill>
                  <a:srgbClr val="008080"/>
                </a:solidFill>
              </a:rPr>
              <a:t>  </a:t>
            </a:r>
            <a:endParaRPr lang="en-GB" sz="2000" dirty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/>
              <a:t>       </a:t>
            </a:r>
            <a:r>
              <a:rPr lang="en-GB" sz="2000" dirty="0" err="1">
                <a:solidFill>
                  <a:srgbClr val="008080"/>
                </a:solidFill>
              </a:rPr>
              <a:t>hvatati</a:t>
            </a:r>
            <a:r>
              <a:rPr lang="en-GB" sz="2000" dirty="0">
                <a:solidFill>
                  <a:srgbClr val="008080"/>
                </a:solidFill>
              </a:rPr>
              <a:t> </a:t>
            </a:r>
            <a:r>
              <a:rPr lang="en-GB" sz="2000" dirty="0" smtClean="0">
                <a:solidFill>
                  <a:srgbClr val="008080"/>
                </a:solidFill>
              </a:rPr>
              <a:t>                 </a:t>
            </a:r>
            <a:r>
              <a:rPr lang="sr-Latn-RS" sz="2000" dirty="0" smtClean="0">
                <a:solidFill>
                  <a:srgbClr val="008080"/>
                </a:solidFill>
              </a:rPr>
              <a:t>(u principu) </a:t>
            </a:r>
            <a:r>
              <a:rPr lang="en-GB" sz="2000" dirty="0" err="1" smtClean="0">
                <a:solidFill>
                  <a:srgbClr val="008080"/>
                </a:solidFill>
              </a:rPr>
              <a:t>treba</a:t>
            </a:r>
            <a:r>
              <a:rPr lang="en-GB" sz="2000" dirty="0" smtClean="0">
                <a:solidFill>
                  <a:srgbClr val="008080"/>
                </a:solidFill>
              </a:rPr>
              <a:t> </a:t>
            </a:r>
            <a:r>
              <a:rPr lang="en-GB" sz="2000" dirty="0" err="1" smtClean="0">
                <a:solidFill>
                  <a:srgbClr val="008080"/>
                </a:solidFill>
              </a:rPr>
              <a:t>hvatati</a:t>
            </a:r>
            <a:endParaRPr lang="en-GB" sz="2000" dirty="0">
              <a:solidFill>
                <a:srgbClr val="008080"/>
              </a:solidFill>
            </a:endParaRPr>
          </a:p>
        </p:txBody>
      </p:sp>
      <p:grpSp>
        <p:nvGrpSpPr>
          <p:cNvPr id="10243" name="Group 1"/>
          <p:cNvGrpSpPr>
            <a:grpSpLocks/>
          </p:cNvGrpSpPr>
          <p:nvPr/>
        </p:nvGrpSpPr>
        <p:grpSpPr bwMode="auto">
          <a:xfrm>
            <a:off x="1087917" y="4441974"/>
            <a:ext cx="3772115" cy="1800436"/>
            <a:chOff x="1738080" y="3705509"/>
            <a:chExt cx="3772800" cy="2011892"/>
          </a:xfrm>
        </p:grpSpPr>
        <p:sp>
          <p:nvSpPr>
            <p:cNvPr id="10245" name="Line 3"/>
            <p:cNvSpPr>
              <a:spLocks noChangeShapeType="1"/>
            </p:cNvSpPr>
            <p:nvPr/>
          </p:nvSpPr>
          <p:spPr bwMode="auto">
            <a:xfrm flipV="1">
              <a:off x="2636640" y="4396782"/>
              <a:ext cx="839520" cy="315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6" name="Line 4"/>
            <p:cNvSpPr>
              <a:spLocks noChangeShapeType="1"/>
            </p:cNvSpPr>
            <p:nvPr/>
          </p:nvSpPr>
          <p:spPr bwMode="auto">
            <a:xfrm flipH="1" flipV="1">
              <a:off x="3949921" y="4396782"/>
              <a:ext cx="704160" cy="328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 flipV="1">
              <a:off x="1738080" y="5295437"/>
              <a:ext cx="345600" cy="416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3742560" y="3705509"/>
              <a:ext cx="0" cy="339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2360160" y="5295437"/>
              <a:ext cx="0" cy="421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 flipH="1" flipV="1">
              <a:off x="2636641" y="5295436"/>
              <a:ext cx="347040" cy="384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V="1">
              <a:off x="4295521" y="5226309"/>
              <a:ext cx="394560" cy="414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V="1">
              <a:off x="4986720" y="5226309"/>
              <a:ext cx="0" cy="472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H="1" flipV="1">
              <a:off x="5332320" y="5226310"/>
              <a:ext cx="178560" cy="446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</p:grpSp>
      <p:sp>
        <p:nvSpPr>
          <p:cNvPr id="16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Типови изузетака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56" name="Picture 16" descr="http://www.javamex.com/tutorials/exceptions/ExceptionHierarc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06738"/>
            <a:ext cx="3419872" cy="27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9788" y="1562100"/>
            <a:ext cx="7980362" cy="4387850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Изузеци дефинисани класом </a:t>
            </a:r>
            <a:r>
              <a:rPr lang="en-GB" altLang="en-US" sz="1800" dirty="0" smtClean="0"/>
              <a:t>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карактеришу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чињеницом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очекује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предузима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очекује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да их хвата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Класа </a:t>
            </a:r>
            <a:r>
              <a:rPr lang="en-GB" altLang="en-US" sz="1800" dirty="0" smtClean="0"/>
              <a:t>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има три директне поткласе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466725" lvl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800" dirty="0" err="1" smtClean="0"/>
              <a:t>ThreadDeath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–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намерно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стопира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466725" lvl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800" dirty="0" err="1" smtClean="0"/>
              <a:t>LinkageError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–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озбиљни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проблеми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некомпатибилност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покушај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непостојећег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466725" lvl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800" dirty="0" err="1" smtClean="0"/>
              <a:t>VirtualMachineError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–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садржи четири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катастрофални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JVM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типа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Error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2745</Words>
  <Application>Microsoft Office PowerPoint</Application>
  <PresentationFormat>On-screen Show (4:3)</PresentationFormat>
  <Paragraphs>238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Garamond</vt:lpstr>
      <vt:lpstr>Times New Roman</vt:lpstr>
      <vt:lpstr>Wingdings</vt:lpstr>
      <vt:lpstr>4_Watermark</vt:lpstr>
      <vt:lpstr>Објектно орјентисано програмирање</vt:lpstr>
      <vt:lpstr>Изузеци и тврдње  у програмском језику Јава</vt:lpstr>
      <vt:lpstr>Изузеци</vt:lpstr>
      <vt:lpstr>Изузеци (2)</vt:lpstr>
      <vt:lpstr>Изузеци (3)</vt:lpstr>
      <vt:lpstr>Изузеци (4)</vt:lpstr>
      <vt:lpstr>Изузеци (5)</vt:lpstr>
      <vt:lpstr>Типови изузетака</vt:lpstr>
      <vt:lpstr>Изузеци типа Error</vt:lpstr>
      <vt:lpstr>Изузеци типа Error (2)</vt:lpstr>
      <vt:lpstr>Изузеци RuntimeException</vt:lpstr>
      <vt:lpstr>Изузеци RuntimeException (2)</vt:lpstr>
      <vt:lpstr>Остале поткласе Exception</vt:lpstr>
      <vt:lpstr>Руковање изузецима (2)</vt:lpstr>
      <vt:lpstr>Руковање изузецима (3)</vt:lpstr>
      <vt:lpstr>Руковање изузетцима (4)</vt:lpstr>
      <vt:lpstr>try блок</vt:lpstr>
      <vt:lpstr>catch блок</vt:lpstr>
      <vt:lpstr>catch блок (2)</vt:lpstr>
      <vt:lpstr>Вишеструки catch блок</vt:lpstr>
      <vt:lpstr>Вишеструки catch блок (2)</vt:lpstr>
      <vt:lpstr>finally блок</vt:lpstr>
      <vt:lpstr>finally блок (2)</vt:lpstr>
      <vt:lpstr>finally блок (3)</vt:lpstr>
      <vt:lpstr>Пропагирање изузетака</vt:lpstr>
      <vt:lpstr>Избацивање изузетака</vt:lpstr>
      <vt:lpstr>Избацивање изузетака (2)</vt:lpstr>
      <vt:lpstr>Тврдње</vt:lpstr>
      <vt:lpstr>Тврдње (2)</vt:lpstr>
      <vt:lpstr>Тврдње (3)</vt:lpstr>
      <vt:lpstr>Тврдње (4)</vt:lpstr>
      <vt:lpstr>Тврдње (5)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187</cp:revision>
  <dcterms:created xsi:type="dcterms:W3CDTF">2003-12-23T00:19:00Z</dcterms:created>
  <dcterms:modified xsi:type="dcterms:W3CDTF">2020-04-02T11:38:13Z</dcterms:modified>
</cp:coreProperties>
</file>