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2"/>
  </p:notesMasterIdLst>
  <p:sldIdLst>
    <p:sldId id="282" r:id="rId2"/>
    <p:sldId id="283" r:id="rId3"/>
    <p:sldId id="284" r:id="rId4"/>
    <p:sldId id="287" r:id="rId5"/>
    <p:sldId id="288" r:id="rId6"/>
    <p:sldId id="289" r:id="rId7"/>
    <p:sldId id="290" r:id="rId8"/>
    <p:sldId id="291" r:id="rId9"/>
    <p:sldId id="292" r:id="rId10"/>
    <p:sldId id="299" r:id="rId11"/>
    <p:sldId id="293" r:id="rId12"/>
    <p:sldId id="294" r:id="rId13"/>
    <p:sldId id="295" r:id="rId14"/>
    <p:sldId id="296" r:id="rId15"/>
    <p:sldId id="297" r:id="rId16"/>
    <p:sldId id="298" r:id="rId17"/>
    <p:sldId id="345" r:id="rId18"/>
    <p:sldId id="346" r:id="rId19"/>
    <p:sldId id="300" r:id="rId20"/>
    <p:sldId id="301" r:id="rId21"/>
    <p:sldId id="302" r:id="rId22"/>
    <p:sldId id="305" r:id="rId23"/>
    <p:sldId id="307" r:id="rId24"/>
    <p:sldId id="308" r:id="rId25"/>
    <p:sldId id="328" r:id="rId26"/>
    <p:sldId id="329" r:id="rId27"/>
    <p:sldId id="303" r:id="rId28"/>
    <p:sldId id="310" r:id="rId29"/>
    <p:sldId id="311" r:id="rId30"/>
    <p:sldId id="312" r:id="rId31"/>
    <p:sldId id="313" r:id="rId32"/>
    <p:sldId id="304" r:id="rId33"/>
    <p:sldId id="306" r:id="rId34"/>
    <p:sldId id="309" r:id="rId35"/>
    <p:sldId id="348" r:id="rId36"/>
    <p:sldId id="349" r:id="rId37"/>
    <p:sldId id="347" r:id="rId38"/>
    <p:sldId id="350" r:id="rId39"/>
    <p:sldId id="351" r:id="rId40"/>
    <p:sldId id="314" r:id="rId41"/>
    <p:sldId id="315" r:id="rId42"/>
    <p:sldId id="317" r:id="rId43"/>
    <p:sldId id="352" r:id="rId44"/>
    <p:sldId id="318" r:id="rId45"/>
    <p:sldId id="319" r:id="rId46"/>
    <p:sldId id="320" r:id="rId47"/>
    <p:sldId id="353" r:id="rId48"/>
    <p:sldId id="354" r:id="rId49"/>
    <p:sldId id="321" r:id="rId50"/>
    <p:sldId id="322" r:id="rId51"/>
    <p:sldId id="323" r:id="rId52"/>
    <p:sldId id="324" r:id="rId53"/>
    <p:sldId id="355" r:id="rId54"/>
    <p:sldId id="325" r:id="rId55"/>
    <p:sldId id="356" r:id="rId56"/>
    <p:sldId id="357" r:id="rId57"/>
    <p:sldId id="358" r:id="rId58"/>
    <p:sldId id="326" r:id="rId59"/>
    <p:sldId id="360" r:id="rId60"/>
    <p:sldId id="361" r:id="rId61"/>
    <p:sldId id="362" r:id="rId62"/>
    <p:sldId id="359" r:id="rId63"/>
    <p:sldId id="327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  <p:sldId id="374" r:id="rId89"/>
    <p:sldId id="375" r:id="rId90"/>
    <p:sldId id="285" r:id="rId9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00"/>
    <a:srgbClr val="CC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1" autoAdjust="0"/>
    <p:restoredTop sz="96395" autoAdjust="0"/>
  </p:normalViewPr>
  <p:slideViewPr>
    <p:cSldViewPr>
      <p:cViewPr>
        <p:scale>
          <a:sx n="125" d="100"/>
          <a:sy n="125" d="100"/>
        </p:scale>
        <p:origin x="119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F10485-3112-48C8-A6E1-5931554D0DF2}" type="datetimeFigureOut">
              <a:rPr lang="en-US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C710E4-E6F1-4713-87B3-C1FD64BE5678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499925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9872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2978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3461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0837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361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1994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2640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9378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284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C79828-0B7F-4770-B62E-6A9D09C6B955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73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 problem is that the new version is less useful than the old one. </a:t>
            </a:r>
          </a:p>
          <a:p>
            <a:r>
              <a:rPr lang="en-US" altLang="en-US" smtClean="0"/>
              <a:t>The old one could be called for any kind of collection, the new one for </a:t>
            </a:r>
          </a:p>
          <a:p>
            <a:r>
              <a:rPr lang="en-US" altLang="en-US" smtClean="0"/>
              <a:t>Collection&lt;Object&gt; only, which is not a supertype of any kind of collection.</a:t>
            </a:r>
          </a:p>
        </p:txBody>
      </p:sp>
    </p:spTree>
    <p:extLst>
      <p:ext uri="{BB962C8B-B14F-4D97-AF65-F5344CB8AC3E}">
        <p14:creationId xmlns:p14="http://schemas.microsoft.com/office/powerpoint/2010/main" val="2506293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867567-39B3-455B-9090-E974E4246499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74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Now we can call it with any type of collection.</a:t>
            </a:r>
          </a:p>
        </p:txBody>
      </p:sp>
    </p:spTree>
    <p:extLst>
      <p:ext uri="{BB962C8B-B14F-4D97-AF65-F5344CB8AC3E}">
        <p14:creationId xmlns:p14="http://schemas.microsoft.com/office/powerpoint/2010/main" val="37833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0664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7F3E8B-C3A5-4EC5-98E1-4AA8EC70F7D6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75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242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70B8F8-DA1B-4493-9D5F-37210D2A35E3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76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3139680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4A311C-69FE-47D9-9905-0945860942D5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77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? Unknown type - we know that the unknown type is a subtype of Shape. 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0650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D1A334-230B-4F62-A838-A9F7D5CD2D85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78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? extends E matches anything that is a subclass of E (including E)</a:t>
            </a:r>
          </a:p>
          <a:p>
            <a:r>
              <a:rPr lang="en-US" altLang="en-US" smtClean="0"/>
              <a:t>? super E matches anything that is a superclass of E (including E)</a:t>
            </a:r>
          </a:p>
        </p:txBody>
      </p:sp>
    </p:spTree>
    <p:extLst>
      <p:ext uri="{BB962C8B-B14F-4D97-AF65-F5344CB8AC3E}">
        <p14:creationId xmlns:p14="http://schemas.microsoft.com/office/powerpoint/2010/main" val="2587582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A27EA8-D05F-4CBA-B016-AFE21BE0C151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79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1719757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A23F68B-0B1F-450E-A78E-E652A0A60922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80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3507140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FE98F6-9E0D-4555-A96E-E4090D4B6E57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81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467467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83C0DB-F38A-4203-8818-D380683EDA05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82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3737820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C4EE75-DF83-412C-AD06-BBB67A2A7919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83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965972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9C8C7D-DEFB-4D3F-B62A-1BEF62A20C48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84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231623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3501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B2F662-1CA4-47D0-802C-763058D8DAF0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85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4256515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A65ED5-6F47-4F77-B093-F1D5E855AD28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86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1126116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552DE3-A8EB-4FAC-A99F-28AF4A0C9AF2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87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3649136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CBCE43-4C20-41B7-BDA1-291EDE3E9CE4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88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117057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FAA2DF-EA5F-4A1A-AAA9-99E1D4554BDE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89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376583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29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980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7838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781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9903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4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141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DB111347-E638-4814-8797-017C1220C6EF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0846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85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4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6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02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0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B805B42A-489B-4FEA-B224-09FF94874E21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9</a:t>
            </a:r>
            <a:r>
              <a:rPr lang="sr-Latn-R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t>0</a:t>
            </a:r>
            <a:endParaRPr lang="en-US" altLang="sr-Latn-RS" sz="80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Када се прегледа </a:t>
            </a:r>
            <a:r>
              <a:rPr lang="en-US" altLang="en-US" sz="2400" dirty="0" smtClean="0">
                <a:latin typeface="Garamond" panose="02020404030301010803" pitchFamily="18" charset="0"/>
              </a:rPr>
              <a:t>API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документација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уочава се да постоји још један скуп класа, чије име почиње са речи </a:t>
            </a:r>
            <a:r>
              <a:rPr lang="en-US" altLang="en-US" sz="2000" dirty="0" smtClean="0"/>
              <a:t>Abstract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као што је класа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/>
              <a:t>AbstractQueue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Ове класе треба да користе програмери који имплементирају библиотеке класа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оним ситуацијама када програмер сам треба да имплементира своју класу за ред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то ће лакше реализовати уколико наследи класу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/>
              <a:t>AbstractQueue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него ако одлучи да имплементира све методе интерфејса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Queue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888" y="4797152"/>
            <a:ext cx="4992096" cy="191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484313"/>
            <a:ext cx="8713093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Основни интерфејс за колекцијске класе у Јави је интерфејс </a:t>
            </a:r>
            <a:r>
              <a:rPr lang="en-US" altLang="en-US" sz="2000" dirty="0" smtClean="0"/>
              <a:t>Collection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Овај интерфејс садржи два најважнија метода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Collection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element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Поред њих, постоје и додатни методи у оквиру овог интерфејса и они ће бити размотрени касније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Метод </a:t>
            </a:r>
            <a:r>
              <a:rPr lang="en-US" altLang="en-US" sz="2000" dirty="0" smtClean="0"/>
              <a:t>add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додаје елеменат у колекцију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Овај метод враће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true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ако је 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додавање </a:t>
            </a:r>
            <a:r>
              <a:rPr lang="en-US" altLang="en-US" sz="2400" dirty="0" smtClean="0">
                <a:latin typeface="Garamond" panose="02020404030301010803" pitchFamily="18" charset="0"/>
              </a:rPr>
              <a:t>e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лемента заиста променило колекцију, а враће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false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ако је колекција непромењена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пример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ако се додаје у скуп елеменат који се већ налази у том скупу, тада захтев за додавање нема ефекта јер скуп одбија дупликате, па метод </a:t>
            </a:r>
            <a:r>
              <a:rPr lang="en-US" altLang="en-US" sz="2000" dirty="0" smtClean="0"/>
              <a:t>add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враће </a:t>
            </a:r>
            <a:r>
              <a:rPr lang="en-US" altLang="en-US" sz="2000" dirty="0" smtClean="0"/>
              <a:t>false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704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Колекције и итератори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2276872"/>
            <a:ext cx="388843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Метод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iterator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враће објекат који имплеметира интерфејс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Iterator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Тако добијени објекат-итератор се може користити да се редом, један по један, обиђу елементи у колекцији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en-US" altLang="en-US" sz="2000" dirty="0" smtClean="0"/>
              <a:t>Iterator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садржи три метода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Iterator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hasNext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Поновљеним позивима м</a:t>
            </a:r>
            <a:r>
              <a:rPr lang="en-US" altLang="en-US" sz="2400" dirty="0" smtClean="0">
                <a:latin typeface="Garamond" panose="02020404030301010803" pitchFamily="18" charset="0"/>
              </a:rPr>
              <a:t>e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тода </a:t>
            </a:r>
            <a:r>
              <a:rPr lang="en-US" altLang="en-US" sz="2000" dirty="0" smtClean="0"/>
              <a:t>next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могу се један за другим посетити сви елементи у колекцији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Ипак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као се стигне до краја колекције и тада позове метод </a:t>
            </a:r>
            <a:r>
              <a:rPr lang="en-US" altLang="en-US" sz="2000" dirty="0" smtClean="0"/>
              <a:t>next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,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биће избачен изузетак типа </a:t>
            </a:r>
            <a:r>
              <a:rPr lang="en-US" altLang="en-US" sz="2000" dirty="0" err="1" smtClean="0"/>
              <a:t>NoSuchElementException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</a:t>
            </a:r>
            <a:r>
              <a:rPr lang="sr-Cyrl-RS" kern="0" dirty="0" smtClean="0">
                <a:solidFill>
                  <a:srgbClr val="3366FF"/>
                </a:solidFill>
              </a:rPr>
              <a:t>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3068960"/>
            <a:ext cx="3528119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484313"/>
            <a:ext cx="8713093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Стога је потребно да се метод </a:t>
            </a:r>
            <a:r>
              <a:rPr lang="en-US" altLang="en-US" sz="2000" dirty="0" err="1" smtClean="0"/>
              <a:t>hasNext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позива пре позива метода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next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Метод </a:t>
            </a:r>
            <a:r>
              <a:rPr lang="en-US" altLang="en-US" sz="2000" dirty="0" err="1" smtClean="0"/>
              <a:t>hasNext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враће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true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ако објекат-итератор има још елемената које треба да посети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Ако треба испитати све елементе у колекцији, тада програмер креира итератор над колекцијом и потом у циклусу понавља позивање метода </a:t>
            </a:r>
            <a:r>
              <a:rPr lang="en-US" altLang="en-US" sz="2000" dirty="0" smtClean="0"/>
              <a:t>next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све док метод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/>
              <a:t>hasNext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враће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true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Илуструје обраду елемената колекције коришћењем итератора.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Collection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hasNext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element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radi nesto sa elementom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(</a:t>
            </a:r>
            <a:r>
              <a:rPr lang="sr-Cyrl-RS" kern="0" dirty="0" smtClean="0">
                <a:solidFill>
                  <a:srgbClr val="3366FF"/>
                </a:solidFill>
              </a:rPr>
              <a:t>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4653136"/>
            <a:ext cx="432048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748712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Почев од Јава </a:t>
            </a:r>
            <a:r>
              <a:rPr lang="en-US" altLang="en-US" sz="2400" dirty="0" smtClean="0">
                <a:latin typeface="Garamond" panose="02020404030301010803" pitchFamily="18" charset="0"/>
              </a:rPr>
              <a:t>5.0,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претходни циклус се може краће и елегантније записати коришћењем</a:t>
            </a:r>
            <a:r>
              <a:rPr lang="en-US" altLang="en-US" sz="2400" dirty="0" smtClean="0">
                <a:latin typeface="Garamond" panose="02020404030301010803" pitchFamily="18" charset="0"/>
              </a:rPr>
              <a:t> “for each”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циклуса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sr-Cyrl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element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ovo implicitno pravi iterator nad kolekcijom c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Преводилац једноставно преводи </a:t>
            </a:r>
            <a:r>
              <a:rPr lang="en-US" altLang="en-US" sz="2400" dirty="0" smtClean="0">
                <a:latin typeface="Garamond" panose="02020404030301010803" pitchFamily="18" charset="0"/>
              </a:rPr>
              <a:t>“for each”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циклус у циклус са итератором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Циклус</a:t>
            </a:r>
            <a:r>
              <a:rPr lang="en-US" altLang="en-US" sz="2400" dirty="0" smtClean="0">
                <a:latin typeface="Garamond" panose="02020404030301010803" pitchFamily="18" charset="0"/>
              </a:rPr>
              <a:t> “for each”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добро функционише са сваким објектом који имплементира интерфејс </a:t>
            </a:r>
            <a:r>
              <a:rPr lang="en-US" altLang="en-US" sz="2000" dirty="0" err="1" smtClean="0"/>
              <a:t>Iterable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који садржи само један метод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endParaRPr lang="sr-Cyrl-RS" sz="18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Iterable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</a:t>
            </a:r>
            <a:r>
              <a:rPr lang="sr-Cyrl-RS" kern="0" dirty="0" smtClean="0">
                <a:solidFill>
                  <a:srgbClr val="3366FF"/>
                </a:solidFill>
              </a:rPr>
              <a:t>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2276872"/>
            <a:ext cx="6552455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331913" y="5085184"/>
            <a:ext cx="3672135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484313"/>
            <a:ext cx="8857109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Како интерфејс </a:t>
            </a:r>
            <a:r>
              <a:rPr lang="en-US" altLang="en-US" sz="2000" dirty="0" smtClean="0"/>
              <a:t>Collection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проширује интерфејс </a:t>
            </a:r>
            <a:r>
              <a:rPr lang="en-US" altLang="en-US" sz="2000" dirty="0" err="1" smtClean="0"/>
              <a:t>Iterable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, то се циклус</a:t>
            </a:r>
            <a:r>
              <a:rPr lang="en-US" altLang="en-US" sz="2400" dirty="0" smtClean="0">
                <a:latin typeface="Garamond" panose="02020404030301010803" pitchFamily="18" charset="0"/>
              </a:rPr>
              <a:t> “for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each”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користити са ма којом колекцијом из стандардне библиотеке.</a:t>
            </a:r>
            <a:endParaRPr lang="en-US" altLang="en-US" sz="18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Ред посећивања елемената колекције зависи од типа колекције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Ако се итерира кроз колекцију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/>
              <a:t>ArrayList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тада итератор почиње од индекса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0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у сваком кораку увећава индекс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Међутим. ако се посећују елементи у колекцији типа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/>
              <a:t>HashSet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они ће бити набрајани у суштински случајном редоследу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Програмер може бити сигуран да ће тоом итериарања бити побројани сви елементи колекције, али није увек исти редослед.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Набројивост је општији концепт од уређења и више одговара интерфејсу </a:t>
            </a:r>
            <a:r>
              <a:rPr lang="en-US" altLang="en-US" sz="1800" dirty="0" smtClean="0"/>
              <a:t>Collection</a:t>
            </a:r>
            <a:r>
              <a:rPr lang="sr-Cyrl-RS" altLang="en-US" sz="1800" dirty="0" smtClean="0"/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јер омогућава веће уопштење</a:t>
            </a:r>
            <a:r>
              <a:rPr lang="sr-Cyrl-RS" altLang="en-US" sz="1800" dirty="0" smtClean="0"/>
              <a:t>. </a:t>
            </a:r>
            <a:endParaRPr lang="sr-Cyrl-RS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</a:t>
            </a:r>
            <a:r>
              <a:rPr lang="sr-Cyrl-RS" kern="0" dirty="0" smtClean="0">
                <a:solidFill>
                  <a:srgbClr val="3366FF"/>
                </a:solidFill>
              </a:rPr>
              <a:t>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484313"/>
            <a:ext cx="8784530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Код Јава итератора је дохватање елемента чврсто спрегнуто са променом позиције – итератор приликом позива </a:t>
            </a:r>
            <a:r>
              <a:rPr lang="en-US" altLang="en-US" sz="2000" dirty="0" smtClean="0"/>
              <a:t>next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прелази преко елемента тј. напредује за једну позицију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Може се посматрати као да су Јава итератори на позицијама између елемената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При позиву метода </a:t>
            </a:r>
            <a:r>
              <a:rPr lang="en-US" altLang="en-US" sz="2000" dirty="0" smtClean="0"/>
              <a:t>next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итератор прескаче преко тог следећег елемента</a:t>
            </a:r>
            <a:r>
              <a:rPr lang="en-US" altLang="en-US" sz="2400" dirty="0" smtClean="0">
                <a:latin typeface="Garamond" panose="02020404030301010803" pitchFamily="18" charset="0"/>
              </a:rPr>
              <a:t>,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и враће референцу на елеменат преко ког је управо прешао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</a:t>
            </a:r>
            <a:r>
              <a:rPr lang="sr-Cyrl-RS" kern="0" dirty="0" smtClean="0">
                <a:solidFill>
                  <a:srgbClr val="3366FF"/>
                </a:solidFill>
              </a:rPr>
              <a:t>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3181094" cy="216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40762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Метод </a:t>
            </a:r>
            <a:r>
              <a:rPr lang="en-US" altLang="en-US" sz="2000" dirty="0" smtClean="0"/>
              <a:t>remove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 </a:t>
            </a:r>
            <a:r>
              <a:rPr lang="en-US" altLang="en-US" sz="2000" dirty="0" smtClean="0"/>
              <a:t>Iterator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уклања елемент враћен последњим позивом метода </a:t>
            </a:r>
            <a:r>
              <a:rPr lang="en-US" altLang="en-US" sz="2000" dirty="0" smtClean="0"/>
              <a:t>next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многим ситуацијама ово има смисла - треба да се види елемент пре него што се одлучи да ли га треба уклонити.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Међутим, уколико треба да се уклони елемент са задате позиције, ипак треба да се он прође итератором. 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Уклањање првог елемент из колекције ниски </a:t>
            </a:r>
            <a:r>
              <a:rPr lang="en-US" altLang="en-US" sz="2000" dirty="0" smtClean="0"/>
              <a:t>c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preskoci 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се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prvi element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sada 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се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ukloni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Још је битније да постоји веза између позива метода </a:t>
            </a:r>
            <a:r>
              <a:rPr lang="en-US" altLang="en-US" sz="2000" dirty="0" smtClean="0"/>
              <a:t>next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en-US" altLang="en-US" sz="2000" dirty="0" smtClean="0"/>
              <a:t>remove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Уколико се позове </a:t>
            </a:r>
            <a:r>
              <a:rPr lang="en-US" altLang="en-US" sz="2000" dirty="0"/>
              <a:t>remove</a:t>
            </a:r>
            <a:r>
              <a:rPr lang="en-U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пре </a:t>
            </a:r>
            <a:r>
              <a:rPr lang="en-US" altLang="en-US" sz="2000" dirty="0"/>
              <a:t>next</a:t>
            </a:r>
            <a:r>
              <a:rPr lang="en-US" altLang="en-US" sz="2400" dirty="0"/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долази до избацивања изузетка </a:t>
            </a:r>
            <a:r>
              <a:rPr lang="en-US" altLang="en-US" sz="2000" dirty="0" err="1" smtClean="0"/>
              <a:t>IllegalStateException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</a:t>
            </a:r>
            <a:r>
              <a:rPr lang="sr-Cyrl-RS" kern="0" dirty="0" smtClean="0">
                <a:solidFill>
                  <a:srgbClr val="3366FF"/>
                </a:solidFill>
              </a:rPr>
              <a:t>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4293096"/>
            <a:ext cx="4536231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40762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Ако треба да се уклоне два суседна елемента, не може се просто позвати:</a:t>
            </a: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Greska! </a:t>
            </a:r>
            <a:endParaRPr lang="sr-Cyrl-RS" altLang="en-US" sz="15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Уместо тога, прво се мора позвати метод </a:t>
            </a:r>
            <a:r>
              <a:rPr lang="en-US" altLang="en-US" sz="2400" dirty="0" smtClean="0">
                <a:latin typeface="Garamond" panose="02020404030301010803" pitchFamily="18" charset="0"/>
              </a:rPr>
              <a:t>next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како би итератор прешао преко елемента који треба уклонити: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  <a:endParaRPr lang="sr-Latn-RS" sz="1500" dirty="0"/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</a:t>
            </a:r>
            <a:r>
              <a:rPr lang="sr-Cyrl-RS" kern="0" dirty="0" smtClean="0">
                <a:solidFill>
                  <a:srgbClr val="3366FF"/>
                </a:solidFill>
              </a:rPr>
              <a:t>(8)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2276872"/>
            <a:ext cx="2880047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1331913" y="3645495"/>
            <a:ext cx="2448272" cy="86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40762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Поред претходно побројаних, у стандардној библиотеци постоје и следећи интерфејси који се односе на колекције:</a:t>
            </a:r>
            <a:endParaRPr lang="en-U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124950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Колекције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java.util.Collection</a:t>
            </a:r>
            <a:r>
              <a:rPr lang="en-US" sz="1800" b="1" dirty="0" smtClean="0">
                <a:latin typeface="Garamond" panose="02020404030301010803" pitchFamily="18" charset="0"/>
              </a:rPr>
              <a:t>&lt;E&gt;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Iterator&lt;E&gt; iterator()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итератор који се користи за приступ елементима колекције.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size()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број елемената у колекцији.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isEmpty</a:t>
            </a:r>
            <a:r>
              <a:rPr lang="en-US" sz="1800" b="1" dirty="0">
                <a:latin typeface="Garamond" panose="02020404030301010803" pitchFamily="18" charset="0"/>
              </a:rPr>
              <a:t>()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колекција празна.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contains(Object </a:t>
            </a:r>
            <a:r>
              <a:rPr lang="en-US" sz="1800" b="1" dirty="0" err="1" smtClean="0">
                <a:latin typeface="Garamond" panose="02020404030301010803" pitchFamily="18" charset="0"/>
              </a:rPr>
              <a:t>obj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endParaRPr lang="sr-Latn-RS" sz="1800" b="1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sr-Latn-RS" sz="1800" dirty="0">
                <a:latin typeface="Garamond" panose="02020404030301010803" pitchFamily="18" charset="0"/>
              </a:rPr>
              <a:t> </a:t>
            </a:r>
            <a:r>
              <a:rPr lang="sr-Latn-RS" sz="1800" dirty="0" smtClean="0">
                <a:latin typeface="Garamond" panose="02020404030301010803" pitchFamily="18" charset="0"/>
              </a:rPr>
              <a:t>    </a:t>
            </a: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колекција садржи објекат једнак објекту </a:t>
            </a:r>
            <a:r>
              <a:rPr lang="en-US" sz="1800" dirty="0" smtClean="0">
                <a:latin typeface="Garamond" panose="02020404030301010803" pitchFamily="18" charset="0"/>
              </a:rPr>
              <a:t>obj.</a:t>
            </a:r>
            <a:endParaRPr lang="sr-Latn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containsAll</a:t>
            </a:r>
            <a:r>
              <a:rPr lang="en-US" sz="1800" b="1" dirty="0">
                <a:latin typeface="Garamond" panose="02020404030301010803" pitchFamily="18" charset="0"/>
              </a:rPr>
              <a:t>(Collection&lt;? </a:t>
            </a:r>
            <a:r>
              <a:rPr lang="sr-Cyrl-RS" sz="1800" b="1" dirty="0" smtClean="0">
                <a:latin typeface="Garamond" panose="02020404030301010803" pitchFamily="18" charset="0"/>
              </a:rPr>
              <a:t>е</a:t>
            </a:r>
            <a:r>
              <a:rPr lang="en-US" sz="1800" b="1" dirty="0" err="1" smtClean="0">
                <a:latin typeface="Garamond" panose="02020404030301010803" pitchFamily="18" charset="0"/>
              </a:rPr>
              <a:t>xtends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E&gt;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sz="1800" dirty="0" smtClean="0">
                <a:latin typeface="Garamond" panose="02020404030301010803" pitchFamily="18" charset="0"/>
              </a:rPr>
              <a:t>ако колекција садржи све елементе колекције </a:t>
            </a:r>
            <a:r>
              <a:rPr lang="en-US" sz="1800" dirty="0" smtClean="0">
                <a:latin typeface="Garamond" panose="02020404030301010803" pitchFamily="18" charset="0"/>
              </a:rPr>
              <a:t>other.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add(Object element)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en-US" sz="1800" dirty="0" smtClean="0">
                <a:latin typeface="Garamond" panose="02020404030301010803" pitchFamily="18" charset="0"/>
              </a:rPr>
              <a:t>element </a:t>
            </a:r>
            <a:r>
              <a:rPr lang="sr-Cyrl-RS" sz="1800" dirty="0" smtClean="0">
                <a:latin typeface="Garamond" panose="02020404030301010803" pitchFamily="18" charset="0"/>
              </a:rPr>
              <a:t>у колекцију, враће </a:t>
            </a:r>
            <a:r>
              <a:rPr 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sz="1800" dirty="0" smtClean="0">
                <a:latin typeface="Garamond" panose="02020404030301010803" pitchFamily="18" charset="0"/>
              </a:rPr>
              <a:t>ако је успело додавање.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 smtClean="0">
                <a:latin typeface="Garamond" panose="02020404030301010803" pitchFamily="18" charset="0"/>
              </a:rPr>
              <a:t>addAll</a:t>
            </a:r>
            <a:r>
              <a:rPr lang="en-US" sz="1800" b="1" dirty="0" smtClean="0">
                <a:latin typeface="Garamond" panose="02020404030301010803" pitchFamily="18" charset="0"/>
              </a:rPr>
              <a:t>(Collection&lt;? </a:t>
            </a:r>
            <a:r>
              <a:rPr lang="sr-Cyrl-RS" sz="1800" b="1" dirty="0" smtClean="0">
                <a:latin typeface="Garamond" panose="02020404030301010803" pitchFamily="18" charset="0"/>
              </a:rPr>
              <a:t>е</a:t>
            </a:r>
            <a:r>
              <a:rPr lang="en-US" sz="1800" b="1" dirty="0" err="1" smtClean="0">
                <a:latin typeface="Garamond" panose="02020404030301010803" pitchFamily="18" charset="0"/>
              </a:rPr>
              <a:t>xtends</a:t>
            </a:r>
            <a:r>
              <a:rPr lang="en-US" sz="1800" b="1" dirty="0" smtClean="0">
                <a:latin typeface="Garamond" panose="02020404030301010803" pitchFamily="18" charset="0"/>
              </a:rPr>
              <a:t> E&gt; other)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све елементе колекције </a:t>
            </a:r>
            <a:r>
              <a:rPr lang="en-US" sz="1800" dirty="0" smtClean="0">
                <a:latin typeface="Garamond" panose="02020404030301010803" pitchFamily="18" charset="0"/>
              </a:rPr>
              <a:t>other, </a:t>
            </a: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sz="1800" dirty="0" smtClean="0">
                <a:latin typeface="Garamond" panose="02020404030301010803" pitchFamily="18" charset="0"/>
              </a:rPr>
              <a:t>ако је успело додавање.</a:t>
            </a:r>
            <a:endParaRPr lang="sr-Cyrl-RS" sz="1800" dirty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java.util.Collection</a:t>
            </a:r>
            <a:r>
              <a:rPr lang="en-US" sz="1800" b="1" dirty="0" smtClean="0">
                <a:latin typeface="Garamond" panose="02020404030301010803" pitchFamily="18" charset="0"/>
              </a:rPr>
              <a:t> &lt;E&gt;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remove(Object </a:t>
            </a:r>
            <a:r>
              <a:rPr lang="en-US" sz="1800" b="1" dirty="0" err="1" smtClean="0">
                <a:latin typeface="Garamond" panose="02020404030301010803" pitchFamily="18" charset="0"/>
              </a:rPr>
              <a:t>obj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en-US" sz="1800" dirty="0" err="1" smtClean="0">
                <a:latin typeface="Garamond" panose="02020404030301010803" pitchFamily="18" charset="0"/>
              </a:rPr>
              <a:t>obj</a:t>
            </a:r>
            <a:r>
              <a:rPr lang="en-US" sz="1800" dirty="0" smtClean="0">
                <a:latin typeface="Garamond" panose="02020404030301010803" pitchFamily="18" charset="0"/>
              </a:rPr>
              <a:t> </a:t>
            </a:r>
            <a:r>
              <a:rPr lang="sr-Cyrl-RS" sz="1800" dirty="0" smtClean="0">
                <a:latin typeface="Garamond" panose="02020404030301010803" pitchFamily="18" charset="0"/>
              </a:rPr>
              <a:t>из колекције. Враће </a:t>
            </a:r>
            <a:r>
              <a:rPr 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sz="1800" dirty="0" smtClean="0">
                <a:latin typeface="Garamond" panose="02020404030301010803" pitchFamily="18" charset="0"/>
              </a:rPr>
              <a:t>ако је успело брисање.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 smtClean="0">
                <a:latin typeface="Garamond" panose="02020404030301010803" pitchFamily="18" charset="0"/>
              </a:rPr>
              <a:t>removeAll</a:t>
            </a:r>
            <a:r>
              <a:rPr lang="en-US" sz="1800" b="1" dirty="0" smtClean="0">
                <a:latin typeface="Garamond" panose="02020404030301010803" pitchFamily="18" charset="0"/>
              </a:rPr>
              <a:t>(Collection&lt;? extends E&gt; other)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из ове колекције све елементе </a:t>
            </a:r>
            <a:r>
              <a:rPr lang="en-US" sz="1800" dirty="0" smtClean="0">
                <a:latin typeface="Garamond" panose="02020404030301010803" pitchFamily="18" charset="0"/>
              </a:rPr>
              <a:t>other </a:t>
            </a:r>
            <a:r>
              <a:rPr lang="sr-Cyrl-RS" sz="1800" dirty="0" smtClean="0">
                <a:latin typeface="Garamond" panose="02020404030301010803" pitchFamily="18" charset="0"/>
              </a:rPr>
              <a:t>колекције. Враћа </a:t>
            </a:r>
            <a:r>
              <a:rPr 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sz="1800" dirty="0" smtClean="0">
                <a:latin typeface="Garamond" panose="02020404030301010803" pitchFamily="18" charset="0"/>
              </a:rPr>
              <a:t>ако је </a:t>
            </a:r>
            <a:r>
              <a:rPr lang="en-US" sz="1800" dirty="0" smtClean="0">
                <a:latin typeface="Garamond" panose="02020404030301010803" pitchFamily="18" charset="0"/>
              </a:rPr>
              <a:t>    </a:t>
            </a:r>
            <a:br>
              <a:rPr lang="en-US" sz="1800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успело брисање.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void clear()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цео садржај колекције.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 smtClean="0">
                <a:latin typeface="Garamond" panose="02020404030301010803" pitchFamily="18" charset="0"/>
              </a:rPr>
              <a:t>retainAll</a:t>
            </a:r>
            <a:r>
              <a:rPr lang="en-US" sz="1800" b="1" dirty="0" smtClean="0">
                <a:latin typeface="Garamond" panose="02020404030301010803" pitchFamily="18" charset="0"/>
              </a:rPr>
              <a:t>(Collection&lt;? extends E&gt; other)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све елементе из колекције који не припадају колекцији </a:t>
            </a:r>
            <a:r>
              <a:rPr lang="en-US" sz="1800" dirty="0" smtClean="0">
                <a:latin typeface="Garamond" panose="02020404030301010803" pitchFamily="18" charset="0"/>
              </a:rPr>
              <a:t>other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Object[] </a:t>
            </a:r>
            <a:r>
              <a:rPr lang="en-US" sz="1800" b="1" dirty="0" err="1" smtClean="0">
                <a:latin typeface="Garamond" panose="02020404030301010803" pitchFamily="18" charset="0"/>
              </a:rPr>
              <a:t>toArray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све елементе колекције као низ објеката </a:t>
            </a:r>
            <a:r>
              <a:rPr lang="sr-Cyrl-RS" sz="1800" i="1" dirty="0" smtClean="0">
                <a:latin typeface="Garamond" panose="02020404030301010803" pitchFamily="18" charset="0"/>
              </a:rPr>
              <a:t>	</a:t>
            </a:r>
            <a:endParaRPr lang="en-US" sz="1800" i="1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java.util.Iterator</a:t>
            </a:r>
            <a:r>
              <a:rPr lang="en-US" sz="1800" b="1" dirty="0" smtClean="0">
                <a:latin typeface="Garamond" panose="02020404030301010803" pitchFamily="18" charset="0"/>
              </a:rPr>
              <a:t>&lt;E</a:t>
            </a:r>
            <a:r>
              <a:rPr lang="en-US" sz="1800" b="1" dirty="0">
                <a:latin typeface="Garamond" panose="02020404030301010803" pitchFamily="18" charset="0"/>
              </a:rPr>
              <a:t>&gt; 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hasNext</a:t>
            </a:r>
            <a:r>
              <a:rPr lang="en-US" sz="1800" b="1" dirty="0">
                <a:latin typeface="Garamond" panose="02020404030301010803" pitchFamily="18" charset="0"/>
              </a:rPr>
              <a:t>()</a:t>
            </a:r>
            <a:br>
              <a:rPr lang="en-U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sz="1800" dirty="0" smtClean="0">
                <a:latin typeface="Garamond" panose="02020404030301010803" pitchFamily="18" charset="0"/>
              </a:rPr>
              <a:t>ако има још елемената које треба посетити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next()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следећи објекат.Ако нема више елемената тј. ако је на крају избацује изузетак </a:t>
            </a:r>
            <a:r>
              <a:rPr lang="en-US" sz="1800" dirty="0" smtClean="0">
                <a:latin typeface="Garamond" panose="02020404030301010803" pitchFamily="18" charset="0"/>
              </a:rPr>
              <a:t>	</a:t>
            </a:r>
            <a:endParaRPr lang="sr-Latn-CS" sz="18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sr-Cyrl-RS" kern="0" dirty="0" smtClean="0">
                <a:solidFill>
                  <a:srgbClr val="3366FF"/>
                </a:solidFill>
              </a:rPr>
              <a:t>3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579563"/>
            <a:ext cx="8869362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java.util.List</a:t>
            </a:r>
            <a:r>
              <a:rPr lang="en-US" sz="1800" b="1" dirty="0" smtClean="0">
                <a:latin typeface="Garamond" panose="02020404030301010803" pitchFamily="18" charset="0"/>
              </a:rPr>
              <a:t>&lt;E&gt;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ListIterator</a:t>
            </a:r>
            <a:r>
              <a:rPr lang="en-US" sz="1800" b="1" dirty="0">
                <a:latin typeface="Garamond" panose="02020404030301010803" pitchFamily="18" charset="0"/>
              </a:rPr>
              <a:t>&lt;E&gt; </a:t>
            </a:r>
            <a:r>
              <a:rPr lang="en-US" sz="1800" b="1" dirty="0" err="1">
                <a:latin typeface="Garamond" panose="02020404030301010803" pitchFamily="18" charset="0"/>
              </a:rPr>
              <a:t>listIterator</a:t>
            </a:r>
            <a:r>
              <a:rPr lang="en-US" sz="1800" b="1" dirty="0" smtClean="0">
                <a:latin typeface="Garamond" panose="02020404030301010803" pitchFamily="18" charset="0"/>
              </a:rPr>
              <a:t>() 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итератор за приступ елементима листе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ListIterato</a:t>
            </a:r>
            <a:r>
              <a:rPr lang="sr-Latn-RS" sz="1800" b="1" dirty="0" smtClean="0">
                <a:latin typeface="Garamond" panose="02020404030301010803" pitchFamily="18" charset="0"/>
              </a:rPr>
              <a:t>r</a:t>
            </a:r>
            <a:r>
              <a:rPr lang="en-US" sz="1800" b="1" dirty="0" smtClean="0">
                <a:latin typeface="Garamond" panose="02020404030301010803" pitchFamily="18" charset="0"/>
              </a:rPr>
              <a:t>&lt;E</a:t>
            </a:r>
            <a:r>
              <a:rPr lang="en-US" sz="1800" b="1" dirty="0">
                <a:latin typeface="Garamond" panose="02020404030301010803" pitchFamily="18" charset="0"/>
              </a:rPr>
              <a:t>&gt; </a:t>
            </a:r>
            <a:r>
              <a:rPr lang="en-US" sz="1800" b="1" dirty="0" err="1">
                <a:latin typeface="Garamond" panose="02020404030301010803" pitchFamily="18" charset="0"/>
              </a:rPr>
              <a:t>listIterator</a:t>
            </a:r>
            <a:r>
              <a:rPr lang="en-US" sz="1800" b="1" dirty="0">
                <a:latin typeface="Garamond" panose="02020404030301010803" pitchFamily="18" charset="0"/>
              </a:rPr>
              <a:t>(</a:t>
            </a: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smtClean="0">
                <a:latin typeface="Garamond" panose="02020404030301010803" pitchFamily="18" charset="0"/>
              </a:rPr>
              <a:t>index)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итератор за приступ елементима листе, код које ће први позив </a:t>
            </a:r>
            <a:r>
              <a:rPr lang="en-US" sz="1800" dirty="0">
                <a:latin typeface="Garamond" panose="02020404030301010803" pitchFamily="18" charset="0"/>
              </a:rPr>
              <a:t>next() </a:t>
            </a:r>
            <a:r>
              <a:rPr lang="sr-Cyrl-RS" sz="1800" dirty="0">
                <a:latin typeface="Garamond" panose="02020404030301010803" pitchFamily="18" charset="0"/>
              </a:rPr>
              <a:t>вратити елемент са </a:t>
            </a:r>
            <a:r>
              <a:rPr lang="sr-Cyrl-RS" sz="1800" dirty="0" smtClean="0">
                <a:latin typeface="Garamond" panose="02020404030301010803" pitchFamily="18" charset="0"/>
              </a:rPr>
              <a:t>који </a:t>
            </a:r>
            <a:r>
              <a:rPr lang="sr-Cyrl-RS" sz="1800" dirty="0">
                <a:latin typeface="Garamond" panose="02020404030301010803" pitchFamily="18" charset="0"/>
              </a:rPr>
              <a:t>је на позицији </a:t>
            </a:r>
            <a:r>
              <a:rPr lang="en-US" sz="1800" dirty="0">
                <a:latin typeface="Garamond" panose="02020404030301010803" pitchFamily="18" charset="0"/>
              </a:rPr>
              <a:t>index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add(</a:t>
            </a: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</a:t>
            </a:r>
            <a:r>
              <a:rPr lang="en-US" sz="1800" b="1" dirty="0">
                <a:latin typeface="Garamond" panose="02020404030301010803" pitchFamily="18" charset="0"/>
              </a:rPr>
              <a:t>, E element</a:t>
            </a:r>
            <a:r>
              <a:rPr lang="en-US" sz="1800" b="1" dirty="0" smtClean="0">
                <a:latin typeface="Garamond" panose="02020404030301010803" pitchFamily="18" charset="0"/>
              </a:rPr>
              <a:t>) 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sr-Cyrl-RS" sz="1800" dirty="0">
                <a:latin typeface="Garamond" panose="02020404030301010803" pitchFamily="18" charset="0"/>
              </a:rPr>
              <a:t>елемент на одређену позицију </a:t>
            </a:r>
            <a:r>
              <a:rPr lang="en-US" sz="1800" dirty="0" err="1">
                <a:latin typeface="Garamond" panose="02020404030301010803" pitchFamily="18" charset="0"/>
              </a:rPr>
              <a:t>i</a:t>
            </a:r>
            <a:endParaRPr lang="en-U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</a:t>
            </a:r>
            <a:r>
              <a:rPr lang="en-US" sz="1800" b="1" dirty="0" err="1">
                <a:latin typeface="Garamond" panose="02020404030301010803" pitchFamily="18" charset="0"/>
              </a:rPr>
              <a:t>addAll</a:t>
            </a:r>
            <a:r>
              <a:rPr lang="en-US" sz="1800" b="1" dirty="0">
                <a:latin typeface="Garamond" panose="02020404030301010803" pitchFamily="18" charset="0"/>
              </a:rPr>
              <a:t>(</a:t>
            </a: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i,Collection</a:t>
            </a:r>
            <a:r>
              <a:rPr lang="en-US" sz="1800" b="1" dirty="0">
                <a:latin typeface="Garamond" panose="02020404030301010803" pitchFamily="18" charset="0"/>
              </a:rPr>
              <a:t>&lt;? </a:t>
            </a:r>
            <a:r>
              <a:rPr lang="en-US" sz="1800" b="1" dirty="0" smtClean="0">
                <a:latin typeface="Garamond" panose="02020404030301010803" pitchFamily="18" charset="0"/>
              </a:rPr>
              <a:t>extends </a:t>
            </a:r>
            <a:r>
              <a:rPr lang="en-US" sz="1800" b="1" dirty="0">
                <a:latin typeface="Garamond" panose="02020404030301010803" pitchFamily="18" charset="0"/>
              </a:rPr>
              <a:t>E&gt; </a:t>
            </a:r>
            <a:r>
              <a:rPr lang="en-US" sz="1800" b="1" dirty="0" smtClean="0">
                <a:latin typeface="Garamond" panose="02020404030301010803" pitchFamily="18" charset="0"/>
              </a:rPr>
              <a:t>elements) 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sr-Cyrl-RS" sz="1800" dirty="0">
                <a:latin typeface="Garamond" panose="02020404030301010803" pitchFamily="18" charset="0"/>
              </a:rPr>
              <a:t>елементе из колекције од одређене позиције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remove(</a:t>
            </a: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 smtClean="0">
                <a:latin typeface="Garamond" panose="02020404030301010803" pitchFamily="18" charset="0"/>
              </a:rPr>
              <a:t>i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и враћа елемент на датој позицији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set(</a:t>
            </a: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</a:t>
            </a:r>
            <a:r>
              <a:rPr lang="en-US" sz="1800" b="1" dirty="0">
                <a:latin typeface="Garamond" panose="02020404030301010803" pitchFamily="18" charset="0"/>
              </a:rPr>
              <a:t>, E </a:t>
            </a:r>
            <a:r>
              <a:rPr lang="en-US" sz="1800" b="1" dirty="0" smtClean="0">
                <a:latin typeface="Garamond" panose="02020404030301010803" pitchFamily="18" charset="0"/>
              </a:rPr>
              <a:t>element)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замењује </a:t>
            </a:r>
            <a:r>
              <a:rPr lang="sr-Cyrl-RS" sz="1800" dirty="0">
                <a:latin typeface="Garamond" panose="02020404030301010803" pitchFamily="18" charset="0"/>
              </a:rPr>
              <a:t>елемент на датој позицији са новим елементом и враћа стари 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indexOf</a:t>
            </a:r>
            <a:r>
              <a:rPr lang="en-US" sz="1800" b="1" dirty="0">
                <a:latin typeface="Garamond" panose="02020404030301010803" pitchFamily="18" charset="0"/>
              </a:rPr>
              <a:t>(Object </a:t>
            </a:r>
            <a:r>
              <a:rPr lang="en-US" sz="1800" b="1" dirty="0" smtClean="0">
                <a:latin typeface="Garamond" panose="02020404030301010803" pitchFamily="18" charset="0"/>
              </a:rPr>
              <a:t>element)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прву позицију на којој је пронађен дати елемент или -1,уколико исти није </a:t>
            </a:r>
            <a:r>
              <a:rPr lang="sr-Cyrl-RS" sz="1800" dirty="0" smtClean="0">
                <a:latin typeface="Garamond" panose="02020404030301010803" pitchFamily="18" charset="0"/>
              </a:rPr>
              <a:t>откривен</a:t>
            </a:r>
            <a:r>
              <a:rPr lang="en-US" sz="1800" dirty="0" smtClean="0">
                <a:latin typeface="Garamond" panose="02020404030301010803" pitchFamily="18" charset="0"/>
              </a:rPr>
              <a:t>	</a:t>
            </a:r>
            <a:endParaRPr lang="sr-Latn-CS" sz="18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sr-Cyrl-RS" kern="0" dirty="0" smtClean="0">
                <a:solidFill>
                  <a:srgbClr val="3366FF"/>
                </a:solidFill>
              </a:rPr>
              <a:t>4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java.util.List</a:t>
            </a:r>
            <a:r>
              <a:rPr lang="en-US" sz="1800" b="1" dirty="0">
                <a:latin typeface="Garamond" panose="02020404030301010803" pitchFamily="18" charset="0"/>
              </a:rPr>
              <a:t>&lt;E&gt; 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lastIndexOf</a:t>
            </a:r>
            <a:r>
              <a:rPr lang="en-US" sz="1800" b="1" dirty="0">
                <a:latin typeface="Garamond" panose="02020404030301010803" pitchFamily="18" charset="0"/>
              </a:rPr>
              <a:t>(Object element)</a:t>
            </a:r>
            <a:br>
              <a:rPr lang="en-US" sz="1800" b="1" dirty="0">
                <a:latin typeface="Garamond" panose="02020404030301010803" pitchFamily="18" charset="0"/>
              </a:rPr>
            </a:br>
            <a:r>
              <a:rPr lang="sr-Cyrl-RS" sz="1800" dirty="0">
                <a:latin typeface="Garamond" panose="02020404030301010803" pitchFamily="18" charset="0"/>
              </a:rPr>
              <a:t>враћа последњу позицију на којој је пронађен дати елемент или -1,уколико га нема</a:t>
            </a:r>
            <a:r>
              <a:rPr lang="sr-Cyrl-RS" sz="1800" i="1" dirty="0">
                <a:latin typeface="Garamond" panose="02020404030301010803" pitchFamily="18" charset="0"/>
              </a:rPr>
              <a:t>	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remove(Object </a:t>
            </a:r>
            <a:r>
              <a:rPr lang="en-US" sz="1800" b="1" dirty="0" err="1" smtClean="0">
                <a:latin typeface="Garamond" panose="02020404030301010803" pitchFamily="18" charset="0"/>
              </a:rPr>
              <a:t>obj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en-US" sz="1800" dirty="0" err="1">
                <a:latin typeface="Garamond" panose="02020404030301010803" pitchFamily="18" charset="0"/>
              </a:rPr>
              <a:t>obj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sr-Cyrl-RS" sz="1800" dirty="0">
                <a:latin typeface="Garamond" panose="02020404030301010803" pitchFamily="18" charset="0"/>
              </a:rPr>
              <a:t>из колекције. 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успело брисање.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removeAll</a:t>
            </a:r>
            <a:r>
              <a:rPr lang="en-US" sz="1800" b="1" dirty="0">
                <a:latin typeface="Garamond" panose="02020404030301010803" pitchFamily="18" charset="0"/>
              </a:rPr>
              <a:t>(Collection</a:t>
            </a:r>
            <a:r>
              <a:rPr lang="en-US" sz="1800" b="1" dirty="0" smtClean="0">
                <a:latin typeface="Garamond" panose="02020404030301010803" pitchFamily="18" charset="0"/>
              </a:rPr>
              <a:t>&lt;? </a:t>
            </a:r>
            <a:r>
              <a:rPr lang="sr-Cyrl-RS" sz="1800" b="1" dirty="0" smtClean="0">
                <a:latin typeface="Garamond" panose="02020404030301010803" pitchFamily="18" charset="0"/>
              </a:rPr>
              <a:t>е</a:t>
            </a:r>
            <a:r>
              <a:rPr lang="en-US" sz="1800" b="1" dirty="0" err="1" smtClean="0">
                <a:latin typeface="Garamond" panose="02020404030301010803" pitchFamily="18" charset="0"/>
              </a:rPr>
              <a:t>xtends</a:t>
            </a:r>
            <a:r>
              <a:rPr lang="en-US" sz="1800" b="1" dirty="0" smtClean="0">
                <a:latin typeface="Garamond" panose="02020404030301010803" pitchFamily="18" charset="0"/>
              </a:rPr>
              <a:t> E&gt; other)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из ове колекције све елементе </a:t>
            </a:r>
            <a:r>
              <a:rPr lang="en-US" sz="1800" dirty="0">
                <a:latin typeface="Garamond" panose="02020404030301010803" pitchFamily="18" charset="0"/>
              </a:rPr>
              <a:t>other </a:t>
            </a:r>
            <a:r>
              <a:rPr lang="sr-Cyrl-RS" sz="1800" dirty="0">
                <a:latin typeface="Garamond" panose="02020404030301010803" pitchFamily="18" charset="0"/>
              </a:rPr>
              <a:t>колекције. Враћа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</a:t>
            </a:r>
            <a:r>
              <a:rPr lang="en-US" sz="1800" dirty="0" smtClean="0">
                <a:latin typeface="Garamond" panose="02020404030301010803" pitchFamily="18" charset="0"/>
              </a:rPr>
              <a:t>    </a:t>
            </a:r>
            <a:br>
              <a:rPr lang="en-US" sz="1800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успело </a:t>
            </a:r>
            <a:r>
              <a:rPr lang="sr-Cyrl-RS" sz="1800" dirty="0">
                <a:latin typeface="Garamond" panose="02020404030301010803" pitchFamily="18" charset="0"/>
              </a:rPr>
              <a:t>брисање.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clear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цео садржај колекције.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retainAll</a:t>
            </a:r>
            <a:r>
              <a:rPr lang="en-US" sz="1800" b="1" dirty="0">
                <a:latin typeface="Garamond" panose="02020404030301010803" pitchFamily="18" charset="0"/>
              </a:rPr>
              <a:t>(Collection&lt;? </a:t>
            </a:r>
            <a:r>
              <a:rPr lang="sr-Cyrl-RS" sz="1800" b="1" dirty="0" smtClean="0">
                <a:latin typeface="Garamond" panose="02020404030301010803" pitchFamily="18" charset="0"/>
              </a:rPr>
              <a:t>е</a:t>
            </a:r>
            <a:r>
              <a:rPr lang="en-US" sz="1800" b="1" dirty="0" err="1" smtClean="0">
                <a:latin typeface="Garamond" panose="02020404030301010803" pitchFamily="18" charset="0"/>
              </a:rPr>
              <a:t>xtends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E&gt;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</a:t>
            </a:r>
            <a:r>
              <a:rPr lang="sr-Cyrl-RS" sz="1800" dirty="0">
                <a:latin typeface="Garamond" panose="02020404030301010803" pitchFamily="18" charset="0"/>
              </a:rPr>
              <a:t>ш</a:t>
            </a:r>
            <a:r>
              <a:rPr lang="sr-Cyrl-RS" sz="1800" dirty="0" smtClean="0">
                <a:latin typeface="Garamond" panose="02020404030301010803" pitchFamily="18" charset="0"/>
              </a:rPr>
              <a:t>е </a:t>
            </a:r>
            <a:r>
              <a:rPr lang="sr-Cyrl-RS" sz="1800" dirty="0">
                <a:latin typeface="Garamond" panose="02020404030301010803" pitchFamily="18" charset="0"/>
              </a:rPr>
              <a:t>све елементе из колекције који не припадају колекцији </a:t>
            </a:r>
            <a:r>
              <a:rPr lang="en-US" sz="1800" dirty="0" smtClean="0">
                <a:latin typeface="Garamond" panose="02020404030301010803" pitchFamily="18" charset="0"/>
              </a:rPr>
              <a:t>other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Object[] </a:t>
            </a:r>
            <a:r>
              <a:rPr lang="en-US" sz="1800" b="1" dirty="0" err="1">
                <a:latin typeface="Garamond" panose="02020404030301010803" pitchFamily="18" charset="0"/>
              </a:rPr>
              <a:t>toArray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све елементе колекције као низ </a:t>
            </a:r>
            <a:r>
              <a:rPr lang="sr-Cyrl-RS" sz="1800" dirty="0" smtClean="0">
                <a:latin typeface="Garamond" panose="02020404030301010803" pitchFamily="18" charset="0"/>
              </a:rPr>
              <a:t>објеката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add(E new </a:t>
            </a:r>
            <a:r>
              <a:rPr lang="en-US" sz="1800" b="1" dirty="0" smtClean="0">
                <a:latin typeface="Garamond" panose="02020404030301010803" pitchFamily="18" charset="0"/>
              </a:rPr>
              <a:t>Element)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sr-Cyrl-RS" sz="1800" dirty="0">
                <a:latin typeface="Garamond" panose="02020404030301010803" pitchFamily="18" charset="0"/>
              </a:rPr>
              <a:t>елемент пре текуће позиције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en-US" kern="0" dirty="0">
                <a:solidFill>
                  <a:srgbClr val="3366FF"/>
                </a:solidFill>
              </a:rPr>
              <a:t>5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java.util.ListIterator</a:t>
            </a:r>
            <a:r>
              <a:rPr lang="en-US" sz="1800" b="1" dirty="0">
                <a:latin typeface="Garamond" panose="02020404030301010803" pitchFamily="18" charset="0"/>
              </a:rPr>
              <a:t>&lt;E&gt;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set(E new Element)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>
                <a:latin typeface="Garamond" panose="02020404030301010803" pitchFamily="18" charset="0"/>
              </a:rPr>
              <a:t>замењује последњи елемент посећен са </a:t>
            </a:r>
            <a:r>
              <a:rPr lang="en-US" sz="1800" dirty="0">
                <a:latin typeface="Garamond" panose="02020404030301010803" pitchFamily="18" charset="0"/>
              </a:rPr>
              <a:t>next </a:t>
            </a:r>
            <a:r>
              <a:rPr lang="sr-Cyrl-RS" sz="1800" dirty="0">
                <a:latin typeface="Garamond" panose="02020404030301010803" pitchFamily="18" charset="0"/>
              </a:rPr>
              <a:t>или </a:t>
            </a:r>
            <a:r>
              <a:rPr lang="en-US" sz="1800" dirty="0">
                <a:latin typeface="Garamond" panose="02020404030301010803" pitchFamily="18" charset="0"/>
              </a:rPr>
              <a:t>previous </a:t>
            </a:r>
            <a:r>
              <a:rPr lang="sr-Cyrl-RS" sz="1800" dirty="0">
                <a:latin typeface="Garamond" panose="02020404030301010803" pitchFamily="18" charset="0"/>
              </a:rPr>
              <a:t>са новим елементом.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hasPrevious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постоји елемент ком се може приступити при итерирању уназад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previous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претходни објекат.Ако смо на почетку листе избацује се изузетак </a:t>
            </a:r>
            <a:r>
              <a:rPr lang="en-US" sz="1800" dirty="0" err="1">
                <a:latin typeface="Garamond" panose="02020404030301010803" pitchFamily="18" charset="0"/>
              </a:rPr>
              <a:t>NoSuchElementException</a:t>
            </a:r>
            <a:endParaRPr lang="en-U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nextIndex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индекс елемента који ће вратити наредни позив метода </a:t>
            </a:r>
            <a:r>
              <a:rPr lang="en-US" sz="1800" dirty="0">
                <a:latin typeface="Garamond" panose="02020404030301010803" pitchFamily="18" charset="0"/>
              </a:rPr>
              <a:t>next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previousIndex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индекс елемента који ће вратити наредни позив метода </a:t>
            </a:r>
            <a:r>
              <a:rPr lang="en-US" sz="1800" dirty="0" smtClean="0">
                <a:latin typeface="Garamond" panose="02020404030301010803" pitchFamily="18" charset="0"/>
              </a:rPr>
              <a:t>previous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i="1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en-US" kern="0" dirty="0">
                <a:solidFill>
                  <a:srgbClr val="3366FF"/>
                </a:solidFill>
              </a:rPr>
              <a:t>5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java.util.Set</a:t>
            </a:r>
            <a:r>
              <a:rPr lang="en-US" sz="1800" b="1" dirty="0" smtClean="0">
                <a:latin typeface="Garamond" panose="02020404030301010803" pitchFamily="18" charset="0"/>
              </a:rPr>
              <a:t>&lt;E&gt;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Iterator&lt;E&gt; iterator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итератор који се користи за приступ елементима </a:t>
            </a:r>
            <a:r>
              <a:rPr lang="sr-Cyrl-RS" sz="1800" dirty="0" smtClean="0">
                <a:latin typeface="Garamond" panose="02020404030301010803" pitchFamily="18" charset="0"/>
              </a:rPr>
              <a:t>скупа.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size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број елемената у </a:t>
            </a:r>
            <a:r>
              <a:rPr lang="sr-Cyrl-RS" sz="1800" dirty="0" smtClean="0">
                <a:latin typeface="Garamond" panose="02020404030301010803" pitchFamily="18" charset="0"/>
              </a:rPr>
              <a:t>скупу.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isEmpty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</a:t>
            </a:r>
            <a:r>
              <a:rPr lang="sr-Cyrl-RS" sz="1800" dirty="0" smtClean="0">
                <a:latin typeface="Garamond" panose="02020404030301010803" pitchFamily="18" charset="0"/>
              </a:rPr>
              <a:t>скуп празан.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contains(Object </a:t>
            </a:r>
            <a:r>
              <a:rPr lang="en-US" sz="1800" b="1" dirty="0" err="1" smtClean="0">
                <a:latin typeface="Garamond" panose="02020404030301010803" pitchFamily="18" charset="0"/>
              </a:rPr>
              <a:t>obj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</a:t>
            </a:r>
            <a:r>
              <a:rPr lang="sr-Cyrl-RS" sz="1800" dirty="0" smtClean="0">
                <a:latin typeface="Garamond" panose="02020404030301010803" pitchFamily="18" charset="0"/>
              </a:rPr>
              <a:t>скуп </a:t>
            </a:r>
            <a:r>
              <a:rPr lang="sr-Cyrl-RS" sz="1800" dirty="0">
                <a:latin typeface="Garamond" panose="02020404030301010803" pitchFamily="18" charset="0"/>
              </a:rPr>
              <a:t>садржи објекат једнак објекту </a:t>
            </a:r>
            <a:r>
              <a:rPr lang="en-US" sz="1800" dirty="0">
                <a:latin typeface="Garamond" panose="02020404030301010803" pitchFamily="18" charset="0"/>
              </a:rPr>
              <a:t>obj.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containsAll</a:t>
            </a:r>
            <a:r>
              <a:rPr lang="en-US" sz="1800" b="1" dirty="0">
                <a:latin typeface="Garamond" panose="02020404030301010803" pitchFamily="18" charset="0"/>
              </a:rPr>
              <a:t>(Collection&lt;? Extends E&gt;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</a:t>
            </a:r>
            <a:r>
              <a:rPr lang="sr-Cyrl-RS" sz="1800" dirty="0" smtClean="0">
                <a:latin typeface="Garamond" panose="02020404030301010803" pitchFamily="18" charset="0"/>
              </a:rPr>
              <a:t>скуп </a:t>
            </a:r>
            <a:r>
              <a:rPr lang="sr-Cyrl-RS" sz="1800" dirty="0">
                <a:latin typeface="Garamond" panose="02020404030301010803" pitchFamily="18" charset="0"/>
              </a:rPr>
              <a:t>садржи све елементе колекције </a:t>
            </a:r>
            <a:r>
              <a:rPr lang="en-US" sz="1800" dirty="0">
                <a:latin typeface="Garamond" panose="02020404030301010803" pitchFamily="18" charset="0"/>
              </a:rPr>
              <a:t>other.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add(Object </a:t>
            </a:r>
            <a:r>
              <a:rPr lang="en-US" sz="1800" b="1" dirty="0" smtClean="0">
                <a:latin typeface="Garamond" panose="02020404030301010803" pitchFamily="18" charset="0"/>
              </a:rPr>
              <a:t>element)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en-US" sz="1800" dirty="0">
                <a:latin typeface="Garamond" panose="02020404030301010803" pitchFamily="18" charset="0"/>
              </a:rPr>
              <a:t>element </a:t>
            </a:r>
            <a:r>
              <a:rPr lang="sr-Cyrl-RS" sz="1800" dirty="0">
                <a:latin typeface="Garamond" panose="02020404030301010803" pitchFamily="18" charset="0"/>
              </a:rPr>
              <a:t>у </a:t>
            </a:r>
            <a:r>
              <a:rPr lang="sr-Cyrl-RS" sz="1800" dirty="0" smtClean="0">
                <a:latin typeface="Garamond" panose="02020404030301010803" pitchFamily="18" charset="0"/>
              </a:rPr>
              <a:t>скуп, </a:t>
            </a:r>
            <a:r>
              <a:rPr lang="sr-Cyrl-RS" sz="1800" dirty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успело додавање.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addAll</a:t>
            </a:r>
            <a:r>
              <a:rPr lang="en-US" sz="1800" b="1" dirty="0">
                <a:latin typeface="Garamond" panose="02020404030301010803" pitchFamily="18" charset="0"/>
              </a:rPr>
              <a:t>(Collection&lt;? Extends E&gt;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sr-Cyrl-RS" sz="1800" dirty="0">
                <a:latin typeface="Garamond" panose="02020404030301010803" pitchFamily="18" charset="0"/>
              </a:rPr>
              <a:t>све елементе колекције </a:t>
            </a:r>
            <a:r>
              <a:rPr lang="en-US" sz="1800" dirty="0">
                <a:latin typeface="Garamond" panose="02020404030301010803" pitchFamily="18" charset="0"/>
              </a:rPr>
              <a:t>other, </a:t>
            </a:r>
            <a:r>
              <a:rPr lang="sr-Cyrl-RS" sz="1800" dirty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успело додавање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java.util.Set</a:t>
            </a:r>
            <a:r>
              <a:rPr lang="en-US" sz="1800" b="1" dirty="0" smtClean="0">
                <a:latin typeface="Garamond" panose="02020404030301010803" pitchFamily="18" charset="0"/>
              </a:rPr>
              <a:t>&lt;E&gt;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remove(Object </a:t>
            </a:r>
            <a:r>
              <a:rPr lang="en-US" sz="1800" b="1" dirty="0" err="1" smtClean="0">
                <a:latin typeface="Garamond" panose="02020404030301010803" pitchFamily="18" charset="0"/>
              </a:rPr>
              <a:t>obj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уклања </a:t>
            </a:r>
            <a:r>
              <a:rPr lang="en-US" sz="1800" dirty="0" err="1" smtClean="0">
                <a:latin typeface="Garamond" panose="02020404030301010803" pitchFamily="18" charset="0"/>
              </a:rPr>
              <a:t>obj</a:t>
            </a:r>
            <a:r>
              <a:rPr lang="en-US" sz="1800" dirty="0" smtClean="0">
                <a:latin typeface="Garamond" panose="02020404030301010803" pitchFamily="18" charset="0"/>
              </a:rPr>
              <a:t> </a:t>
            </a:r>
            <a:r>
              <a:rPr lang="sr-Cyrl-RS" sz="1800" dirty="0">
                <a:latin typeface="Garamond" panose="02020404030301010803" pitchFamily="18" charset="0"/>
              </a:rPr>
              <a:t>из </a:t>
            </a:r>
            <a:r>
              <a:rPr lang="sr-Cyrl-RS" sz="1800" dirty="0" smtClean="0">
                <a:latin typeface="Garamond" panose="02020404030301010803" pitchFamily="18" charset="0"/>
              </a:rPr>
              <a:t>скупа. </a:t>
            </a:r>
            <a:r>
              <a:rPr lang="sr-Cyrl-RS" sz="1800" dirty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успело </a:t>
            </a:r>
            <a:r>
              <a:rPr lang="sr-Cyrl-RS" sz="1800" dirty="0" smtClean="0">
                <a:latin typeface="Garamond" panose="02020404030301010803" pitchFamily="18" charset="0"/>
              </a:rPr>
              <a:t>уклањање.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removeAll</a:t>
            </a:r>
            <a:r>
              <a:rPr lang="en-US" sz="1800" b="1" dirty="0">
                <a:latin typeface="Garamond" panose="02020404030301010803" pitchFamily="18" charset="0"/>
              </a:rPr>
              <a:t>(Collection</a:t>
            </a:r>
            <a:r>
              <a:rPr lang="en-US" sz="1800" b="1" dirty="0" smtClean="0">
                <a:latin typeface="Garamond" panose="02020404030301010803" pitchFamily="18" charset="0"/>
              </a:rPr>
              <a:t>&lt;? extends E&gt; other)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из </a:t>
            </a:r>
            <a:r>
              <a:rPr lang="sr-Cyrl-RS" sz="1800" dirty="0" smtClean="0">
                <a:latin typeface="Garamond" panose="02020404030301010803" pitchFamily="18" charset="0"/>
              </a:rPr>
              <a:t>скупа све </a:t>
            </a:r>
            <a:r>
              <a:rPr lang="sr-Cyrl-RS" sz="1800" dirty="0">
                <a:latin typeface="Garamond" panose="02020404030301010803" pitchFamily="18" charset="0"/>
              </a:rPr>
              <a:t>елементе колекције </a:t>
            </a:r>
            <a:r>
              <a:rPr lang="en-US" sz="1800" dirty="0" smtClean="0">
                <a:latin typeface="Garamond" panose="02020404030301010803" pitchFamily="18" charset="0"/>
              </a:rPr>
              <a:t>other</a:t>
            </a:r>
            <a:r>
              <a:rPr lang="sr-Cyrl-RS" sz="1800" dirty="0" smtClean="0">
                <a:latin typeface="Garamond" panose="02020404030301010803" pitchFamily="18" charset="0"/>
              </a:rPr>
              <a:t>. 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</a:t>
            </a:r>
            <a:r>
              <a:rPr lang="en-US" sz="1800" dirty="0" smtClean="0">
                <a:latin typeface="Garamond" panose="02020404030301010803" pitchFamily="18" charset="0"/>
              </a:rPr>
              <a:t>    </a:t>
            </a:r>
            <a:br>
              <a:rPr lang="en-US" sz="1800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успело </a:t>
            </a:r>
            <a:r>
              <a:rPr lang="sr-Cyrl-RS" sz="1800" dirty="0">
                <a:latin typeface="Garamond" panose="02020404030301010803" pitchFamily="18" charset="0"/>
              </a:rPr>
              <a:t>брисање.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clear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цео </a:t>
            </a:r>
            <a:r>
              <a:rPr lang="sr-Cyrl-RS" sz="1800" dirty="0" smtClean="0">
                <a:latin typeface="Garamond" panose="02020404030301010803" pitchFamily="18" charset="0"/>
              </a:rPr>
              <a:t>скуп.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retainAll</a:t>
            </a:r>
            <a:r>
              <a:rPr lang="en-US" sz="1800" b="1" dirty="0">
                <a:latin typeface="Garamond" panose="02020404030301010803" pitchFamily="18" charset="0"/>
              </a:rPr>
              <a:t>(Collection&lt;? </a:t>
            </a:r>
            <a:r>
              <a:rPr lang="en-US" sz="1800" b="1" smtClean="0">
                <a:latin typeface="Garamond" panose="02020404030301010803" pitchFamily="18" charset="0"/>
              </a:rPr>
              <a:t>extends </a:t>
            </a:r>
            <a:r>
              <a:rPr lang="en-US" sz="1800" b="1" dirty="0">
                <a:latin typeface="Garamond" panose="02020404030301010803" pitchFamily="18" charset="0"/>
              </a:rPr>
              <a:t>E&gt;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</a:t>
            </a:r>
            <a:r>
              <a:rPr lang="sr-Cyrl-RS" sz="1800" dirty="0">
                <a:latin typeface="Garamond" panose="02020404030301010803" pitchFamily="18" charset="0"/>
              </a:rPr>
              <a:t>ш</a:t>
            </a:r>
            <a:r>
              <a:rPr lang="sr-Cyrl-RS" sz="1800" dirty="0" smtClean="0">
                <a:latin typeface="Garamond" panose="02020404030301010803" pitchFamily="18" charset="0"/>
              </a:rPr>
              <a:t>е </a:t>
            </a:r>
            <a:r>
              <a:rPr lang="sr-Cyrl-RS" sz="1800" dirty="0">
                <a:latin typeface="Garamond" panose="02020404030301010803" pitchFamily="18" charset="0"/>
              </a:rPr>
              <a:t>све елементе из </a:t>
            </a:r>
            <a:r>
              <a:rPr lang="sr-Cyrl-RS" sz="1800" dirty="0" smtClean="0">
                <a:latin typeface="Garamond" panose="02020404030301010803" pitchFamily="18" charset="0"/>
              </a:rPr>
              <a:t>скупа </a:t>
            </a:r>
            <a:r>
              <a:rPr lang="sr-Cyrl-RS" sz="1800" dirty="0">
                <a:latin typeface="Garamond" panose="02020404030301010803" pitchFamily="18" charset="0"/>
              </a:rPr>
              <a:t>који не припадају колекцији </a:t>
            </a:r>
            <a:r>
              <a:rPr lang="en-US" sz="1800" dirty="0" smtClean="0">
                <a:latin typeface="Garamond" panose="02020404030301010803" pitchFamily="18" charset="0"/>
              </a:rPr>
              <a:t>other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Object[] </a:t>
            </a:r>
            <a:r>
              <a:rPr lang="en-US" sz="1800" b="1" dirty="0" err="1">
                <a:latin typeface="Garamond" panose="02020404030301010803" pitchFamily="18" charset="0"/>
              </a:rPr>
              <a:t>toArray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све елементе </a:t>
            </a:r>
            <a:r>
              <a:rPr lang="sr-Cyrl-RS" sz="1800" dirty="0" smtClean="0">
                <a:latin typeface="Garamond" panose="02020404030301010803" pitchFamily="18" charset="0"/>
              </a:rPr>
              <a:t>скупа као </a:t>
            </a:r>
            <a:r>
              <a:rPr lang="sr-Cyrl-RS" sz="1800" dirty="0">
                <a:latin typeface="Garamond" panose="02020404030301010803" pitchFamily="18" charset="0"/>
              </a:rPr>
              <a:t>низ објеката </a:t>
            </a:r>
            <a:r>
              <a:rPr lang="sr-Cyrl-RS" sz="1800" i="1" dirty="0" smtClean="0">
                <a:latin typeface="Garamond" panose="02020404030301010803" pitchFamily="18" charset="0"/>
              </a:rPr>
              <a:t>	</a:t>
            </a:r>
            <a:endParaRPr lang="en-US" sz="1800" i="1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en-US" kern="0" dirty="0">
                <a:solidFill>
                  <a:srgbClr val="3366FF"/>
                </a:solidFill>
              </a:rPr>
              <a:t>7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У</a:t>
            </a:r>
            <a:r>
              <a:rPr lang="sr-Cyrl-RS" kern="0" dirty="0" smtClean="0">
                <a:solidFill>
                  <a:srgbClr val="3366FF"/>
                </a:solidFill>
              </a:rPr>
              <a:t>ређење у колекцији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>
                <a:latin typeface="Garamond" panose="02020404030301010803" pitchFamily="18" charset="0"/>
              </a:rPr>
              <a:t>Како се одређује начин на који ће се сортирати елементи у колекцији? </a:t>
            </a:r>
            <a:endParaRPr lang="sr-Latn-RS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Обично  </a:t>
            </a:r>
            <a:r>
              <a:rPr lang="sr-Cyrl-RS" altLang="en-US" sz="2400" kern="0" dirty="0">
                <a:latin typeface="Garamond" panose="02020404030301010803" pitchFamily="18" charset="0"/>
              </a:rPr>
              <a:t>се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претпоставља </a:t>
            </a:r>
            <a:r>
              <a:rPr lang="sr-Cyrl-RS" altLang="en-US" sz="2400" kern="0" dirty="0">
                <a:latin typeface="Garamond" panose="02020404030301010803" pitchFamily="18" charset="0"/>
              </a:rPr>
              <a:t>да се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у колекцију додају </a:t>
            </a:r>
            <a:r>
              <a:rPr lang="sr-Cyrl-RS" altLang="en-US" sz="2400" kern="0" dirty="0">
                <a:latin typeface="Garamond" panose="02020404030301010803" pitchFamily="18" charset="0"/>
              </a:rPr>
              <a:t>елементи који имплементирају интерфејс </a:t>
            </a:r>
            <a:r>
              <a:rPr lang="en-US" altLang="en-US" sz="1800" kern="0" dirty="0" smtClean="0"/>
              <a:t>Comparable</a:t>
            </a:r>
            <a:r>
              <a:rPr lang="en-US" altLang="en-US" sz="2400" kern="0" dirty="0">
                <a:latin typeface="Garamond" panose="02020404030301010803" pitchFamily="18" charset="0"/>
              </a:rPr>
              <a:t>. </a:t>
            </a:r>
          </a:p>
          <a:p>
            <a:pPr marL="0" indent="0"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interfejs Comparable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other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Позив </a:t>
            </a:r>
            <a:r>
              <a:rPr lang="en-US" altLang="en-US" sz="1800" kern="0" dirty="0" err="1"/>
              <a:t>a.compareTo</a:t>
            </a:r>
            <a:r>
              <a:rPr lang="en-US" altLang="en-US" sz="1800" kern="0" dirty="0"/>
              <a:t>(b)</a:t>
            </a:r>
            <a:r>
              <a:rPr lang="en-US" altLang="en-US" sz="2400" kern="0" dirty="0">
                <a:latin typeface="Garamond" panose="02020404030301010803" pitchFamily="18" charset="0"/>
              </a:rPr>
              <a:t> 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враћа:</a:t>
            </a:r>
          </a:p>
          <a:p>
            <a:pPr marL="457200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800" kern="0" dirty="0"/>
              <a:t>0</a:t>
            </a:r>
            <a:r>
              <a:rPr lang="sr-Cyrl-R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ако су </a:t>
            </a:r>
            <a:r>
              <a:rPr lang="en-US" altLang="en-US" sz="1800" kern="0" dirty="0"/>
              <a:t>a</a:t>
            </a:r>
            <a:r>
              <a:rPr lang="en-U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и </a:t>
            </a:r>
            <a:r>
              <a:rPr lang="en-US" altLang="en-US" sz="1800" kern="0" dirty="0"/>
              <a:t>b</a:t>
            </a:r>
            <a:r>
              <a:rPr lang="en-U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једнаки, </a:t>
            </a:r>
            <a:endParaRPr lang="sr-Cyrl-RS" altLang="en-US" sz="2400" kern="0" dirty="0" smtClean="0">
              <a:latin typeface="Garamond" panose="02020404030301010803" pitchFamily="18" charset="0"/>
            </a:endParaRPr>
          </a:p>
          <a:p>
            <a:pPr marL="457200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негативан </a:t>
            </a:r>
            <a:r>
              <a:rPr lang="sr-Cyrl-RS" altLang="en-US" sz="2400" kern="0" dirty="0">
                <a:latin typeface="Garamond" panose="02020404030301010803" pitchFamily="18" charset="0"/>
              </a:rPr>
              <a:t>цео број ако </a:t>
            </a:r>
            <a:r>
              <a:rPr lang="en-US" altLang="en-US" sz="1800" kern="0" dirty="0"/>
              <a:t>a</a:t>
            </a:r>
            <a:r>
              <a:rPr lang="en-U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треба да се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налази испред </a:t>
            </a:r>
            <a:r>
              <a:rPr lang="en-US" altLang="en-US" sz="1800" kern="0" dirty="0"/>
              <a:t>b</a:t>
            </a:r>
            <a:r>
              <a:rPr lang="en-U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у сортираном поретку, </a:t>
            </a:r>
            <a:endParaRPr lang="sr-Cyrl-RS" altLang="en-US" sz="2400" kern="0" dirty="0" smtClean="0">
              <a:latin typeface="Garamond" panose="02020404030301010803" pitchFamily="18" charset="0"/>
            </a:endParaRPr>
          </a:p>
          <a:p>
            <a:pPr marL="457200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2400" kern="0" dirty="0">
                <a:latin typeface="Garamond" panose="02020404030301010803" pitchFamily="18" charset="0"/>
              </a:rPr>
              <a:t>позитиван цео број ако </a:t>
            </a:r>
            <a:r>
              <a:rPr lang="en-US" altLang="en-US" sz="1800" kern="0" dirty="0"/>
              <a:t>a</a:t>
            </a:r>
            <a:r>
              <a:rPr lang="en-U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треба да се налази иза </a:t>
            </a:r>
            <a:r>
              <a:rPr lang="en-US" altLang="en-US" sz="1800" kern="0" dirty="0"/>
              <a:t>b</a:t>
            </a:r>
            <a:r>
              <a:rPr lang="en-US" altLang="en-US" sz="2400" kern="0" dirty="0">
                <a:latin typeface="Garamond" panose="02020404030301010803" pitchFamily="18" charset="0"/>
              </a:rPr>
              <a:t>. </a:t>
            </a:r>
            <a:endParaRPr lang="sr-Cyrl-RS" altLang="en-US" sz="2400" kern="0" dirty="0" smtClean="0">
              <a:latin typeface="Garamond" panose="02020404030301010803" pitchFamily="18" charset="0"/>
            </a:endParaRP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altLang="en-US" sz="18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31913" y="3068960"/>
            <a:ext cx="3816151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У</a:t>
            </a:r>
            <a:r>
              <a:rPr lang="sr-Cyrl-RS" kern="0" dirty="0" smtClean="0">
                <a:solidFill>
                  <a:srgbClr val="3366FF"/>
                </a:solidFill>
              </a:rPr>
              <a:t>ређење у колекцији</a:t>
            </a:r>
            <a:r>
              <a:rPr lang="en-US" kern="0" dirty="0" smtClean="0">
                <a:solidFill>
                  <a:srgbClr val="3366FF"/>
                </a:solidFill>
              </a:rPr>
              <a:t>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484784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>
                <a:latin typeface="Garamond" panose="02020404030301010803" pitchFamily="18" charset="0"/>
              </a:rPr>
              <a:t>Дата класа може имплементирати интерфејс само једном. </a:t>
            </a:r>
            <a:endParaRPr lang="sr-Cyrl-RS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Али </a:t>
            </a:r>
            <a:r>
              <a:rPr lang="sr-Cyrl-RS" altLang="en-US" sz="2400" kern="0" dirty="0">
                <a:latin typeface="Garamond" panose="02020404030301010803" pitchFamily="18" charset="0"/>
              </a:rPr>
              <a:t>шта ако треба да се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сортира</a:t>
            </a:r>
            <a:r>
              <a:rPr lang="en-US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колекција </a:t>
            </a:r>
            <a:r>
              <a:rPr lang="sr-Cyrl-RS" altLang="en-US" sz="2400" kern="0" dirty="0">
                <a:latin typeface="Garamond" panose="02020404030301010803" pitchFamily="18" charset="0"/>
              </a:rPr>
              <a:t>елемената по различитим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критеријумима?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Надаље</a:t>
            </a:r>
            <a:r>
              <a:rPr lang="sr-Cyrl-RS" altLang="en-US" sz="2400" kern="0" dirty="0">
                <a:latin typeface="Garamond" panose="02020404030301010803" pitchFamily="18" charset="0"/>
              </a:rPr>
              <a:t>, шта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да </a:t>
            </a:r>
            <a:r>
              <a:rPr lang="sr-Cyrl-RS" altLang="en-US" sz="2400" kern="0" dirty="0">
                <a:latin typeface="Garamond" panose="02020404030301010803" pitchFamily="18" charset="0"/>
              </a:rPr>
              <a:t>се учини ако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су потребни </a:t>
            </a:r>
            <a:r>
              <a:rPr lang="sr-Cyrl-RS" altLang="en-US" sz="2400" kern="0" dirty="0">
                <a:latin typeface="Garamond" panose="02020404030301010803" pitchFamily="18" charset="0"/>
              </a:rPr>
              <a:t>сортирани примерци класе чији дизајнер није имплементирао интерфејс </a:t>
            </a:r>
            <a:r>
              <a:rPr lang="en-US" altLang="en-US" sz="2000" kern="0" dirty="0" smtClean="0"/>
              <a:t>Comparable</a:t>
            </a:r>
            <a:r>
              <a:rPr lang="sr-Cyrl-RS" altLang="en-US" sz="2400" kern="0" dirty="0">
                <a:latin typeface="Garamond" panose="02020404030301010803" pitchFamily="18" charset="0"/>
              </a:rPr>
              <a:t>?</a:t>
            </a:r>
            <a:endParaRPr lang="en-US" altLang="en-US" sz="2400" kern="0" dirty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Може </a:t>
            </a:r>
            <a:r>
              <a:rPr lang="sr-Cyrl-RS" altLang="en-US" sz="2400" kern="0" dirty="0">
                <a:latin typeface="Garamond" panose="02020404030301010803" pitchFamily="18" charset="0"/>
              </a:rPr>
              <a:t>се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обезбедити </a:t>
            </a:r>
            <a:r>
              <a:rPr lang="sr-Cyrl-RS" altLang="en-US" sz="2400" kern="0" dirty="0">
                <a:latin typeface="Garamond" panose="02020404030301010803" pitchFamily="18" charset="0"/>
              </a:rPr>
              <a:t>да колекција користи различите методе поређења, тако што се конструктору колекције прослеђује објекат који имплементира интерфејс </a:t>
            </a:r>
            <a:r>
              <a:rPr lang="en-US" altLang="en-US" sz="2000" kern="0" dirty="0"/>
              <a:t>Comparator</a:t>
            </a:r>
            <a:r>
              <a:rPr lang="en-US" altLang="en-US" sz="2400" kern="0" dirty="0">
                <a:latin typeface="Garamond" panose="02020404030301010803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Интерфејс </a:t>
            </a:r>
            <a:r>
              <a:rPr lang="en-US" altLang="en-US" sz="2000" kern="0" dirty="0" smtClean="0"/>
              <a:t>Comparator</a:t>
            </a:r>
            <a:r>
              <a:rPr lang="sr-Cyrl-R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декларише </a:t>
            </a:r>
            <a:r>
              <a:rPr lang="sr-Cyrl-RS" altLang="en-US" sz="2400" kern="0" dirty="0">
                <a:latin typeface="Garamond" panose="02020404030301010803" pitchFamily="18" charset="0"/>
              </a:rPr>
              <a:t>метод </a:t>
            </a:r>
            <a:r>
              <a:rPr lang="en-US" altLang="en-US" sz="2000" kern="0" dirty="0"/>
              <a:t>compare</a:t>
            </a:r>
            <a:r>
              <a:rPr lang="en-US" altLang="en-US" sz="2400" kern="0" dirty="0">
                <a:latin typeface="Garamond" panose="02020404030301010803" pitchFamily="18" charset="0"/>
              </a:rPr>
              <a:t>, </a:t>
            </a:r>
            <a:r>
              <a:rPr lang="sr-Cyrl-RS" altLang="en-US" sz="2400" kern="0" dirty="0">
                <a:latin typeface="Garamond" panose="02020404030301010803" pitchFamily="18" charset="0"/>
              </a:rPr>
              <a:t>који прихвата два параметра: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fr-FR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interfejs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Comparator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fr-F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compare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a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 b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fr-FR" sz="1500" dirty="0"/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altLang="en-US" sz="18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31913" y="5517232"/>
            <a:ext cx="3744143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У</a:t>
            </a:r>
            <a:r>
              <a:rPr lang="sr-Cyrl-RS" kern="0" dirty="0" smtClean="0">
                <a:solidFill>
                  <a:srgbClr val="3366FF"/>
                </a:solidFill>
              </a:rPr>
              <a:t>ређење у колекцији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sr-Cyrl-RS" kern="0" dirty="0">
                <a:solidFill>
                  <a:srgbClr val="3366FF"/>
                </a:solidFill>
              </a:rPr>
              <a:t>3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Метод </a:t>
            </a:r>
            <a:r>
              <a:rPr lang="en-US" altLang="en-US" sz="2000" kern="0" dirty="0"/>
              <a:t>compare</a:t>
            </a:r>
            <a:r>
              <a:rPr lang="en-US" altLang="en-US" sz="20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интерфејса </a:t>
            </a:r>
            <a:r>
              <a:rPr lang="en-US" altLang="en-US" sz="2000" kern="0" dirty="0" smtClean="0"/>
              <a:t>Comparator</a:t>
            </a:r>
            <a:r>
              <a:rPr lang="sr-Cyrl-R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се понаша исто као и </a:t>
            </a:r>
            <a:r>
              <a:rPr lang="sr-Cyrl-RS" altLang="en-US" sz="2800" kern="0" dirty="0">
                <a:latin typeface="Garamond" panose="02020404030301010803" pitchFamily="18" charset="0"/>
              </a:rPr>
              <a:t>и </a:t>
            </a:r>
            <a:r>
              <a:rPr lang="en-US" altLang="en-US" sz="2000" kern="0" dirty="0" err="1"/>
              <a:t>compareTo</a:t>
            </a:r>
            <a:r>
              <a:rPr lang="en-US" altLang="en-US" sz="24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метод</a:t>
            </a:r>
            <a:r>
              <a:rPr lang="en-US" altLang="en-US" sz="24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интерфејса </a:t>
            </a:r>
            <a:r>
              <a:rPr lang="en-US" altLang="en-US" sz="2000" kern="0" dirty="0" smtClean="0"/>
              <a:t>Comparable</a:t>
            </a:r>
            <a:r>
              <a:rPr lang="sr-Cyrl-RS" altLang="en-US" sz="2400" kern="0" dirty="0" smtClean="0"/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На </a:t>
            </a:r>
            <a:r>
              <a:rPr lang="sr-Cyrl-RS" altLang="en-US" sz="2400" kern="0" dirty="0">
                <a:latin typeface="Garamond" panose="02020404030301010803" pitchFamily="18" charset="0"/>
              </a:rPr>
              <a:t>пример, за сортирање елемената по њиховом опису, једноставно се дефинише класа која имплементира </a:t>
            </a:r>
            <a:r>
              <a:rPr lang="en-US" altLang="en-US" sz="2000" kern="0" dirty="0"/>
              <a:t>Comparator</a:t>
            </a:r>
            <a:r>
              <a:rPr lang="en-US" altLang="en-US" sz="20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интерфејс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ItemComparator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Item 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Item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getDescription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getDescription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sr-Cyrl-RS" altLang="en-US" sz="2400" kern="0" dirty="0">
              <a:latin typeface="Garamond" panose="02020404030301010803" pitchFamily="18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sr-Cyrl-RS" altLang="en-US" sz="2400" kern="0" dirty="0"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3501008"/>
            <a:ext cx="6048399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484313"/>
            <a:ext cx="8713093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Јава је на почетку испоручивана са малим скупом класа за најкорисније структуре података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класе </a:t>
            </a:r>
            <a:r>
              <a:rPr lang="en-US" altLang="en-US" sz="1800" dirty="0" smtClean="0"/>
              <a:t>Vector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1800" dirty="0" smtClean="0"/>
              <a:t>Stack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1800" dirty="0" err="1" smtClean="0"/>
              <a:t>Hashtable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1800" dirty="0" err="1" smtClean="0"/>
              <a:t>BitSet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интерфејс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dirty="0" smtClean="0"/>
              <a:t>Enumeration</a:t>
            </a:r>
            <a:r>
              <a:rPr lang="en-U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су обезбеђивали рад са структурама података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даљем развоју Јаве је требало помирити супротстављене захтеве: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1900" dirty="0" smtClean="0">
                <a:latin typeface="Garamond" panose="02020404030301010803" pitchFamily="18" charset="0"/>
              </a:rPr>
              <a:t>библиотека за колекције треба да буде мала и да се лако може научити, </a:t>
            </a:r>
            <a:endParaRPr lang="sr-Latn-RS" altLang="en-US" sz="1900" dirty="0" smtClean="0">
              <a:latin typeface="Garamond" panose="02020404030301010803" pitchFamily="18" charset="0"/>
            </a:endParaRP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1900" dirty="0" smtClean="0">
                <a:latin typeface="Garamond" panose="02020404030301010803" pitchFamily="18" charset="0"/>
              </a:rPr>
              <a:t>да не буде сложена као што је </a:t>
            </a:r>
            <a:r>
              <a:rPr lang="en-US" altLang="en-US" sz="1900" dirty="0" smtClean="0">
                <a:latin typeface="Garamond" panose="02020404030301010803" pitchFamily="18" charset="0"/>
              </a:rPr>
              <a:t>STL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 код</a:t>
            </a:r>
            <a:r>
              <a:rPr lang="en-US" altLang="en-US" sz="1900" dirty="0" smtClean="0">
                <a:latin typeface="Garamond" panose="02020404030301010803" pitchFamily="18" charset="0"/>
              </a:rPr>
              <a:t> of C++,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али да омогући рад са генеричким алгоритмима на начин сличан оном који је уведен код </a:t>
            </a:r>
            <a:r>
              <a:rPr lang="en-US" altLang="en-US" sz="1900" dirty="0" smtClean="0">
                <a:latin typeface="Garamond" panose="02020404030301010803" pitchFamily="18" charset="0"/>
              </a:rPr>
              <a:t>STL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-а. </a:t>
            </a:r>
            <a:endParaRPr lang="sr-Latn-RS" altLang="en-US" sz="1900" dirty="0" smtClean="0">
              <a:latin typeface="Garamond" panose="02020404030301010803" pitchFamily="18" charset="0"/>
            </a:endParaRP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1900" dirty="0" smtClean="0">
                <a:latin typeface="Garamond" panose="02020404030301010803" pitchFamily="18" charset="0"/>
              </a:rPr>
              <a:t>Надаље, било је потребно да се старе, већ испоручене класе природно уклопе у нови оквир</a:t>
            </a:r>
            <a:r>
              <a:rPr lang="en-US" altLang="en-US" sz="19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У</a:t>
            </a:r>
            <a:r>
              <a:rPr lang="sr-Cyrl-RS" kern="0" dirty="0" smtClean="0">
                <a:solidFill>
                  <a:srgbClr val="3366FF"/>
                </a:solidFill>
              </a:rPr>
              <a:t>ређење у колекцији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sr-Cyrl-RS" kern="0" dirty="0" smtClean="0">
                <a:solidFill>
                  <a:srgbClr val="3366FF"/>
                </a:solidFill>
              </a:rPr>
              <a:t>4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>
                <a:latin typeface="Garamond" panose="02020404030301010803" pitchFamily="18" charset="0"/>
              </a:rPr>
              <a:t>Примећује се да овако направљен компаратор нема променљивих. Он је само власник метода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за поређење</a:t>
            </a:r>
            <a:r>
              <a:rPr lang="sr-Cyrl-RS" altLang="en-US" sz="2400" kern="0" dirty="0">
                <a:latin typeface="Garamond" panose="02020404030301010803" pitchFamily="18" charset="0"/>
              </a:rPr>
              <a:t>. </a:t>
            </a:r>
            <a:endParaRPr lang="sr-Cyrl-RS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Такав </a:t>
            </a:r>
            <a:r>
              <a:rPr lang="sr-Cyrl-RS" altLang="en-US" sz="2400" kern="0" dirty="0">
                <a:latin typeface="Garamond" panose="02020404030301010803" pitchFamily="18" charset="0"/>
              </a:rPr>
              <a:t>објекат се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обично назива </a:t>
            </a:r>
            <a:r>
              <a:rPr lang="sr-Cyrl-RS" altLang="en-US" sz="2400" kern="0" dirty="0">
                <a:latin typeface="Garamond" panose="02020404030301010803" pitchFamily="18" charset="0"/>
              </a:rPr>
              <a:t>функцијски објекат.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>
                <a:latin typeface="Garamond" panose="02020404030301010803" pitchFamily="18" charset="0"/>
              </a:rPr>
              <a:t>Функцијски објекти су обично заједнички дефинисани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при креирању, </a:t>
            </a:r>
            <a:r>
              <a:rPr lang="sr-Cyrl-RS" altLang="en-US" sz="2400" kern="0" dirty="0">
                <a:latin typeface="Garamond" panose="02020404030301010803" pitchFamily="18" charset="0"/>
              </a:rPr>
              <a:t>као примерци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анонимних унутрашњих </a:t>
            </a:r>
            <a:r>
              <a:rPr lang="sr-Cyrl-RS" altLang="en-US" sz="2400" kern="0" dirty="0">
                <a:latin typeface="Garamond" panose="02020404030301010803" pitchFamily="18" charset="0"/>
              </a:rPr>
              <a:t>класа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sr-Cyrl-RS" altLang="en-US" sz="2400" kern="0" dirty="0"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0704" y="3789040"/>
            <a:ext cx="8101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SortedSet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sortByDescription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TreeSet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Comparator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Item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Item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getDescription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getDescription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});</a:t>
            </a:r>
            <a:endParaRPr lang="sr-Latn-RS" sz="15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3789040"/>
            <a:ext cx="720080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У</a:t>
            </a:r>
            <a:r>
              <a:rPr lang="sr-Cyrl-RS" kern="0" dirty="0" smtClean="0">
                <a:solidFill>
                  <a:srgbClr val="3366FF"/>
                </a:solidFill>
              </a:rPr>
              <a:t>ређење у колекцији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sr-Cyrl-RS" kern="0" dirty="0" smtClean="0">
                <a:solidFill>
                  <a:srgbClr val="3366FF"/>
                </a:solidFill>
              </a:rPr>
              <a:t>5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java.lang.Comparable</a:t>
            </a:r>
            <a:r>
              <a:rPr lang="en-US" sz="1800" b="1" dirty="0">
                <a:latin typeface="Garamond" panose="02020404030301010803" pitchFamily="18" charset="0"/>
              </a:rPr>
              <a:t>&lt;T&gt;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compareTo</a:t>
            </a:r>
            <a:r>
              <a:rPr lang="en-US" sz="1800" b="1" dirty="0">
                <a:latin typeface="Garamond" panose="02020404030301010803" pitchFamily="18" charset="0"/>
              </a:rPr>
              <a:t>(T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Упоређује </a:t>
            </a:r>
            <a:r>
              <a:rPr lang="sr-Cyrl-RS" sz="1800" dirty="0">
                <a:latin typeface="Garamond" panose="02020404030301010803" pitchFamily="18" charset="0"/>
              </a:rPr>
              <a:t>два објекта и враће негативну вредност ако текући објекат треба да буде испред објекта </a:t>
            </a:r>
            <a:r>
              <a:rPr lang="en-US" sz="1800" dirty="0">
                <a:latin typeface="Garamond" panose="02020404030301010803" pitchFamily="18" charset="0"/>
              </a:rPr>
              <a:t>other, </a:t>
            </a:r>
            <a:r>
              <a:rPr lang="sr-Cyrl-RS" sz="1800" dirty="0">
                <a:latin typeface="Garamond" panose="02020404030301010803" pitchFamily="18" charset="0"/>
              </a:rPr>
              <a:t>нулу ако се сматрају идентичним у сортираном поретку, или позитивну вредност ако текући објекат треба да буде после </a:t>
            </a:r>
            <a:r>
              <a:rPr lang="en-US" sz="1800" dirty="0">
                <a:latin typeface="Garamond" panose="02020404030301010803" pitchFamily="18" charset="0"/>
              </a:rPr>
              <a:t>other-a</a:t>
            </a:r>
            <a:r>
              <a:rPr lang="en-US" sz="1800" dirty="0" smtClean="0">
                <a:latin typeface="Garamond" panose="02020404030301010803" pitchFamily="18" charset="0"/>
              </a:rPr>
              <a:t>.</a:t>
            </a:r>
            <a:endParaRPr lang="sr-Cyrl-RS" sz="1800" i="1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java.lang.Comparator</a:t>
            </a:r>
            <a:r>
              <a:rPr lang="en-US" sz="1800" b="1" dirty="0" smtClean="0">
                <a:latin typeface="Garamond" panose="02020404030301010803" pitchFamily="18" charset="0"/>
              </a:rPr>
              <a:t>&lt;T</a:t>
            </a:r>
            <a:r>
              <a:rPr lang="en-US" sz="1800" b="1" dirty="0">
                <a:latin typeface="Garamond" panose="02020404030301010803" pitchFamily="18" charset="0"/>
              </a:rPr>
              <a:t>&gt; 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compare(T a, T </a:t>
            </a:r>
            <a:r>
              <a:rPr lang="en-US" sz="1800" b="1" dirty="0" smtClean="0">
                <a:latin typeface="Garamond" panose="02020404030301010803" pitchFamily="18" charset="0"/>
              </a:rPr>
              <a:t>b)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Упоређује </a:t>
            </a:r>
            <a:r>
              <a:rPr lang="sr-Cyrl-RS" sz="1800" dirty="0">
                <a:latin typeface="Garamond" panose="02020404030301010803" pitchFamily="18" charset="0"/>
              </a:rPr>
              <a:t>два објекта и враћа негативну вредност ако је </a:t>
            </a:r>
            <a:r>
              <a:rPr lang="en-US" sz="1800" dirty="0">
                <a:latin typeface="Garamond" panose="02020404030301010803" pitchFamily="18" charset="0"/>
              </a:rPr>
              <a:t>a </a:t>
            </a:r>
            <a:r>
              <a:rPr lang="sr-Cyrl-RS" sz="1800" dirty="0">
                <a:latin typeface="Garamond" panose="02020404030301010803" pitchFamily="18" charset="0"/>
              </a:rPr>
              <a:t>испред </a:t>
            </a:r>
            <a:r>
              <a:rPr lang="en-US" sz="1800" dirty="0">
                <a:latin typeface="Garamond" panose="02020404030301010803" pitchFamily="18" charset="0"/>
              </a:rPr>
              <a:t>b, </a:t>
            </a:r>
            <a:r>
              <a:rPr lang="sr-Cyrl-RS" sz="1800" dirty="0">
                <a:latin typeface="Garamond" panose="02020404030301010803" pitchFamily="18" charset="0"/>
              </a:rPr>
              <a:t>нулу ако се </a:t>
            </a:r>
            <a:r>
              <a:rPr lang="sr-Cyrl-RS" sz="1800" dirty="0" smtClean="0">
                <a:latin typeface="Garamond" panose="02020404030301010803" pitchFamily="18" charset="0"/>
              </a:rPr>
              <a:t>сматрају идентичним </a:t>
            </a:r>
            <a:r>
              <a:rPr lang="sr-Cyrl-RS" sz="1800" dirty="0">
                <a:latin typeface="Garamond" panose="02020404030301010803" pitchFamily="18" charset="0"/>
              </a:rPr>
              <a:t>у сортираном поретку, или позитивну вредност ако је </a:t>
            </a:r>
            <a:r>
              <a:rPr lang="en-US" sz="1800" dirty="0">
                <a:latin typeface="Garamond" panose="02020404030301010803" pitchFamily="18" charset="0"/>
              </a:rPr>
              <a:t>a </a:t>
            </a:r>
            <a:r>
              <a:rPr lang="sr-Cyrl-RS" sz="1800" dirty="0">
                <a:latin typeface="Garamond" panose="02020404030301010803" pitchFamily="18" charset="0"/>
              </a:rPr>
              <a:t>иза </a:t>
            </a:r>
            <a:r>
              <a:rPr lang="en-US" sz="1800" dirty="0">
                <a:latin typeface="Garamond" panose="02020404030301010803" pitchFamily="18" charset="0"/>
              </a:rPr>
              <a:t>b</a:t>
            </a:r>
            <a:r>
              <a:rPr lang="en-US" sz="1800" dirty="0" smtClean="0">
                <a:latin typeface="Garamond" panose="02020404030301010803" pitchFamily="18" charset="0"/>
              </a:rPr>
              <a:t>.</a:t>
            </a:r>
            <a:endParaRPr lang="sr-Cyrl-RS" sz="1800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sr-Cyrl-RS" sz="18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java.util.SortedSet</a:t>
            </a:r>
            <a:r>
              <a:rPr lang="en-US" sz="1800" b="1" dirty="0">
                <a:latin typeface="Garamond" panose="02020404030301010803" pitchFamily="18" charset="0"/>
              </a:rPr>
              <a:t>&lt;E&gt;  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Comparator&lt;? </a:t>
            </a:r>
            <a:r>
              <a:rPr lang="en-US" sz="1800" b="1" dirty="0" smtClean="0">
                <a:latin typeface="Garamond" panose="02020404030301010803" pitchFamily="18" charset="0"/>
              </a:rPr>
              <a:t>super </a:t>
            </a:r>
            <a:r>
              <a:rPr lang="en-US" sz="1800" b="1" dirty="0">
                <a:latin typeface="Garamond" panose="02020404030301010803" pitchFamily="18" charset="0"/>
              </a:rPr>
              <a:t>E&gt; comparator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компаратор коришћен за сортирање елемената, или </a:t>
            </a:r>
            <a:r>
              <a:rPr lang="en-US" sz="1800" dirty="0" smtClean="0">
                <a:latin typeface="Garamond" panose="02020404030301010803" pitchFamily="18" charset="0"/>
              </a:rPr>
              <a:t>null </a:t>
            </a:r>
            <a:r>
              <a:rPr lang="sr-Cyrl-RS" sz="1800" dirty="0" smtClean="0">
                <a:latin typeface="Garamond" panose="02020404030301010803" pitchFamily="18" charset="0"/>
              </a:rPr>
              <a:t>ако </a:t>
            </a:r>
            <a:r>
              <a:rPr lang="sr-Cyrl-RS" sz="1800" dirty="0">
                <a:latin typeface="Garamond" panose="02020404030301010803" pitchFamily="18" charset="0"/>
              </a:rPr>
              <a:t>су елементи упоређивани методом </a:t>
            </a:r>
            <a:r>
              <a:rPr lang="en-US" sz="1800" dirty="0" err="1">
                <a:latin typeface="Garamond" panose="02020404030301010803" pitchFamily="18" charset="0"/>
              </a:rPr>
              <a:t>compareTo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sr-Cyrl-RS" sz="1800" dirty="0">
                <a:latin typeface="Garamond" panose="02020404030301010803" pitchFamily="18" charset="0"/>
              </a:rPr>
              <a:t>интерфејса </a:t>
            </a:r>
            <a:r>
              <a:rPr lang="en-US" sz="1800" dirty="0">
                <a:latin typeface="Garamond" panose="02020404030301010803" pitchFamily="18" charset="0"/>
              </a:rPr>
              <a:t>Comparable.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E first()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 E last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први или последњи елемент у сортираној колекцији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Колекције у оквиру ЈДК-а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Најчешће коришћене класе доступне у Јава библиотеци 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/>
              <a:t>LinkedList</a:t>
            </a:r>
            <a:r>
              <a:rPr lang="sr-Cyrl-R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>
                <a:latin typeface="Garamond" pitchFamily="18" charset="0"/>
              </a:rPr>
              <a:t>- повезана секвенца која дозвољава уметање и брисање </a:t>
            </a:r>
            <a:r>
              <a:rPr lang="sr-Cyrl-RS" altLang="en-US" sz="2400" kern="0" dirty="0" smtClean="0">
                <a:latin typeface="Garamond" pitchFamily="18" charset="0"/>
              </a:rPr>
              <a:t>са</a:t>
            </a:r>
            <a:r>
              <a:rPr lang="sr-Latn-RS" altLang="en-US" sz="24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било </a:t>
            </a:r>
            <a:r>
              <a:rPr lang="sr-Cyrl-RS" altLang="en-US" sz="2400" kern="0" dirty="0">
                <a:latin typeface="Garamond" pitchFamily="18" charset="0"/>
              </a:rPr>
              <a:t>ког </a:t>
            </a:r>
            <a:r>
              <a:rPr lang="sr-Cyrl-RS" altLang="en-US" sz="2400" kern="0" dirty="0" smtClean="0">
                <a:latin typeface="Garamond" pitchFamily="18" charset="0"/>
              </a:rPr>
              <a:t>места</a:t>
            </a:r>
            <a:r>
              <a:rPr lang="sr-Latn-RS" altLang="en-US" sz="2400" kern="0" dirty="0">
                <a:latin typeface="Garamond" pitchFamily="18" charset="0"/>
              </a:rPr>
              <a:t>.</a:t>
            </a:r>
            <a:endParaRPr lang="sr-Cyrl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ArrayList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- индексирана секвенца која се смањује и расте</a:t>
            </a:r>
            <a:r>
              <a:rPr lang="sr-Latn-RS" altLang="en-US" sz="24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динамички</a:t>
            </a:r>
            <a:r>
              <a:rPr lang="sr-Latn-RS" altLang="en-US" sz="2400" kern="0" dirty="0" smtClean="0">
                <a:latin typeface="Garamond" pitchFamily="18" charset="0"/>
              </a:rPr>
              <a:t>.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HashSet</a:t>
            </a:r>
            <a:r>
              <a:rPr lang="sr-Cyrl-R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- неповезана колекција која не прихвата дупликат</a:t>
            </a:r>
            <a:r>
              <a:rPr lang="sr-Latn-RS" altLang="en-US" sz="2400" kern="0" dirty="0" smtClean="0">
                <a:latin typeface="Garamond" pitchFamily="18" charset="0"/>
              </a:rPr>
              <a:t> </a:t>
            </a:r>
            <a:br>
              <a:rPr lang="sr-Latn-RS" altLang="en-US" sz="2400" kern="0" dirty="0" smtClean="0">
                <a:latin typeface="Garamond" pitchFamily="18" charset="0"/>
              </a:rPr>
            </a:br>
            <a:r>
              <a:rPr lang="sr-Cyrl-RS" altLang="en-US" sz="2400" kern="0" dirty="0" smtClean="0">
                <a:latin typeface="Garamond" pitchFamily="18" charset="0"/>
              </a:rPr>
              <a:t>(хеш скуп)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TreeSet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- сортирани скуп (дрвоидни скуп)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PriorityQueue</a:t>
            </a:r>
            <a:r>
              <a:rPr lang="sr-Cyrl-R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- колекција која дозвољава уклањање елемента са</a:t>
            </a:r>
            <a:r>
              <a:rPr lang="sr-Latn-RS" altLang="en-US" sz="24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почетка (ред са приоритетима)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HashMap</a:t>
            </a:r>
            <a:r>
              <a:rPr lang="sr-Cyrl-R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– каталог, тј. </a:t>
            </a:r>
            <a:r>
              <a:rPr lang="sr-Cyrl-RS" altLang="en-US" sz="2400" kern="0" dirty="0">
                <a:latin typeface="Garamond" pitchFamily="18" charset="0"/>
              </a:rPr>
              <a:t>колекција </a:t>
            </a:r>
            <a:r>
              <a:rPr lang="sr-Cyrl-RS" altLang="en-US" sz="2400" kern="0" dirty="0" smtClean="0">
                <a:latin typeface="Garamond" pitchFamily="18" charset="0"/>
              </a:rPr>
              <a:t>структура са паровима </a:t>
            </a:r>
            <a:br>
              <a:rPr lang="sr-Cyrl-RS" altLang="en-US" sz="2400" kern="0" dirty="0" smtClean="0">
                <a:latin typeface="Garamond" pitchFamily="18" charset="0"/>
              </a:rPr>
            </a:br>
            <a:r>
              <a:rPr lang="sr-Cyrl-RS" altLang="en-US" sz="2400" kern="0" dirty="0" smtClean="0">
                <a:latin typeface="Garamond" pitchFamily="18" charset="0"/>
              </a:rPr>
              <a:t>                  кључ/вредност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TreeMap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- каталог са сортираним кључевима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</a:t>
            </a:r>
            <a:r>
              <a:rPr lang="sr-Cyrl-RS" kern="0" dirty="0" smtClean="0">
                <a:solidFill>
                  <a:srgbClr val="3366FF"/>
                </a:solidFill>
              </a:rPr>
              <a:t>олекције у оквиру ЈДК-а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sr-Cyrl-RS" altLang="en-US" sz="2400" kern="0" dirty="0" smtClean="0">
              <a:latin typeface="Garamond" pitchFamily="18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1916113"/>
            <a:ext cx="7450138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893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Хијерархија апстрактних и конкретних класа у ЈДК-у:</a:t>
            </a:r>
            <a:endParaRPr lang="en-US" altLang="en-US" sz="18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Повезана листа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Постоји битна разлика између повезаних листа и </a:t>
            </a:r>
            <a:r>
              <a:rPr lang="ru-RU" altLang="en-US" sz="2400" kern="0" dirty="0" err="1">
                <a:latin typeface="Garamond" pitchFamily="18" charset="0"/>
              </a:rPr>
              <a:t>обичних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колекција</a:t>
            </a:r>
            <a:r>
              <a:rPr lang="sr-Latn-RS" altLang="en-US" sz="2400" kern="0" dirty="0" smtClean="0">
                <a:latin typeface="Garamond" pitchFamily="18" charset="0"/>
              </a:rPr>
              <a:t>: </a:t>
            </a:r>
            <a:r>
              <a:rPr lang="sr-Cyrl-RS" altLang="en-US" sz="2400" kern="0" dirty="0">
                <a:latin typeface="Garamond" pitchFamily="18" charset="0"/>
              </a:rPr>
              <a:t>к</a:t>
            </a:r>
            <a:r>
              <a:rPr lang="ru-RU" altLang="en-US" sz="2400" kern="0" dirty="0" smtClean="0">
                <a:latin typeface="Garamond" pitchFamily="18" charset="0"/>
              </a:rPr>
              <a:t>од </a:t>
            </a:r>
            <a:r>
              <a:rPr lang="ru-RU" altLang="en-US" sz="2400" kern="0" dirty="0">
                <a:latin typeface="Garamond" pitchFamily="18" charset="0"/>
              </a:rPr>
              <a:t>повезане листе је важна позиција објекта.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У пракси је често потребно додати елементе у средину </a:t>
            </a:r>
            <a:r>
              <a:rPr lang="ru-RU" altLang="en-US" sz="2400" kern="0" dirty="0" smtClean="0">
                <a:latin typeface="Garamond" pitchFamily="18" charset="0"/>
              </a:rPr>
              <a:t>листе.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Коришћење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итератора за додавање елемената има смисла једино код колекције са природним поретком.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Тако</a:t>
            </a:r>
            <a:r>
              <a:rPr lang="ru-RU" altLang="en-US" sz="2400" kern="0" dirty="0">
                <a:latin typeface="Garamond" pitchFamily="18" charset="0"/>
              </a:rPr>
              <a:t>, на пример, </a:t>
            </a:r>
            <a:r>
              <a:rPr lang="ru-RU" altLang="en-US" sz="2400" kern="0" dirty="0" smtClean="0">
                <a:latin typeface="Garamond" pitchFamily="18" charset="0"/>
              </a:rPr>
              <a:t>за разлику од листе, каталог </a:t>
            </a:r>
            <a:r>
              <a:rPr lang="ru-RU" altLang="en-US" sz="2400" kern="0" dirty="0">
                <a:latin typeface="Garamond" pitchFamily="18" charset="0"/>
              </a:rPr>
              <a:t>података тј. мапа не захтева никакав </a:t>
            </a:r>
            <a:r>
              <a:rPr lang="ru-RU" altLang="en-US" sz="2400" kern="0" dirty="0" err="1">
                <a:latin typeface="Garamond" pitchFamily="18" charset="0"/>
              </a:rPr>
              <a:t>редослед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елемената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Према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томе, нема метода </a:t>
            </a:r>
            <a:r>
              <a:rPr lang="en-US" altLang="en-US" sz="2000" kern="0" dirty="0" smtClean="0"/>
              <a:t>add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у интерфејсу </a:t>
            </a:r>
            <a:r>
              <a:rPr lang="en-US" altLang="en-US" sz="2000" kern="0" dirty="0"/>
              <a:t>Iterator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ru-RU" altLang="en-US" sz="2400" kern="0" dirty="0">
                <a:latin typeface="Garamond" pitchFamily="18" charset="0"/>
              </a:rPr>
              <a:t>али </a:t>
            </a:r>
            <a:r>
              <a:rPr lang="ru-RU" altLang="en-US" sz="2400" kern="0" dirty="0" smtClean="0">
                <a:latin typeface="Garamond" pitchFamily="18" charset="0"/>
              </a:rPr>
              <a:t>постоји подинтерфејс </a:t>
            </a:r>
            <a:r>
              <a:rPr lang="en-US" altLang="en-US" sz="2000" kern="0" dirty="0" err="1"/>
              <a:t>ListIterator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ru-RU" altLang="en-US" sz="2400" kern="0" dirty="0">
                <a:latin typeface="Garamond" pitchFamily="18" charset="0"/>
              </a:rPr>
              <a:t>који садржи метод </a:t>
            </a:r>
            <a:r>
              <a:rPr lang="en-US" altLang="en-US" sz="2000" kern="0" dirty="0" smtClean="0"/>
              <a:t>add</a:t>
            </a:r>
            <a:r>
              <a:rPr lang="en-US" altLang="en-US" sz="2400" kern="0" dirty="0" smtClean="0">
                <a:latin typeface="Garamond" pitchFamily="18" charset="0"/>
              </a:rPr>
              <a:t>:</a:t>
            </a:r>
            <a:endParaRPr lang="en-US" altLang="en-US" sz="2400" kern="0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ListIterator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element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sr-Cyrl-RS" altLang="en-US" sz="18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31913" y="5085184"/>
            <a:ext cx="5400327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Повезана листа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Metod </a:t>
            </a:r>
            <a:r>
              <a:rPr lang="ru-RU" altLang="en-US" sz="2000" kern="0" dirty="0" smtClean="0"/>
              <a:t>add</a:t>
            </a:r>
            <a:r>
              <a:rPr lang="ru-RU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додаје нови елемент испред позиције итератора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  <a:endParaRPr lang="en-U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anose="02020404030301010803" pitchFamily="18" charset="0"/>
              </a:rPr>
              <a:t>Непосредно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након позива </a:t>
            </a:r>
            <a:r>
              <a:rPr lang="en-US" altLang="en-US" sz="2000" kern="0" dirty="0" smtClean="0"/>
              <a:t>next</a:t>
            </a:r>
            <a:r>
              <a:rPr lang="en-US" altLang="en-US" sz="2400" kern="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kern="0" dirty="0">
                <a:latin typeface="Garamond" panose="02020404030301010803" pitchFamily="18" charset="0"/>
              </a:rPr>
              <a:t>метод </a:t>
            </a:r>
            <a:r>
              <a:rPr lang="en-US" altLang="en-US" sz="2000" kern="0" dirty="0" smtClean="0"/>
              <a:t>remove</a:t>
            </a:r>
            <a:r>
              <a:rPr lang="en-U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уклања елемент лево од итератора. </a:t>
            </a:r>
            <a:endParaRPr lang="ru-RU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anose="02020404030301010803" pitchFamily="18" charset="0"/>
              </a:rPr>
              <a:t>Међутим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,</a:t>
            </a:r>
            <a:r>
              <a:rPr lang="en-US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ако </a:t>
            </a:r>
            <a:r>
              <a:rPr lang="ru-RU" altLang="en-US" sz="2400" kern="0" dirty="0">
                <a:latin typeface="Garamond" panose="02020404030301010803" pitchFamily="18" charset="0"/>
              </a:rPr>
              <a:t>је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био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позван метод </a:t>
            </a:r>
            <a:r>
              <a:rPr lang="en-US" altLang="en-US" sz="2000" kern="0" dirty="0" smtClean="0"/>
              <a:t>previous</a:t>
            </a:r>
            <a:r>
              <a:rPr lang="en-US" altLang="en-US" sz="2400" kern="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kern="0" dirty="0">
                <a:latin typeface="Garamond" panose="02020404030301010803" pitchFamily="18" charset="0"/>
              </a:rPr>
              <a:t>уклања се елемент десно. Није могуће звати </a:t>
            </a:r>
            <a:r>
              <a:rPr lang="en-US" altLang="en-US" sz="2000" kern="0" dirty="0" smtClean="0"/>
              <a:t>remove</a:t>
            </a:r>
            <a:r>
              <a:rPr lang="en-U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два </a:t>
            </a:r>
            <a:r>
              <a:rPr lang="ru-RU" altLang="en-US" sz="2400" kern="0" dirty="0">
                <a:latin typeface="Garamond" panose="02020404030301010803" pitchFamily="18" charset="0"/>
              </a:rPr>
              <a:t>пута узастопно.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anose="02020404030301010803" pitchFamily="18" charset="0"/>
              </a:rPr>
              <a:t>Метод </a:t>
            </a:r>
            <a:r>
              <a:rPr lang="en-US" altLang="en-US" sz="2000" kern="0" dirty="0" smtClean="0"/>
              <a:t>set</a:t>
            </a:r>
            <a:r>
              <a:rPr lang="en-U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замењује последњи елемент враћен позивом метода </a:t>
            </a:r>
            <a:r>
              <a:rPr lang="en-US" altLang="en-US" sz="2000" kern="0" dirty="0" smtClean="0"/>
              <a:t>next</a:t>
            </a:r>
            <a:r>
              <a:rPr lang="en-U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или </a:t>
            </a:r>
            <a:r>
              <a:rPr lang="en-US" altLang="en-US" sz="2000" kern="0" dirty="0" smtClean="0"/>
              <a:t>previous</a:t>
            </a:r>
            <a:r>
              <a:rPr lang="sr-Cyrl-R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новим </a:t>
            </a:r>
            <a:r>
              <a:rPr lang="ru-RU" altLang="en-US" sz="2400" kern="0" dirty="0">
                <a:latin typeface="Garamond" panose="02020404030301010803" pitchFamily="18" charset="0"/>
              </a:rPr>
              <a:t>елементом.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Повезана листа (</a:t>
            </a:r>
            <a:r>
              <a:rPr lang="en-US" kern="0" dirty="0" smtClean="0">
                <a:solidFill>
                  <a:srgbClr val="3366FF"/>
                </a:solidFill>
              </a:rPr>
              <a:t>3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За разлику од метода </a:t>
            </a:r>
            <a:r>
              <a:rPr lang="en-US" altLang="en-US" sz="2000" kern="0" dirty="0" smtClean="0"/>
              <a:t>add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интерфејса </a:t>
            </a:r>
            <a:r>
              <a:rPr lang="en-US" altLang="en-US" sz="2000" kern="0" dirty="0"/>
              <a:t>Collection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ru-RU" altLang="en-US" sz="2400" kern="0" dirty="0">
                <a:latin typeface="Garamond" pitchFamily="18" charset="0"/>
              </a:rPr>
              <a:t>овај метод не враћа </a:t>
            </a:r>
            <a:r>
              <a:rPr lang="en-US" altLang="en-US" sz="2000" kern="0" dirty="0" err="1"/>
              <a:t>boolean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en-US" altLang="en-US" sz="2400" kern="0" dirty="0" smtClean="0">
                <a:latin typeface="Garamond" pitchFamily="18" charset="0"/>
              </a:rPr>
              <a:t>-</a:t>
            </a:r>
            <a:r>
              <a:rPr lang="sr-Cyrl-RS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smtClean="0">
                <a:latin typeface="Garamond" pitchFamily="18" charset="0"/>
              </a:rPr>
              <a:t>претпоставља </a:t>
            </a:r>
            <a:r>
              <a:rPr lang="ru-RU" altLang="en-US" sz="2400" kern="0" dirty="0">
                <a:latin typeface="Garamond" pitchFamily="18" charset="0"/>
              </a:rPr>
              <a:t>се да операција </a:t>
            </a:r>
            <a:r>
              <a:rPr lang="en-US" altLang="en-US" sz="2000" kern="0" dirty="0" smtClean="0"/>
              <a:t>add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увек мења листу.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Надаље, </a:t>
            </a:r>
            <a:r>
              <a:rPr lang="ru-RU" altLang="en-US" sz="2400" kern="0" dirty="0">
                <a:latin typeface="Garamond" pitchFamily="18" charset="0"/>
              </a:rPr>
              <a:t>интерфејс </a:t>
            </a:r>
            <a:r>
              <a:rPr lang="en-US" altLang="en-US" sz="2000" kern="0" dirty="0" err="1"/>
              <a:t>ListIterator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поседује два метода која се могу користити за </a:t>
            </a:r>
            <a:r>
              <a:rPr lang="ru-RU" altLang="en-US" sz="2400" kern="0" dirty="0" smtClean="0">
                <a:latin typeface="Garamond" pitchFamily="18" charset="0"/>
              </a:rPr>
              <a:t>обилажење листе </a:t>
            </a:r>
            <a:r>
              <a:rPr lang="ru-RU" altLang="en-US" sz="2400" kern="0" dirty="0" err="1" smtClean="0">
                <a:latin typeface="Garamond" pitchFamily="18" charset="0"/>
              </a:rPr>
              <a:t>уназад</a:t>
            </a:r>
            <a:r>
              <a:rPr lang="ru-RU" altLang="en-US" sz="2400" kern="0" dirty="0" smtClean="0">
                <a:latin typeface="Garamond" pitchFamily="18" charset="0"/>
              </a:rPr>
              <a:t>: </a:t>
            </a:r>
          </a:p>
          <a:p>
            <a:pPr marL="857250" lvl="1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kern="0" dirty="0" smtClean="0"/>
              <a:t>E </a:t>
            </a:r>
            <a:r>
              <a:rPr lang="en-US" altLang="en-US" sz="1800" kern="0" dirty="0"/>
              <a:t>previous()</a:t>
            </a: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kern="0" dirty="0" err="1" smtClean="0"/>
              <a:t>boolean</a:t>
            </a:r>
            <a:r>
              <a:rPr lang="en-US" altLang="en-US" sz="1800" kern="0" dirty="0" smtClean="0"/>
              <a:t> </a:t>
            </a:r>
            <a:r>
              <a:rPr lang="en-US" altLang="en-US" sz="1800" kern="0" dirty="0" err="1"/>
              <a:t>hasPrevious</a:t>
            </a:r>
            <a:r>
              <a:rPr lang="en-US" altLang="en-US" sz="1800" kern="0" dirty="0" smtClean="0"/>
              <a:t>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Метод </a:t>
            </a:r>
            <a:r>
              <a:rPr lang="en-US" altLang="en-US" sz="2000" kern="0" dirty="0" err="1" smtClean="0"/>
              <a:t>listIterator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класе </a:t>
            </a:r>
            <a:r>
              <a:rPr lang="en-US" altLang="en-US" sz="2000" kern="0" dirty="0" err="1"/>
              <a:t>LinkedList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враћа итератор, објекат класе која </a:t>
            </a:r>
            <a:r>
              <a:rPr lang="ru-RU" altLang="en-US" sz="2400" kern="0" dirty="0" smtClean="0">
                <a:latin typeface="Garamond" pitchFamily="18" charset="0"/>
              </a:rPr>
              <a:t>имплементира интерфејс </a:t>
            </a:r>
            <a:r>
              <a:rPr lang="en-US" altLang="en-US" sz="2000" kern="0" dirty="0" err="1"/>
              <a:t>ListIterator</a:t>
            </a:r>
            <a:r>
              <a:rPr lang="en-US" altLang="en-US" sz="2400" kern="0" dirty="0">
                <a:latin typeface="Garamond" pitchFamily="18" charset="0"/>
              </a:rPr>
              <a:t>.</a:t>
            </a:r>
          </a:p>
          <a:p>
            <a:pPr marL="0" indent="0">
              <a:buNone/>
            </a:pPr>
            <a:r>
              <a:rPr lang="sr-Cyrl-RS" sz="2000" kern="0" dirty="0"/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ListIterator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osoblje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listIterator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sr-Latn-RS" sz="1500" dirty="0"/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ru-RU" altLang="en-US" sz="1800" kern="0" dirty="0"/>
          </a:p>
        </p:txBody>
      </p:sp>
      <p:sp>
        <p:nvSpPr>
          <p:cNvPr id="2" name="Rectangle 1"/>
          <p:cNvSpPr/>
          <p:nvPr/>
        </p:nvSpPr>
        <p:spPr>
          <a:xfrm>
            <a:off x="1331913" y="4869160"/>
            <a:ext cx="6048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Повезана листа (</a:t>
            </a:r>
            <a:r>
              <a:rPr lang="en-US" kern="0" dirty="0" smtClean="0">
                <a:solidFill>
                  <a:srgbClr val="3366FF"/>
                </a:solidFill>
              </a:rPr>
              <a:t>4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8964613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Повезана листа (</a:t>
            </a:r>
            <a:r>
              <a:rPr lang="sr-Cyrl-RS" kern="0" dirty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Многи корисни </a:t>
            </a:r>
            <a:r>
              <a:rPr lang="ru-RU" altLang="en-US" sz="2400" kern="0" dirty="0">
                <a:latin typeface="Garamond" pitchFamily="18" charset="0"/>
              </a:rPr>
              <a:t>методи за оперисање повезаним листама декларисани су у </a:t>
            </a:r>
            <a:r>
              <a:rPr lang="ru-RU" altLang="en-US" sz="2400" kern="0" dirty="0" smtClean="0">
                <a:latin typeface="Garamond" pitchFamily="18" charset="0"/>
              </a:rPr>
              <a:t>интерфејсу </a:t>
            </a:r>
            <a:r>
              <a:rPr lang="en-US" altLang="en-US" sz="2000" kern="0" dirty="0" smtClean="0"/>
              <a:t>Collection</a:t>
            </a:r>
            <a:r>
              <a:rPr lang="en-US" altLang="en-US" sz="2400" kern="0" dirty="0">
                <a:latin typeface="Garamond" pitchFamily="18" charset="0"/>
              </a:rPr>
              <a:t>.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Они </a:t>
            </a:r>
            <a:r>
              <a:rPr lang="ru-RU" altLang="en-US" sz="2400" kern="0" dirty="0">
                <a:latin typeface="Garamond" pitchFamily="18" charset="0"/>
              </a:rPr>
              <a:t>су, већим делом, имплементирани у суперкласи </a:t>
            </a:r>
            <a:r>
              <a:rPr lang="en-US" altLang="en-US" sz="2000" kern="0" dirty="0" err="1"/>
              <a:t>AbstractCollection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 smtClean="0">
                <a:latin typeface="Garamond" pitchFamily="18" charset="0"/>
              </a:rPr>
              <a:t>класе </a:t>
            </a:r>
            <a:r>
              <a:rPr lang="en-US" altLang="en-US" sz="2000" kern="0" dirty="0" err="1" smtClean="0"/>
              <a:t>LinkedList</a:t>
            </a:r>
            <a:r>
              <a:rPr lang="en-US" altLang="en-US" sz="2400" kern="0" dirty="0">
                <a:latin typeface="Garamond" pitchFamily="18" charset="0"/>
              </a:rPr>
              <a:t>. </a:t>
            </a:r>
            <a:endParaRPr lang="sr-Cyrl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Повезана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листа не подржава брз случајан приступ.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желимо да видимо </a:t>
            </a:r>
            <a:r>
              <a:rPr lang="en-US" altLang="en-US" sz="2400" kern="0" dirty="0">
                <a:latin typeface="Garamond" pitchFamily="18" charset="0"/>
              </a:rPr>
              <a:t>n-</a:t>
            </a:r>
            <a:r>
              <a:rPr lang="ru-RU" altLang="en-US" sz="2400" kern="0" dirty="0">
                <a:latin typeface="Garamond" pitchFamily="18" charset="0"/>
              </a:rPr>
              <a:t>ти елемент, </a:t>
            </a:r>
            <a:r>
              <a:rPr lang="ru-RU" altLang="en-US" sz="2400" kern="0" dirty="0" smtClean="0">
                <a:latin typeface="Garamond" pitchFamily="18" charset="0"/>
              </a:rPr>
              <a:t>морамо да </a:t>
            </a:r>
            <a:r>
              <a:rPr lang="ru-RU" altLang="en-US" sz="2400" kern="0" dirty="0">
                <a:latin typeface="Garamond" pitchFamily="18" charset="0"/>
              </a:rPr>
              <a:t>пођемо од почетка и најпре пређемо преко првих </a:t>
            </a:r>
            <a:r>
              <a:rPr lang="en-US" altLang="en-US" sz="2400" kern="0" dirty="0">
                <a:latin typeface="Garamond" pitchFamily="18" charset="0"/>
              </a:rPr>
              <a:t>n-1 </a:t>
            </a:r>
            <a:r>
              <a:rPr lang="ru-RU" altLang="en-US" sz="2400" kern="0" dirty="0">
                <a:latin typeface="Garamond" pitchFamily="18" charset="0"/>
              </a:rPr>
              <a:t>елемената. Не постоји пречица. </a:t>
            </a:r>
            <a:endParaRPr lang="ru-RU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Повезана листа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Дакле, програмери </a:t>
            </a:r>
            <a:r>
              <a:rPr lang="ru-RU" altLang="en-US" sz="2400" kern="0" dirty="0">
                <a:latin typeface="Garamond" pitchFamily="18" charset="0"/>
              </a:rPr>
              <a:t>обично не користе повезане листе у ситуацијама у којима је </a:t>
            </a:r>
            <a:r>
              <a:rPr lang="ru-RU" altLang="en-US" sz="2400" kern="0" dirty="0" smtClean="0">
                <a:latin typeface="Garamond" pitchFamily="18" charset="0"/>
              </a:rPr>
              <a:t>потребно приступати </a:t>
            </a:r>
            <a:r>
              <a:rPr lang="ru-RU" altLang="en-US" sz="2400" kern="0" dirty="0">
                <a:latin typeface="Garamond" pitchFamily="18" charset="0"/>
              </a:rPr>
              <a:t>елементима коришћењем целобројног индекса.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Без обзира на то, класа </a:t>
            </a:r>
            <a:r>
              <a:rPr lang="en-US" altLang="en-US" sz="2400" kern="0" dirty="0" err="1">
                <a:latin typeface="Garamond" pitchFamily="18" charset="0"/>
              </a:rPr>
              <a:t>LinkedList</a:t>
            </a:r>
            <a:r>
              <a:rPr lang="en-US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поседује метод </a:t>
            </a:r>
            <a:r>
              <a:rPr lang="en-US" altLang="en-US" sz="2400" kern="0" dirty="0" smtClean="0">
                <a:latin typeface="Garamond" pitchFamily="18" charset="0"/>
              </a:rPr>
              <a:t>get</a:t>
            </a:r>
            <a:r>
              <a:rPr lang="sr-Cyrl-RS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smtClean="0">
                <a:latin typeface="Garamond" pitchFamily="18" charset="0"/>
              </a:rPr>
              <a:t>који </a:t>
            </a:r>
            <a:r>
              <a:rPr lang="ru-RU" altLang="en-US" sz="2400" kern="0" dirty="0">
                <a:latin typeface="Garamond" pitchFamily="18" charset="0"/>
              </a:rPr>
              <a:t>омогућује приступ </a:t>
            </a:r>
            <a:r>
              <a:rPr lang="ru-RU" altLang="en-US" sz="2400" kern="0" dirty="0" smtClean="0">
                <a:latin typeface="Garamond" pitchFamily="18" charset="0"/>
              </a:rPr>
              <a:t>одређеном </a:t>
            </a:r>
            <a:r>
              <a:rPr lang="ru-RU" altLang="en-US" sz="2400" kern="0" dirty="0" err="1" smtClean="0">
                <a:latin typeface="Garamond" pitchFamily="18" charset="0"/>
              </a:rPr>
              <a:t>елементу</a:t>
            </a:r>
            <a:r>
              <a:rPr lang="ru-RU" altLang="en-US" sz="2400" kern="0" dirty="0" smtClean="0">
                <a:latin typeface="Garamond" pitchFamily="18" charset="0"/>
              </a:rPr>
              <a:t>:</a:t>
            </a:r>
          </a:p>
          <a:p>
            <a:pPr marL="0" indent="0"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LinkedList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lista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lista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altLang="en-US" sz="2400" kern="0" dirty="0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3645024"/>
            <a:ext cx="3600127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Као код свих модерних библиотека за структуре података, </a:t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 овде је интерфејс одвојен од имплементације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Начин одвајања ће бити детаљније приказан на структури података </a:t>
            </a:r>
            <a:r>
              <a:rPr lang="sr-Cyrl-RS" altLang="en-US" sz="2400" u="sng" dirty="0" smtClean="0">
                <a:latin typeface="Garamond" panose="02020404030301010803" pitchFamily="18" charset="0"/>
              </a:rPr>
              <a:t>ред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, која се користи када елементе треба обрађивати по редоследу приспећа (енг. </a:t>
            </a:r>
            <a:r>
              <a:rPr lang="en-US" altLang="en-US" sz="2400" dirty="0" smtClean="0">
                <a:latin typeface="Garamond" panose="02020404030301010803" pitchFamily="18" charset="0"/>
              </a:rPr>
              <a:t>first in, first out - FIFO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)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644900"/>
            <a:ext cx="5864225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java.util.LinkedList</a:t>
            </a:r>
            <a:r>
              <a:rPr lang="en-US" sz="1800" b="1" dirty="0">
                <a:latin typeface="Garamond" panose="02020404030301010803" pitchFamily="18" charset="0"/>
              </a:rPr>
              <a:t>&lt;E&gt; 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LinkedList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прави </a:t>
            </a:r>
            <a:r>
              <a:rPr lang="sr-Cyrl-RS" sz="1800" dirty="0">
                <a:latin typeface="Garamond" panose="02020404030301010803" pitchFamily="18" charset="0"/>
              </a:rPr>
              <a:t>празну повезану листу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LinkedList</a:t>
            </a:r>
            <a:r>
              <a:rPr lang="en-US" sz="1800" b="1" dirty="0">
                <a:latin typeface="Garamond" panose="02020404030301010803" pitchFamily="18" charset="0"/>
              </a:rPr>
              <a:t>(Collection&lt;?</a:t>
            </a:r>
            <a:r>
              <a:rPr lang="en-US" sz="1800" b="1" dirty="0" err="1">
                <a:latin typeface="Garamond" panose="02020404030301010803" pitchFamily="18" charset="0"/>
              </a:rPr>
              <a:t>extendsE</a:t>
            </a:r>
            <a:r>
              <a:rPr lang="en-US" sz="1800" b="1" dirty="0">
                <a:latin typeface="Garamond" panose="02020404030301010803" pitchFamily="18" charset="0"/>
              </a:rPr>
              <a:t>&gt; </a:t>
            </a:r>
            <a:r>
              <a:rPr lang="en-US" sz="1800" b="1" dirty="0" smtClean="0">
                <a:latin typeface="Garamond" panose="02020404030301010803" pitchFamily="18" charset="0"/>
              </a:rPr>
              <a:t>elements)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прави </a:t>
            </a:r>
            <a:r>
              <a:rPr lang="sr-Cyrl-RS" sz="1800" dirty="0">
                <a:latin typeface="Garamond" panose="02020404030301010803" pitchFamily="18" charset="0"/>
              </a:rPr>
              <a:t>листу и додаје све елементе из колекције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</a:t>
            </a:r>
            <a:r>
              <a:rPr lang="en-US" sz="1800" b="1" dirty="0" err="1">
                <a:latin typeface="Garamond" panose="02020404030301010803" pitchFamily="18" charset="0"/>
              </a:rPr>
              <a:t>addFirst</a:t>
            </a:r>
            <a:r>
              <a:rPr lang="en-US" sz="1800" b="1" dirty="0">
                <a:latin typeface="Garamond" panose="02020404030301010803" pitchFamily="18" charset="0"/>
              </a:rPr>
              <a:t>(E </a:t>
            </a:r>
            <a:r>
              <a:rPr lang="en-US" sz="1800" b="1" dirty="0" smtClean="0">
                <a:latin typeface="Garamond" panose="02020404030301010803" pitchFamily="18" charset="0"/>
              </a:rPr>
              <a:t>element)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sr-Cyrl-RS" sz="1800" dirty="0">
                <a:latin typeface="Garamond" panose="02020404030301010803" pitchFamily="18" charset="0"/>
              </a:rPr>
              <a:t>елемент на почетак листе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</a:t>
            </a:r>
            <a:r>
              <a:rPr lang="en-US" sz="1800" b="1" dirty="0" err="1">
                <a:latin typeface="Garamond" panose="02020404030301010803" pitchFamily="18" charset="0"/>
              </a:rPr>
              <a:t>addLast</a:t>
            </a:r>
            <a:r>
              <a:rPr lang="en-US" sz="1800" b="1" dirty="0">
                <a:latin typeface="Garamond" panose="02020404030301010803" pitchFamily="18" charset="0"/>
              </a:rPr>
              <a:t>(E element) 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sr-Cyrl-RS" sz="1800" dirty="0">
                <a:latin typeface="Garamond" panose="02020404030301010803" pitchFamily="18" charset="0"/>
              </a:rPr>
              <a:t>елемент на крај листе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</a:t>
            </a:r>
            <a:r>
              <a:rPr lang="en-US" sz="1800" b="1" dirty="0" err="1">
                <a:latin typeface="Garamond" panose="02020404030301010803" pitchFamily="18" charset="0"/>
              </a:rPr>
              <a:t>getFirst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елемент са почетка листе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</a:t>
            </a:r>
            <a:r>
              <a:rPr lang="en-US" sz="1800" b="1" dirty="0" err="1">
                <a:latin typeface="Garamond" panose="02020404030301010803" pitchFamily="18" charset="0"/>
              </a:rPr>
              <a:t>getLast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елемент са краја листе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</a:t>
            </a:r>
            <a:r>
              <a:rPr lang="en-US" sz="1800" b="1" dirty="0" err="1">
                <a:latin typeface="Garamond" panose="02020404030301010803" pitchFamily="18" charset="0"/>
              </a:rPr>
              <a:t>removeFirst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и враће елемент са поцетка листе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</a:t>
            </a:r>
            <a:r>
              <a:rPr lang="en-US" sz="1800" b="1" dirty="0" err="1">
                <a:latin typeface="Garamond" panose="02020404030301010803" pitchFamily="18" charset="0"/>
              </a:rPr>
              <a:t>removeLast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и враћа елемент са краја листе</a:t>
            </a:r>
            <a:endParaRPr lang="sr-Cyrl-RS" sz="18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Повезана </a:t>
            </a:r>
            <a:r>
              <a:rPr lang="sr-Cyrl-RS" kern="0" dirty="0" smtClean="0">
                <a:solidFill>
                  <a:srgbClr val="3366FF"/>
                </a:solidFill>
              </a:rPr>
              <a:t>листа (7)</a:t>
            </a:r>
            <a:endParaRPr lang="sr-Latn-CS" kern="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Низовна листа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Интерфејс листе представља уређену колекцију у којој је позиција у листи елемента битна.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Постоје два правила за приступ елементима: преко итератора, као и метода </a:t>
            </a:r>
            <a:r>
              <a:rPr lang="ru-RU" altLang="en-US" sz="2000" kern="0" dirty="0"/>
              <a:t>get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 </a:t>
            </a:r>
            <a:r>
              <a:rPr lang="ru-RU" altLang="en-US" sz="2000" kern="0" dirty="0"/>
              <a:t>set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за директан приступ.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Други метод  није препоручив за повезану листу али има смисла за низове.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Ова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класа, исто као </a:t>
            </a:r>
            <a:r>
              <a:rPr lang="ru-RU" altLang="en-US" sz="2000" kern="0" dirty="0"/>
              <a:t>LinkedList</a:t>
            </a:r>
            <a:r>
              <a:rPr lang="ru-RU" altLang="en-US" sz="2400" kern="0" dirty="0">
                <a:latin typeface="Garamond" pitchFamily="18" charset="0"/>
              </a:rPr>
              <a:t>, такође имплементира интерфејс </a:t>
            </a:r>
            <a:r>
              <a:rPr lang="ru-RU" altLang="en-US" sz="2000" kern="0" dirty="0"/>
              <a:t>List</a:t>
            </a:r>
            <a:r>
              <a:rPr lang="ru-RU" altLang="en-US" sz="2400" kern="0" dirty="0">
                <a:latin typeface="Garamond" pitchFamily="18" charset="0"/>
              </a:rPr>
              <a:t>. 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Низовна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листа енкапсулкира низ динамички </a:t>
            </a:r>
            <a:r>
              <a:rPr lang="ru-RU" altLang="en-US" sz="2400" kern="0" dirty="0" err="1">
                <a:latin typeface="Garamond" pitchFamily="18" charset="0"/>
              </a:rPr>
              <a:t>алоцираних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објеката</a:t>
            </a:r>
            <a:r>
              <a:rPr lang="sr-Latn-RS" altLang="en-US" sz="24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који индексирају елементе листе. </a:t>
            </a:r>
            <a:endParaRPr lang="ru-RU" altLang="en-US" sz="24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Низовна листа</a:t>
            </a:r>
            <a:r>
              <a:rPr lang="en-US" kern="0" dirty="0" smtClean="0">
                <a:solidFill>
                  <a:srgbClr val="3366FF"/>
                </a:solidFill>
              </a:rPr>
              <a:t>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Методи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en-US" altLang="en-US" sz="2000" kern="0" dirty="0"/>
              <a:t>size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en-US" altLang="en-US" sz="2000" kern="0" dirty="0" err="1"/>
              <a:t>isEmpty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en-US" altLang="en-US" sz="2000" kern="0" dirty="0"/>
              <a:t>get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en-US" altLang="en-US" sz="2000" kern="0" dirty="0"/>
              <a:t>set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en-US" altLang="en-US" sz="2000" kern="0" dirty="0"/>
              <a:t>iterator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sr-Cyrl-RS" altLang="en-US" sz="2400" kern="0" dirty="0" smtClean="0">
                <a:latin typeface="Garamond" pitchFamily="18" charset="0"/>
              </a:rPr>
              <a:t>и </a:t>
            </a:r>
            <a:r>
              <a:rPr lang="en-US" altLang="en-US" sz="2000" kern="0" dirty="0" err="1" smtClean="0"/>
              <a:t>listIterator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се извршавају за константно време. 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Додавање елемента дуже траје него што је то случај са </a:t>
            </a:r>
            <a:r>
              <a:rPr lang="en-US" altLang="en-US" sz="2000" kern="0" dirty="0" err="1" smtClean="0"/>
              <a:t>LinkedList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имплементацијом, али је зато бржи приступ елементу преко његовог индекса.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endParaRPr lang="sr-Latn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Сваки примерак класе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en-US" altLang="en-US" sz="2000" kern="0" dirty="0" err="1"/>
              <a:t>ArrayList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има свој капацитет</a:t>
            </a:r>
            <a:r>
              <a:rPr lang="en-US" altLang="en-US" sz="2400" kern="0" dirty="0" smtClean="0">
                <a:latin typeface="Garamond" pitchFamily="18" charset="0"/>
              </a:rPr>
              <a:t>.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Капацитет је величина низа који служи за смештај елемената листе</a:t>
            </a:r>
            <a:r>
              <a:rPr lang="en-US" altLang="en-US" sz="2400" kern="0" dirty="0" smtClean="0">
                <a:latin typeface="Garamond" pitchFamily="18" charset="0"/>
              </a:rPr>
              <a:t>.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Он аутоматски расте током додавања елемената у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en-US" altLang="en-US" sz="2000" kern="0" dirty="0" err="1" smtClean="0"/>
              <a:t>ArrayList</a:t>
            </a:r>
            <a:r>
              <a:rPr lang="sr-Cyrl-RS" altLang="en-US" sz="24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објекат</a:t>
            </a:r>
            <a:r>
              <a:rPr lang="en-US" altLang="en-US" sz="2400" kern="0" dirty="0" smtClean="0">
                <a:latin typeface="Garamond" pitchFamily="18" charset="0"/>
              </a:rPr>
              <a:t>. </a:t>
            </a:r>
            <a:endParaRPr lang="sr-Cyrl-RS" altLang="en-US" sz="24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Низовна листа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sr-Cyrl-RS" kern="0" dirty="0" smtClean="0">
                <a:solidFill>
                  <a:srgbClr val="3366FF"/>
                </a:solidFill>
              </a:rPr>
              <a:t>3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>
                <a:latin typeface="Garamond" pitchFamily="18" charset="0"/>
              </a:rPr>
              <a:t>Класе </a:t>
            </a:r>
            <a:r>
              <a:rPr lang="en-US" altLang="en-US" sz="2000" kern="0" dirty="0" err="1"/>
              <a:t>ArrayList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>
                <a:latin typeface="Garamond" pitchFamily="18" charset="0"/>
              </a:rPr>
              <a:t>и </a:t>
            </a:r>
            <a:r>
              <a:rPr lang="en-US" altLang="en-US" sz="2000" kern="0" dirty="0"/>
              <a:t>Vector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>
                <a:latin typeface="Garamond" pitchFamily="18" charset="0"/>
              </a:rPr>
              <a:t>имплементирају интерфејс </a:t>
            </a:r>
            <a:r>
              <a:rPr lang="en-US" altLang="en-US" sz="2000" kern="0" dirty="0" err="1" smtClean="0"/>
              <a:t>RandomAccess</a:t>
            </a:r>
            <a:r>
              <a:rPr lang="sr-Cyrl-RS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Јава </a:t>
            </a:r>
            <a:r>
              <a:rPr lang="sr-Cyrl-RS" altLang="en-US" sz="2400" kern="0" dirty="0">
                <a:latin typeface="Garamond" pitchFamily="18" charset="0"/>
              </a:rPr>
              <a:t>програмери који су ветерани користе класу </a:t>
            </a:r>
            <a:r>
              <a:rPr lang="en-US" altLang="en-US" sz="2000" kern="0" dirty="0"/>
              <a:t>Vector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>
                <a:latin typeface="Garamond" pitchFamily="18" charset="0"/>
              </a:rPr>
              <a:t>кад год им је потребан динамички низ</a:t>
            </a:r>
            <a:r>
              <a:rPr lang="sr-Cyrl-RS" altLang="en-US" sz="2400" kern="0" dirty="0" smtClean="0">
                <a:latin typeface="Garamond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Зашто </a:t>
            </a:r>
            <a:r>
              <a:rPr lang="sr-Cyrl-RS" altLang="en-US" sz="2400" kern="0" dirty="0">
                <a:latin typeface="Garamond" pitchFamily="18" charset="0"/>
              </a:rPr>
              <a:t>би требало користити </a:t>
            </a:r>
            <a:r>
              <a:rPr lang="en-US" altLang="en-US" sz="2000" kern="0" dirty="0" err="1"/>
              <a:t>ArrayList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>
                <a:latin typeface="Garamond" pitchFamily="18" charset="0"/>
              </a:rPr>
              <a:t>уместо </a:t>
            </a:r>
            <a:r>
              <a:rPr lang="en-US" altLang="en-US" sz="2000" kern="0" dirty="0"/>
              <a:t>Vector</a:t>
            </a:r>
            <a:r>
              <a:rPr lang="en-US" altLang="en-US" sz="2400" kern="0" dirty="0">
                <a:latin typeface="Garamond" pitchFamily="18" charset="0"/>
              </a:rPr>
              <a:t>? </a:t>
            </a:r>
            <a:endParaRPr lang="sr-Cyrl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>
                <a:latin typeface="Garamond" pitchFamily="18" charset="0"/>
              </a:rPr>
              <a:t>С</a:t>
            </a:r>
            <a:r>
              <a:rPr lang="sr-Cyrl-RS" altLang="en-US" sz="2400" kern="0" dirty="0" smtClean="0">
                <a:latin typeface="Garamond" pitchFamily="18" charset="0"/>
              </a:rPr>
              <a:t>ви методи класе </a:t>
            </a:r>
            <a:r>
              <a:rPr lang="en-US" altLang="en-US" sz="2000" kern="0" dirty="0"/>
              <a:t>Vector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>
                <a:latin typeface="Garamond" pitchFamily="18" charset="0"/>
              </a:rPr>
              <a:t>су синхронизовани </a:t>
            </a:r>
            <a:r>
              <a:rPr lang="sr-Cyrl-RS" altLang="en-US" sz="2400" kern="0" dirty="0" smtClean="0">
                <a:latin typeface="Garamond" pitchFamily="18" charset="0"/>
              </a:rPr>
              <a:t>што обезбеђује конзистенттност података у вишенитном програмирању, али успорава извршење метода.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Насупрот </a:t>
            </a:r>
            <a:r>
              <a:rPr lang="sr-Cyrl-RS" altLang="en-US" sz="2400" kern="0" dirty="0">
                <a:latin typeface="Garamond" pitchFamily="18" charset="0"/>
              </a:rPr>
              <a:t>томе, методи класе </a:t>
            </a:r>
            <a:r>
              <a:rPr lang="en-US" altLang="en-US" sz="2000" kern="0" dirty="0" err="1"/>
              <a:t>ArrayList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нису синхронизовани, па их треба користиткад год није потребна синхронизација</a:t>
            </a:r>
            <a:r>
              <a:rPr lang="sr-Cyrl-RS" altLang="en-US" sz="2400" kern="0" dirty="0">
                <a:latin typeface="Garamond" pitchFamily="18" charset="0"/>
              </a:rPr>
              <a:t>.</a:t>
            </a:r>
            <a:endParaRPr lang="en-US" altLang="en-US" sz="24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Повезане листе и низови дозвољавају убацивање </a:t>
            </a:r>
            <a:r>
              <a:rPr lang="ru-RU" altLang="en-US" sz="2400" kern="0" dirty="0" smtClean="0">
                <a:latin typeface="Garamond" pitchFamily="18" charset="0"/>
              </a:rPr>
              <a:t>елемената произвољно и притом воде рачуна о </a:t>
            </a:r>
            <a:r>
              <a:rPr lang="ru-RU" altLang="en-US" sz="2400" kern="0" dirty="0" err="1" smtClean="0">
                <a:latin typeface="Garamond" pitchFamily="18" charset="0"/>
              </a:rPr>
              <a:t>њиховом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редоследу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Међутим</a:t>
            </a:r>
            <a:r>
              <a:rPr lang="ru-RU" altLang="en-US" sz="2400" kern="0" dirty="0" smtClean="0">
                <a:latin typeface="Garamond" pitchFamily="18" charset="0"/>
              </a:rPr>
              <a:t>, ако треба наћи елеменат </a:t>
            </a:r>
            <a:r>
              <a:rPr lang="ru-RU" altLang="en-US" sz="2400" kern="0" dirty="0">
                <a:latin typeface="Garamond" pitchFamily="18" charset="0"/>
              </a:rPr>
              <a:t>а </a:t>
            </a:r>
            <a:r>
              <a:rPr lang="ru-RU" altLang="en-US" sz="2400" kern="0" dirty="0" smtClean="0">
                <a:latin typeface="Garamond" pitchFamily="18" charset="0"/>
              </a:rPr>
              <a:t>коме није запамћена позиција, потребно је претражити (у најгорем случају) све </a:t>
            </a:r>
            <a:r>
              <a:rPr lang="ru-RU" altLang="en-US" sz="2400" kern="0" dirty="0" err="1">
                <a:latin typeface="Garamond" pitchFamily="18" charset="0"/>
              </a:rPr>
              <a:t>елементе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колекције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Уколико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је редослед елемената небитан</a:t>
            </a:r>
            <a:r>
              <a:rPr lang="ru-RU" altLang="en-US" sz="2400" kern="0" dirty="0" smtClean="0">
                <a:latin typeface="Garamond" pitchFamily="18" charset="0"/>
              </a:rPr>
              <a:t>, може се користити колекција </a:t>
            </a:r>
            <a:r>
              <a:rPr lang="ru-RU" altLang="en-US" sz="2400" kern="0" dirty="0">
                <a:latin typeface="Garamond" pitchFamily="18" charset="0"/>
              </a:rPr>
              <a:t>која </a:t>
            </a:r>
            <a:r>
              <a:rPr lang="ru-RU" altLang="en-US" sz="2400" kern="0" dirty="0" smtClean="0">
                <a:latin typeface="Garamond" pitchFamily="18" charset="0"/>
              </a:rPr>
              <a:t>обезбеђује много бржи </a:t>
            </a:r>
            <a:r>
              <a:rPr lang="ru-RU" altLang="en-US" sz="2400" kern="0" dirty="0">
                <a:latin typeface="Garamond" pitchFamily="18" charset="0"/>
              </a:rPr>
              <a:t>приступ </a:t>
            </a:r>
            <a:r>
              <a:rPr lang="ru-RU" altLang="en-US" sz="2400" kern="0" dirty="0" err="1" smtClean="0">
                <a:latin typeface="Garamond" pitchFamily="18" charset="0"/>
              </a:rPr>
              <a:t>елементима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Једино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је незгодно </a:t>
            </a:r>
            <a:r>
              <a:rPr lang="ru-RU" altLang="en-US" sz="2400" kern="0" dirty="0" smtClean="0">
                <a:latin typeface="Garamond" pitchFamily="18" charset="0"/>
              </a:rPr>
              <a:t>што </a:t>
            </a:r>
            <a:r>
              <a:rPr lang="ru-RU" altLang="en-US" sz="2400" kern="0" dirty="0">
                <a:latin typeface="Garamond" pitchFamily="18" charset="0"/>
              </a:rPr>
              <a:t>се </a:t>
            </a:r>
            <a:r>
              <a:rPr lang="ru-RU" altLang="en-US" sz="2400" kern="0" dirty="0" smtClean="0">
                <a:latin typeface="Garamond" pitchFamily="18" charset="0"/>
              </a:rPr>
              <a:t>тада не </a:t>
            </a:r>
            <a:r>
              <a:rPr lang="ru-RU" altLang="en-US" sz="2400" kern="0" dirty="0">
                <a:latin typeface="Garamond" pitchFamily="18" charset="0"/>
              </a:rPr>
              <a:t>зна </a:t>
            </a:r>
            <a:r>
              <a:rPr lang="ru-RU" altLang="en-US" sz="2400" kern="0" dirty="0" smtClean="0">
                <a:latin typeface="Garamond" pitchFamily="18" charset="0"/>
              </a:rPr>
              <a:t>ништа о </a:t>
            </a:r>
            <a:r>
              <a:rPr lang="ru-RU" altLang="en-US" sz="2400" kern="0" dirty="0">
                <a:latin typeface="Garamond" pitchFamily="18" charset="0"/>
              </a:rPr>
              <a:t>редоследу </a:t>
            </a:r>
            <a:r>
              <a:rPr lang="ru-RU" altLang="en-US" sz="2400" kern="0" dirty="0" smtClean="0">
                <a:latin typeface="Garamond" pitchFamily="18" charset="0"/>
              </a:rPr>
              <a:t>елемената, већ их та структура </a:t>
            </a:r>
            <a:r>
              <a:rPr lang="ru-RU" altLang="en-US" sz="2400" kern="0" dirty="0">
                <a:latin typeface="Garamond" pitchFamily="18" charset="0"/>
              </a:rPr>
              <a:t>организује </a:t>
            </a:r>
            <a:r>
              <a:rPr lang="ru-RU" altLang="en-US" sz="2400" kern="0" dirty="0" smtClean="0">
                <a:latin typeface="Garamond" pitchFamily="18" charset="0"/>
              </a:rPr>
              <a:t>по </a:t>
            </a:r>
            <a:r>
              <a:rPr lang="ru-RU" altLang="en-US" sz="2400" kern="0" dirty="0">
                <a:latin typeface="Garamond" pitchFamily="18" charset="0"/>
              </a:rPr>
              <a:t>сопственом редоследу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ru-RU" altLang="en-US" sz="24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Добро позната структура за брзо проналазење елемената је хеш табела.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За </a:t>
            </a:r>
            <a:r>
              <a:rPr lang="ru-RU" altLang="en-US" sz="2400" kern="0" dirty="0" err="1" smtClean="0">
                <a:latin typeface="Garamond" pitchFamily="18" charset="0"/>
              </a:rPr>
              <a:t>разлику</a:t>
            </a:r>
            <a:r>
              <a:rPr lang="ru-RU" altLang="en-US" sz="2400" kern="0" dirty="0" smtClean="0">
                <a:latin typeface="Garamond" pitchFamily="18" charset="0"/>
              </a:rPr>
              <a:t> од </a:t>
            </a:r>
            <a:r>
              <a:rPr lang="ru-RU" altLang="en-US" sz="2400" kern="0" dirty="0" err="1" smtClean="0">
                <a:latin typeface="Garamond" pitchFamily="18" charset="0"/>
              </a:rPr>
              <a:t>низова</a:t>
            </a:r>
            <a:r>
              <a:rPr lang="ru-RU" altLang="en-US" sz="2400" kern="0" dirty="0" smtClean="0">
                <a:latin typeface="Garamond" pitchFamily="18" charset="0"/>
              </a:rPr>
              <a:t> код </a:t>
            </a:r>
            <a:r>
              <a:rPr lang="ru-RU" altLang="en-US" sz="2400" kern="0" dirty="0" err="1" smtClean="0">
                <a:latin typeface="Garamond" pitchFamily="18" charset="0"/>
              </a:rPr>
              <a:t>којих</a:t>
            </a:r>
            <a:r>
              <a:rPr lang="ru-RU" altLang="en-US" sz="2400" kern="0" dirty="0" smtClean="0">
                <a:latin typeface="Garamond" pitchFamily="18" charset="0"/>
              </a:rPr>
              <a:t> су </a:t>
            </a:r>
            <a:r>
              <a:rPr lang="ru-RU" altLang="en-US" sz="2400" kern="0" dirty="0" err="1" smtClean="0">
                <a:latin typeface="Garamond" pitchFamily="18" charset="0"/>
              </a:rPr>
              <a:t>индекси</a:t>
            </a:r>
            <a:r>
              <a:rPr lang="ru-RU" altLang="en-US" sz="2400" kern="0" dirty="0" smtClean="0">
                <a:latin typeface="Garamond" pitchFamily="18" charset="0"/>
              </a:rPr>
              <a:t> цели </a:t>
            </a:r>
            <a:r>
              <a:rPr lang="ru-RU" altLang="en-US" sz="2400" kern="0" dirty="0" err="1" smtClean="0">
                <a:latin typeface="Garamond" pitchFamily="18" charset="0"/>
              </a:rPr>
              <a:t>бројеви</a:t>
            </a:r>
            <a:r>
              <a:rPr lang="ru-RU" altLang="en-US" sz="2400" kern="0" dirty="0" smtClean="0">
                <a:latin typeface="Garamond" pitchFamily="18" charset="0"/>
              </a:rPr>
              <a:t>, </a:t>
            </a:r>
            <a:r>
              <a:rPr lang="ru-RU" altLang="en-US" sz="2400" kern="0" dirty="0" err="1" smtClean="0">
                <a:latin typeface="Garamond" pitchFamily="18" charset="0"/>
              </a:rPr>
              <a:t>овде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је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позиција</a:t>
            </a:r>
            <a:r>
              <a:rPr lang="ru-RU" altLang="en-US" sz="2400" kern="0" dirty="0" smtClean="0">
                <a:latin typeface="Garamond" pitchFamily="18" charset="0"/>
              </a:rPr>
              <a:t> у </a:t>
            </a:r>
            <a:r>
              <a:rPr lang="ru-RU" altLang="en-US" sz="2400" kern="0" dirty="0" err="1" smtClean="0">
                <a:latin typeface="Garamond" pitchFamily="18" charset="0"/>
              </a:rPr>
              <a:t>структури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одређена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произвољним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објектом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Ипак</a:t>
            </a:r>
            <a:r>
              <a:rPr lang="ru-RU" altLang="en-US" sz="2400" kern="0" dirty="0" smtClean="0">
                <a:latin typeface="Garamond" pitchFamily="18" charset="0"/>
              </a:rPr>
              <a:t>, имплицитно се </a:t>
            </a:r>
            <a:r>
              <a:rPr lang="ru-RU" altLang="en-US" sz="2400" kern="0" dirty="0" err="1" smtClean="0">
                <a:latin typeface="Garamond" pitchFamily="18" charset="0"/>
              </a:rPr>
              <a:t>захтева</a:t>
            </a:r>
            <a:r>
              <a:rPr lang="ru-RU" altLang="en-US" sz="2400" kern="0" dirty="0" smtClean="0">
                <a:latin typeface="Garamond" pitchFamily="18" charset="0"/>
              </a:rPr>
              <a:t> да </a:t>
            </a:r>
            <a:r>
              <a:rPr lang="ru-RU" altLang="en-US" sz="2400" kern="0" dirty="0" err="1" smtClean="0">
                <a:latin typeface="Garamond" pitchFamily="18" charset="0"/>
              </a:rPr>
              <a:t>сваком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објекту</a:t>
            </a:r>
            <a:r>
              <a:rPr lang="ru-RU" altLang="en-US" sz="2400" kern="0" dirty="0" smtClean="0">
                <a:latin typeface="Garamond" pitchFamily="18" charset="0"/>
              </a:rPr>
              <a:t> буде </a:t>
            </a:r>
            <a:r>
              <a:rPr lang="ru-RU" altLang="en-US" sz="2400" kern="0" dirty="0" err="1" smtClean="0">
                <a:latin typeface="Garamond" pitchFamily="18" charset="0"/>
              </a:rPr>
              <a:t>придружен</a:t>
            </a:r>
            <a:r>
              <a:rPr lang="ru-RU" altLang="en-US" sz="2400" kern="0" dirty="0" smtClean="0">
                <a:latin typeface="Garamond" pitchFamily="18" charset="0"/>
              </a:rPr>
              <a:t> цели </a:t>
            </a:r>
            <a:r>
              <a:rPr lang="ru-RU" altLang="en-US" sz="2400" kern="0" dirty="0" err="1" smtClean="0">
                <a:latin typeface="Garamond" pitchFamily="18" charset="0"/>
              </a:rPr>
              <a:t>број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тако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што</a:t>
            </a:r>
            <a:r>
              <a:rPr lang="ru-RU" altLang="en-US" sz="2400" kern="0" dirty="0" smtClean="0">
                <a:latin typeface="Garamond" pitchFamily="18" charset="0"/>
              </a:rPr>
              <a:t> се </a:t>
            </a:r>
            <a:r>
              <a:rPr lang="ru-RU" altLang="en-US" sz="2400" kern="0" dirty="0" err="1" smtClean="0">
                <a:latin typeface="Garamond" pitchFamily="18" charset="0"/>
              </a:rPr>
              <a:t>рачуна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његов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тзв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  <a:r>
              <a:rPr lang="ru-RU" altLang="en-US" sz="2400" kern="0" dirty="0" err="1" smtClean="0">
                <a:latin typeface="Garamond" pitchFamily="18" charset="0"/>
              </a:rPr>
              <a:t>хеш</a:t>
            </a:r>
            <a:r>
              <a:rPr lang="ru-RU" altLang="en-US" sz="2400" kern="0" dirty="0" smtClean="0">
                <a:latin typeface="Garamond" pitchFamily="18" charset="0"/>
              </a:rPr>
              <a:t>-код.</a:t>
            </a:r>
            <a:endParaRPr lang="ru-RU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Да би се </a:t>
            </a:r>
            <a:r>
              <a:rPr lang="ru-RU" altLang="en-US" sz="2400" kern="0" dirty="0" err="1" smtClean="0">
                <a:latin typeface="Garamond" pitchFamily="18" charset="0"/>
              </a:rPr>
              <a:t>конзистетно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дефинисао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хеш</a:t>
            </a:r>
            <a:r>
              <a:rPr lang="ru-RU" altLang="en-US" sz="2400" kern="0" dirty="0" smtClean="0">
                <a:latin typeface="Garamond" pitchFamily="18" charset="0"/>
              </a:rPr>
              <a:t>-код за </a:t>
            </a:r>
            <a:r>
              <a:rPr lang="ru-RU" altLang="en-US" sz="2400" kern="0" dirty="0" err="1" smtClean="0">
                <a:latin typeface="Garamond" pitchFamily="18" charset="0"/>
              </a:rPr>
              <a:t>неки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објекат</a:t>
            </a:r>
            <a:r>
              <a:rPr lang="ru-RU" altLang="en-US" sz="2400" kern="0" dirty="0" smtClean="0">
                <a:latin typeface="Garamond" pitchFamily="18" charset="0"/>
              </a:rPr>
              <a:t>, </a:t>
            </a:r>
            <a:r>
              <a:rPr lang="ru-RU" altLang="en-US" sz="2400" kern="0" dirty="0" err="1" smtClean="0">
                <a:latin typeface="Garamond" pitchFamily="18" charset="0"/>
              </a:rPr>
              <a:t>програмер</a:t>
            </a:r>
            <a:r>
              <a:rPr lang="ru-RU" altLang="en-US" sz="2400" kern="0" dirty="0" smtClean="0">
                <a:latin typeface="Garamond" pitchFamily="18" charset="0"/>
              </a:rPr>
              <a:t> мора </a:t>
            </a:r>
            <a:r>
              <a:rPr lang="ru-RU" altLang="en-US" sz="2400" kern="0" dirty="0" err="1" smtClean="0">
                <a:latin typeface="Garamond" pitchFamily="18" charset="0"/>
              </a:rPr>
              <a:t>редефинисати</a:t>
            </a:r>
            <a:r>
              <a:rPr lang="ru-RU" altLang="en-US" sz="2400" kern="0" dirty="0" smtClean="0">
                <a:latin typeface="Garamond" pitchFamily="18" charset="0"/>
              </a:rPr>
              <a:t> две методе: </a:t>
            </a:r>
            <a:r>
              <a:rPr lang="ru-RU" altLang="en-US" sz="2000" kern="0" dirty="0" err="1" smtClean="0"/>
              <a:t>ha</a:t>
            </a:r>
            <a:r>
              <a:rPr lang="en-US" altLang="en-US" sz="2000" kern="0" dirty="0" smtClean="0"/>
              <a:t>s</a:t>
            </a:r>
            <a:r>
              <a:rPr lang="ru-RU" altLang="en-US" sz="2000" kern="0" dirty="0" smtClean="0"/>
              <a:t>h</a:t>
            </a:r>
            <a:r>
              <a:rPr lang="en-US" altLang="en-US" sz="2000" kern="0" dirty="0" smtClean="0"/>
              <a:t>C</a:t>
            </a:r>
            <a:r>
              <a:rPr lang="ru-RU" altLang="en-US" sz="2000" kern="0" dirty="0" err="1" smtClean="0"/>
              <a:t>ode</a:t>
            </a:r>
            <a:r>
              <a:rPr lang="ru-RU" altLang="en-US" sz="2000" kern="0" dirty="0" smtClean="0"/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и</a:t>
            </a:r>
            <a:r>
              <a:rPr lang="ru-RU" altLang="en-US" sz="2000" kern="0" dirty="0" smtClean="0"/>
              <a:t> </a:t>
            </a:r>
            <a:r>
              <a:rPr lang="ru-RU" altLang="en-US" sz="2000" kern="0" dirty="0" err="1" smtClean="0"/>
              <a:t>equals</a:t>
            </a:r>
            <a:r>
              <a:rPr lang="ru-RU" altLang="en-US" sz="2400" kern="0" dirty="0" smtClean="0"/>
              <a:t>.</a:t>
            </a:r>
            <a:endParaRPr lang="sr-Latn-RS" altLang="en-US" sz="2400" kern="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Притом мора бити испуњено да </a:t>
            </a:r>
            <a:r>
              <a:rPr lang="ru-RU" altLang="en-US" sz="2400" kern="0" dirty="0" err="1">
                <a:latin typeface="Garamond" pitchFamily="18" charset="0"/>
              </a:rPr>
              <a:t>а</a:t>
            </a:r>
            <a:r>
              <a:rPr lang="ru-RU" altLang="en-US" sz="2400" kern="0" dirty="0" err="1" smtClean="0">
                <a:latin typeface="Garamond" pitchFamily="18" charset="0"/>
              </a:rPr>
              <a:t>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важи </a:t>
            </a:r>
            <a:r>
              <a:rPr lang="ru-RU" altLang="en-US" sz="2000" kern="0" dirty="0"/>
              <a:t>a.equals(b)</a:t>
            </a:r>
            <a:r>
              <a:rPr lang="ru-RU" altLang="en-US" sz="2400" kern="0" dirty="0">
                <a:latin typeface="Garamond" pitchFamily="18" charset="0"/>
              </a:rPr>
              <a:t>,онда </a:t>
            </a:r>
            <a:r>
              <a:rPr lang="ru-RU" altLang="en-US" sz="2000" kern="0" dirty="0"/>
              <a:t>a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 </a:t>
            </a:r>
            <a:r>
              <a:rPr lang="ru-RU" altLang="en-US" sz="2000" kern="0" dirty="0"/>
              <a:t>b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морају имати исти </a:t>
            </a:r>
            <a:r>
              <a:rPr lang="ru-RU" altLang="en-US" sz="2400" kern="0" dirty="0" err="1" smtClean="0">
                <a:latin typeface="Garamond" pitchFamily="18" charset="0"/>
              </a:rPr>
              <a:t>хеш</a:t>
            </a:r>
            <a:r>
              <a:rPr lang="ru-RU" altLang="en-US" sz="2400" kern="0" dirty="0" smtClean="0">
                <a:latin typeface="Garamond" pitchFamily="18" charset="0"/>
              </a:rPr>
              <a:t>-код.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Отворена </a:t>
            </a:r>
            <a:r>
              <a:rPr lang="ru-RU" altLang="en-US" sz="2400" kern="0" dirty="0">
                <a:latin typeface="Garamond" pitchFamily="18" charset="0"/>
              </a:rPr>
              <a:t>хеш табела је обично реализована као низ повезаних листи.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За </a:t>
            </a:r>
            <a:r>
              <a:rPr lang="ru-RU" altLang="en-US" sz="2400" kern="0" dirty="0">
                <a:latin typeface="Garamond" pitchFamily="18" charset="0"/>
              </a:rPr>
              <a:t>проналазење места објекта у хеш табели, израчунава се </a:t>
            </a:r>
            <a:r>
              <a:rPr lang="ru-RU" altLang="en-US" sz="2400" kern="0" dirty="0" smtClean="0">
                <a:latin typeface="Garamond" pitchFamily="18" charset="0"/>
              </a:rPr>
              <a:t>хеш-код </a:t>
            </a:r>
            <a:r>
              <a:rPr lang="ru-RU" altLang="en-US" sz="2400" kern="0" dirty="0">
                <a:latin typeface="Garamond" pitchFamily="18" charset="0"/>
              </a:rPr>
              <a:t>и дели се по </a:t>
            </a:r>
            <a:r>
              <a:rPr lang="ru-RU" altLang="en-US" sz="2400" kern="0" dirty="0" smtClean="0">
                <a:latin typeface="Garamond" pitchFamily="18" charset="0"/>
              </a:rPr>
              <a:t>модулу </a:t>
            </a:r>
            <a:r>
              <a:rPr lang="ru-RU" altLang="en-US" sz="2400" kern="0" dirty="0" err="1" smtClean="0">
                <a:latin typeface="Garamond" pitchFamily="18" charset="0"/>
              </a:rPr>
              <a:t>са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димензијом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низа.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Резултат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је </a:t>
            </a:r>
            <a:r>
              <a:rPr lang="ru-RU" altLang="en-US" sz="2400" kern="0" dirty="0" smtClean="0">
                <a:latin typeface="Garamond" pitchFamily="18" charset="0"/>
              </a:rPr>
              <a:t>индекс члана у низу </a:t>
            </a:r>
            <a:r>
              <a:rPr lang="ru-RU" altLang="en-US" sz="2400" kern="0" dirty="0">
                <a:latin typeface="Garamond" pitchFamily="18" charset="0"/>
              </a:rPr>
              <a:t>тј. индекс повезане листе која садржи дати елеменат.</a:t>
            </a: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ru-RU" altLang="en-US" sz="2400" kern="0" dirty="0" smtClean="0">
              <a:latin typeface="Garamond" pitchFamily="18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080"/>
            <a:ext cx="3550753" cy="252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7504" y="1484313"/>
            <a:ext cx="8928546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Да </a:t>
            </a:r>
            <a:r>
              <a:rPr lang="ru-RU" altLang="en-US" sz="2400" kern="0" dirty="0">
                <a:latin typeface="Garamond" pitchFamily="18" charset="0"/>
              </a:rPr>
              <a:t>би се одредила позиција објекта у табели, израчунава се његов хеш-к</a:t>
            </a:r>
            <a:r>
              <a:rPr lang="en-US" altLang="en-US" sz="2400" kern="0" dirty="0">
                <a:latin typeface="Garamond" pitchFamily="18" charset="0"/>
              </a:rPr>
              <a:t>ô</a:t>
            </a:r>
            <a:r>
              <a:rPr lang="ru-RU" altLang="en-US" sz="2400" kern="0" dirty="0">
                <a:latin typeface="Garamond" pitchFamily="18" charset="0"/>
              </a:rPr>
              <a:t>д и </a:t>
            </a:r>
            <a:r>
              <a:rPr lang="ru-RU" altLang="en-US" sz="2400" kern="0" dirty="0" smtClean="0">
                <a:latin typeface="Garamond" pitchFamily="18" charset="0"/>
              </a:rPr>
              <a:t>нађе остатак </a:t>
            </a:r>
            <a:r>
              <a:rPr lang="ru-RU" altLang="en-US" sz="2400" kern="0" dirty="0">
                <a:latin typeface="Garamond" pitchFamily="18" charset="0"/>
              </a:rPr>
              <a:t>при дељењу </a:t>
            </a:r>
            <a:r>
              <a:rPr lang="ru-RU" altLang="en-US" sz="2400" kern="0" dirty="0" smtClean="0">
                <a:latin typeface="Garamond" pitchFamily="18" charset="0"/>
              </a:rPr>
              <a:t>са укупним </a:t>
            </a:r>
            <a:r>
              <a:rPr lang="ru-RU" altLang="en-US" sz="2400" kern="0" dirty="0">
                <a:latin typeface="Garamond" pitchFamily="18" charset="0"/>
              </a:rPr>
              <a:t>бројем </a:t>
            </a:r>
            <a:r>
              <a:rPr lang="sr-Cyrl-RS" altLang="en-US" sz="2400" kern="0" dirty="0" smtClean="0">
                <a:latin typeface="Garamond" pitchFamily="18" charset="0"/>
              </a:rPr>
              <a:t>листи</a:t>
            </a:r>
            <a:r>
              <a:rPr lang="en-US" altLang="en-US" sz="2400" kern="0" dirty="0" smtClean="0">
                <a:latin typeface="Garamond" pitchFamily="18" charset="0"/>
              </a:rPr>
              <a:t>.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Тако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добијени број је индекс </a:t>
            </a:r>
            <a:r>
              <a:rPr lang="sr-Cyrl-RS" altLang="en-US" sz="2400" kern="0" dirty="0" smtClean="0">
                <a:latin typeface="Garamond" pitchFamily="18" charset="0"/>
              </a:rPr>
              <a:t>листе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који </a:t>
            </a:r>
            <a:r>
              <a:rPr lang="ru-RU" altLang="en-US" sz="2400" kern="0" dirty="0" smtClean="0">
                <a:latin typeface="Garamond" pitchFamily="18" charset="0"/>
              </a:rPr>
              <a:t>садржи дати </a:t>
            </a:r>
            <a:r>
              <a:rPr lang="ru-RU" altLang="en-US" sz="2400" kern="0" dirty="0">
                <a:latin typeface="Garamond" pitchFamily="18" charset="0"/>
              </a:rPr>
              <a:t>елемент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Н</a:t>
            </a:r>
            <a:r>
              <a:rPr lang="ru-RU" altLang="en-US" sz="2400" kern="0" dirty="0" smtClean="0">
                <a:latin typeface="Garamond" pitchFamily="18" charset="0"/>
              </a:rPr>
              <a:t>еизбежно </a:t>
            </a:r>
            <a:r>
              <a:rPr lang="ru-RU" altLang="en-US" sz="2400" kern="0" dirty="0">
                <a:latin typeface="Garamond" pitchFamily="18" charset="0"/>
              </a:rPr>
              <a:t>је да се понекад деси да </a:t>
            </a:r>
            <a:r>
              <a:rPr lang="ru-RU" altLang="en-US" sz="2400" kern="0" dirty="0" err="1" smtClean="0">
                <a:latin typeface="Garamond" pitchFamily="18" charset="0"/>
              </a:rPr>
              <a:t>има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више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елемената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којима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одговара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исти</a:t>
            </a:r>
            <a:r>
              <a:rPr lang="ru-RU" altLang="en-US" sz="2400" kern="0" dirty="0" smtClean="0">
                <a:latin typeface="Garamond" pitchFamily="18" charset="0"/>
              </a:rPr>
              <a:t> индекс листе и тада долази </a:t>
            </a:r>
            <a:r>
              <a:rPr lang="ru-RU" altLang="en-US" sz="2400" kern="0" dirty="0">
                <a:latin typeface="Garamond" pitchFamily="18" charset="0"/>
              </a:rPr>
              <a:t>до тзв. колизије.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У </a:t>
            </a:r>
            <a:r>
              <a:rPr lang="ru-RU" altLang="en-US" sz="2400" kern="0" dirty="0">
                <a:latin typeface="Garamond" pitchFamily="18" charset="0"/>
              </a:rPr>
              <a:t>том случају, нови објекат се пореди са </a:t>
            </a:r>
            <a:r>
              <a:rPr lang="ru-RU" altLang="en-US" sz="2400" kern="0" dirty="0" smtClean="0">
                <a:latin typeface="Garamond" pitchFamily="18" charset="0"/>
              </a:rPr>
              <a:t>свим објектима </a:t>
            </a:r>
            <a:r>
              <a:rPr lang="ru-RU" altLang="en-US" sz="2400" kern="0" dirty="0">
                <a:latin typeface="Garamond" pitchFamily="18" charset="0"/>
              </a:rPr>
              <a:t>из </a:t>
            </a:r>
            <a:r>
              <a:rPr lang="sr-Cyrl-RS" altLang="en-US" sz="2400" kern="0" dirty="0" smtClean="0">
                <a:latin typeface="Garamond" pitchFamily="18" charset="0"/>
              </a:rPr>
              <a:t>листе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како би се видело да ли је већ присутан.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хеш-к</a:t>
            </a:r>
            <a:r>
              <a:rPr lang="en-US" altLang="en-US" sz="2400" kern="0" dirty="0">
                <a:latin typeface="Garamond" pitchFamily="18" charset="0"/>
              </a:rPr>
              <a:t>ô</a:t>
            </a:r>
            <a:r>
              <a:rPr lang="ru-RU" altLang="en-US" sz="2400" kern="0" dirty="0">
                <a:latin typeface="Garamond" pitchFamily="18" charset="0"/>
              </a:rPr>
              <a:t>дови имају </a:t>
            </a:r>
            <a:r>
              <a:rPr lang="ru-RU" altLang="en-US" sz="2400" kern="0" dirty="0" smtClean="0">
                <a:latin typeface="Garamond" pitchFamily="18" charset="0"/>
              </a:rPr>
              <a:t>разумну случајну </a:t>
            </a:r>
            <a:r>
              <a:rPr lang="ru-RU" altLang="en-US" sz="2400" kern="0" dirty="0">
                <a:latin typeface="Garamond" pitchFamily="18" charset="0"/>
              </a:rPr>
              <a:t>дистрибуцију и број </a:t>
            </a:r>
            <a:r>
              <a:rPr lang="sr-Cyrl-RS" altLang="en-US" sz="2400" kern="0" dirty="0" smtClean="0">
                <a:latin typeface="Garamond" pitchFamily="18" charset="0"/>
              </a:rPr>
              <a:t>листи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довољно велик, требало би да буде потребно </a:t>
            </a:r>
            <a:r>
              <a:rPr lang="ru-RU" altLang="en-US" sz="2400" kern="0" dirty="0" smtClean="0">
                <a:latin typeface="Garamond" pitchFamily="18" charset="0"/>
              </a:rPr>
              <a:t>свега неколико </a:t>
            </a:r>
            <a:r>
              <a:rPr lang="ru-RU" altLang="en-US" sz="2400" kern="0" dirty="0">
                <a:latin typeface="Garamond" pitchFamily="18" charset="0"/>
              </a:rPr>
              <a:t>поређења.</a:t>
            </a:r>
            <a:endParaRPr lang="ru-RU" altLang="en-US" sz="2400" kern="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се превише објеката убаци у хеш-табелу, број колизија расте, </a:t>
            </a:r>
            <a:r>
              <a:rPr lang="ru-RU" altLang="en-US" sz="2400" kern="0" dirty="0" smtClean="0">
                <a:latin typeface="Garamond" pitchFamily="18" charset="0"/>
              </a:rPr>
              <a:t>а перформансе опадају</a:t>
            </a:r>
            <a:r>
              <a:rPr lang="ru-RU" altLang="en-US" sz="2400" kern="0" dirty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Обично се број листи </a:t>
            </a:r>
            <a:r>
              <a:rPr lang="ru-RU" altLang="en-US" sz="2400" kern="0" dirty="0">
                <a:latin typeface="Garamond" pitchFamily="18" charset="0"/>
              </a:rPr>
              <a:t>се поставља на нешто између 75% и 150% очекиваног броја елемената.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Стандардна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библиотека за </a:t>
            </a:r>
            <a:r>
              <a:rPr lang="ru-RU" altLang="en-US" sz="2400" kern="0" dirty="0" smtClean="0">
                <a:latin typeface="Garamond" pitchFamily="18" charset="0"/>
              </a:rPr>
              <a:t>број листи </a:t>
            </a:r>
            <a:r>
              <a:rPr lang="ru-RU" altLang="en-US" sz="2400" kern="0" dirty="0">
                <a:latin typeface="Garamond" pitchFamily="18" charset="0"/>
              </a:rPr>
              <a:t>користи степене двојке, подразумевано 16. </a:t>
            </a:r>
            <a:r>
              <a:rPr lang="ru-RU" altLang="en-US" sz="2400" kern="0" dirty="0" smtClean="0">
                <a:latin typeface="Garamond" pitchFamily="18" charset="0"/>
              </a:rPr>
              <a:t>и свака </a:t>
            </a:r>
            <a:r>
              <a:rPr lang="ru-RU" altLang="en-US" sz="2400" kern="0" dirty="0">
                <a:latin typeface="Garamond" pitchFamily="18" charset="0"/>
              </a:rPr>
              <a:t>вредност </a:t>
            </a:r>
            <a:r>
              <a:rPr lang="ru-RU" altLang="en-US" sz="2400" kern="0" dirty="0" smtClean="0">
                <a:latin typeface="Garamond" pitchFamily="18" charset="0"/>
              </a:rPr>
              <a:t>која се зада </a:t>
            </a:r>
            <a:r>
              <a:rPr lang="ru-RU" altLang="en-US" sz="2400" kern="0" dirty="0">
                <a:latin typeface="Garamond" pitchFamily="18" charset="0"/>
              </a:rPr>
              <a:t>за </a:t>
            </a:r>
            <a:r>
              <a:rPr lang="ru-RU" altLang="en-US" sz="2400" kern="0" dirty="0" smtClean="0">
                <a:latin typeface="Garamond" pitchFamily="18" charset="0"/>
              </a:rPr>
              <a:t>број листи </a:t>
            </a:r>
            <a:r>
              <a:rPr lang="ru-RU" altLang="en-US" sz="2400" kern="0" dirty="0">
                <a:latin typeface="Garamond" pitchFamily="18" charset="0"/>
              </a:rPr>
              <a:t>аутоматски бива заокружена на следећи степен двојке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  <a:endParaRPr lang="ru-RU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Ако </a:t>
            </a:r>
            <a:r>
              <a:rPr lang="ru-RU" altLang="en-US" sz="2400" kern="0" dirty="0">
                <a:latin typeface="Garamond" pitchFamily="18" charset="0"/>
              </a:rPr>
              <a:t>се хеш-табела препуни, неопходно је да буде </a:t>
            </a:r>
            <a:r>
              <a:rPr lang="ru-RU" altLang="en-US" sz="2400" kern="0" dirty="0" err="1" smtClean="0">
                <a:latin typeface="Garamond" pitchFamily="18" charset="0"/>
              </a:rPr>
              <a:t>рехеширана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Да </a:t>
            </a:r>
            <a:r>
              <a:rPr lang="ru-RU" altLang="en-US" sz="2400" kern="0" dirty="0">
                <a:latin typeface="Garamond" pitchFamily="18" charset="0"/>
              </a:rPr>
              <a:t>би се </a:t>
            </a:r>
            <a:r>
              <a:rPr lang="ru-RU" altLang="en-US" sz="2400" kern="0" dirty="0" smtClean="0">
                <a:latin typeface="Garamond" pitchFamily="18" charset="0"/>
              </a:rPr>
              <a:t>табела рехеширала</a:t>
            </a:r>
            <a:r>
              <a:rPr lang="ru-RU" altLang="en-US" sz="2400" kern="0" dirty="0">
                <a:latin typeface="Garamond" pitchFamily="18" charset="0"/>
              </a:rPr>
              <a:t>, неопходно је да се креира табела са већим бројем </a:t>
            </a:r>
            <a:r>
              <a:rPr lang="ru-RU" altLang="en-US" sz="2400" kern="0" dirty="0" smtClean="0">
                <a:latin typeface="Garamond" pitchFamily="18" charset="0"/>
              </a:rPr>
              <a:t>листи, а </a:t>
            </a:r>
            <a:r>
              <a:rPr lang="ru-RU" altLang="en-US" sz="2400" kern="0" dirty="0" err="1" smtClean="0">
                <a:latin typeface="Garamond" pitchFamily="18" charset="0"/>
              </a:rPr>
              <a:t>сви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елементи убаце </a:t>
            </a:r>
            <a:r>
              <a:rPr lang="ru-RU" altLang="en-US" sz="2400" kern="0" dirty="0" smtClean="0">
                <a:latin typeface="Garamond" pitchFamily="18" charset="0"/>
              </a:rPr>
              <a:t>у </a:t>
            </a:r>
            <a:r>
              <a:rPr lang="ru-RU" altLang="en-US" sz="2400" kern="0" dirty="0" err="1" smtClean="0">
                <a:latin typeface="Garamond" pitchFamily="18" charset="0"/>
              </a:rPr>
              <a:t>нову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табелу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Хеш табела </a:t>
            </a:r>
            <a:r>
              <a:rPr lang="ru-RU" altLang="en-US" sz="2400" kern="0" dirty="0">
                <a:latin typeface="Garamond" pitchFamily="18" charset="0"/>
              </a:rPr>
              <a:t>се </a:t>
            </a:r>
            <a:r>
              <a:rPr lang="ru-RU" altLang="en-US" sz="2400" kern="0" dirty="0" smtClean="0">
                <a:latin typeface="Garamond" pitchFamily="18" charset="0"/>
              </a:rPr>
              <a:t>користи </a:t>
            </a:r>
            <a:r>
              <a:rPr lang="ru-RU" altLang="en-US" sz="2400" kern="0" dirty="0">
                <a:latin typeface="Garamond" pitchFamily="18" charset="0"/>
              </a:rPr>
              <a:t>за имплементацију неколико </a:t>
            </a:r>
            <a:r>
              <a:rPr lang="ru-RU" altLang="en-US" sz="2400" kern="0" dirty="0" smtClean="0">
                <a:latin typeface="Garamond" pitchFamily="18" charset="0"/>
              </a:rPr>
              <a:t>важних структура </a:t>
            </a:r>
            <a:r>
              <a:rPr lang="ru-RU" altLang="en-US" sz="2400" kern="0" dirty="0" err="1" smtClean="0">
                <a:latin typeface="Garamond" pitchFamily="18" charset="0"/>
              </a:rPr>
              <a:t>података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Најједноставнија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медју њима је </a:t>
            </a:r>
            <a:r>
              <a:rPr lang="ru-RU" altLang="en-US" sz="2400" kern="0" dirty="0" smtClean="0">
                <a:latin typeface="Garamond" pitchFamily="18" charset="0"/>
              </a:rPr>
              <a:t>скуп. То </a:t>
            </a:r>
            <a:r>
              <a:rPr lang="ru-RU" altLang="en-US" sz="2400" kern="0" dirty="0">
                <a:latin typeface="Garamond" pitchFamily="18" charset="0"/>
              </a:rPr>
              <a:t>је колекција елемената </a:t>
            </a:r>
            <a:r>
              <a:rPr lang="ru-RU" altLang="en-US" sz="2400" kern="0" dirty="0" smtClean="0">
                <a:latin typeface="Garamond" pitchFamily="18" charset="0"/>
              </a:rPr>
              <a:t>без понављања.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ЈДК садржи </a:t>
            </a:r>
            <a:r>
              <a:rPr lang="ru-RU" altLang="en-US" sz="2400" kern="0" dirty="0" smtClean="0">
                <a:latin typeface="Garamond" pitchFamily="18" charset="0"/>
              </a:rPr>
              <a:t>класу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en-US" altLang="en-US" sz="2000" kern="0" dirty="0" err="1" smtClean="0"/>
              <a:t>HashSet</a:t>
            </a:r>
            <a:r>
              <a:rPr lang="ru-RU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која </a:t>
            </a:r>
            <a:r>
              <a:rPr lang="ru-RU" altLang="en-US" sz="2400" kern="0" dirty="0" smtClean="0">
                <a:latin typeface="Garamond" pitchFamily="18" charset="0"/>
              </a:rPr>
              <a:t>имплементира скуп базиран </a:t>
            </a:r>
            <a:r>
              <a:rPr lang="ru-RU" altLang="en-US" sz="2400" kern="0" dirty="0">
                <a:latin typeface="Garamond" pitchFamily="18" charset="0"/>
              </a:rPr>
              <a:t>на </a:t>
            </a:r>
            <a:r>
              <a:rPr lang="ru-RU" altLang="en-US" sz="2400" kern="0" dirty="0" smtClean="0">
                <a:latin typeface="Garamond" pitchFamily="18" charset="0"/>
              </a:rPr>
              <a:t>хеш </a:t>
            </a:r>
            <a:r>
              <a:rPr lang="ru-RU" altLang="en-US" sz="2400" kern="0" dirty="0">
                <a:latin typeface="Garamond" pitchFamily="18" charset="0"/>
              </a:rPr>
              <a:t>табели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HashSet</a:t>
            </a:r>
            <a:r>
              <a:rPr lang="ru-RU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 smtClean="0">
                <a:latin typeface="Garamond" pitchFamily="18" charset="0"/>
              </a:rPr>
              <a:t>се </a:t>
            </a:r>
            <a:r>
              <a:rPr lang="ru-RU" altLang="en-US" sz="2400" kern="0" dirty="0">
                <a:latin typeface="Garamond" pitchFamily="18" charset="0"/>
              </a:rPr>
              <a:t>користи једино </a:t>
            </a:r>
            <a:r>
              <a:rPr lang="ru-RU" altLang="en-US" sz="2400" kern="0" dirty="0" smtClean="0">
                <a:latin typeface="Garamond" pitchFamily="18" charset="0"/>
              </a:rPr>
              <a:t>кад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smtClean="0">
                <a:latin typeface="Garamond" pitchFamily="18" charset="0"/>
              </a:rPr>
              <a:t>редослед </a:t>
            </a:r>
            <a:r>
              <a:rPr lang="ru-RU" altLang="en-US" sz="2400" kern="0" dirty="0">
                <a:latin typeface="Garamond" pitchFamily="18" charset="0"/>
              </a:rPr>
              <a:t>елемената у колекцији није </a:t>
            </a:r>
            <a:r>
              <a:rPr lang="ru-RU" altLang="en-US" sz="2400" kern="0" dirty="0" err="1" smtClean="0">
                <a:latin typeface="Garamond" pitchFamily="18" charset="0"/>
              </a:rPr>
              <a:t>битан</a:t>
            </a:r>
            <a:r>
              <a:rPr lang="en-US" altLang="en-US" sz="2400" kern="0" dirty="0" smtClean="0">
                <a:latin typeface="Garamond" pitchFamily="18" charset="0"/>
              </a:rPr>
              <a:t>.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Основне методе су: </a:t>
            </a:r>
          </a:p>
          <a:p>
            <a:pPr marL="857250" lvl="1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1900" kern="0" dirty="0">
                <a:latin typeface="Garamond" pitchFamily="18" charset="0"/>
              </a:rPr>
              <a:t>д</a:t>
            </a:r>
            <a:r>
              <a:rPr lang="sr-Cyrl-RS" altLang="en-US" sz="1900" kern="0" dirty="0" smtClean="0">
                <a:latin typeface="Garamond" pitchFamily="18" charset="0"/>
              </a:rPr>
              <a:t>одавање елемента у скуп, </a:t>
            </a:r>
          </a:p>
          <a:p>
            <a:pPr marL="857250" lvl="1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1900" kern="0" dirty="0" smtClean="0">
                <a:latin typeface="Garamond" pitchFamily="18" charset="0"/>
              </a:rPr>
              <a:t>провера да ли је елемент у скупу, </a:t>
            </a:r>
          </a:p>
          <a:p>
            <a:pPr marL="857250" lvl="1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1900" kern="0" dirty="0" smtClean="0">
                <a:latin typeface="Garamond" pitchFamily="18" charset="0"/>
              </a:rPr>
              <a:t>избацивање из скупа, </a:t>
            </a:r>
          </a:p>
          <a:p>
            <a:pPr marL="857250" lvl="1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1900" kern="0" dirty="0">
                <a:latin typeface="Garamond" pitchFamily="18" charset="0"/>
              </a:rPr>
              <a:t>и</a:t>
            </a:r>
            <a:r>
              <a:rPr lang="sr-Cyrl-RS" altLang="en-US" sz="1900" kern="0" dirty="0" smtClean="0">
                <a:latin typeface="Garamond" pitchFamily="18" charset="0"/>
              </a:rPr>
              <a:t>терирање скупа у привидно произвољном редоследу.</a:t>
            </a:r>
            <a:endParaRPr lang="ru-RU" altLang="en-US" sz="1900" kern="0" dirty="0">
              <a:latin typeface="Garamond" pitchFamily="18" charset="0"/>
            </a:endParaRP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ru-RU" altLang="en-US" sz="2400" kern="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Минимална форма интерфејса за ред има следећи облик: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pojednostavljena verzija reda iz standardne biblioteke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element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не говори ништа о томе на који ће начин ред бити имплементиран (као кружни низ, као повезана листа или на неки трећи начин).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389438"/>
            <a:ext cx="21336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8" y="4941168"/>
            <a:ext cx="55245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31640" y="1916832"/>
            <a:ext cx="6624736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java.util.HashSet</a:t>
            </a:r>
            <a:r>
              <a:rPr lang="en-US" sz="1800" b="1" dirty="0">
                <a:latin typeface="Garamond" panose="02020404030301010803" pitchFamily="18" charset="0"/>
              </a:rPr>
              <a:t>&lt;E&gt;  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HashSet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креира </a:t>
            </a:r>
            <a:r>
              <a:rPr lang="sr-Cyrl-RS" sz="1800" dirty="0">
                <a:latin typeface="Garamond" panose="02020404030301010803" pitchFamily="18" charset="0"/>
              </a:rPr>
              <a:t>празан каталог.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HashSet</a:t>
            </a:r>
            <a:r>
              <a:rPr lang="en-US" sz="1800" b="1" dirty="0">
                <a:latin typeface="Garamond" panose="02020404030301010803" pitchFamily="18" charset="0"/>
              </a:rPr>
              <a:t>(Collection&lt;? extends E&gt; el</a:t>
            </a:r>
            <a:r>
              <a:rPr lang="sr-Cyrl-RS" sz="1800" b="1" dirty="0">
                <a:latin typeface="Garamond" panose="02020404030301010803" pitchFamily="18" charset="0"/>
              </a:rPr>
              <a:t>е</a:t>
            </a:r>
            <a:r>
              <a:rPr lang="en-US" sz="1800" b="1" dirty="0" err="1" smtClean="0">
                <a:latin typeface="Garamond" panose="02020404030301010803" pitchFamily="18" charset="0"/>
              </a:rPr>
              <a:t>ments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креира </a:t>
            </a:r>
            <a:r>
              <a:rPr lang="sr-Cyrl-RS" sz="1800" dirty="0">
                <a:latin typeface="Garamond" panose="02020404030301010803" pitchFamily="18" charset="0"/>
              </a:rPr>
              <a:t>каталог и у њега додаје све елементе из колекције.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HashSet</a:t>
            </a:r>
            <a:r>
              <a:rPr lang="en-US" sz="1800" b="1" dirty="0" smtClean="0">
                <a:latin typeface="Garamond" panose="02020404030301010803" pitchFamily="18" charset="0"/>
              </a:rPr>
              <a:t>(</a:t>
            </a:r>
            <a:r>
              <a:rPr lang="en-US" sz="1800" b="1" dirty="0" err="1" smtClean="0">
                <a:latin typeface="Garamond" panose="02020404030301010803" pitchFamily="18" charset="0"/>
              </a:rPr>
              <a:t>int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 smtClean="0">
                <a:latin typeface="Garamond" panose="02020404030301010803" pitchFamily="18" charset="0"/>
              </a:rPr>
              <a:t>initialCapacity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креира </a:t>
            </a:r>
            <a:r>
              <a:rPr lang="sr-Cyrl-RS" sz="1800" dirty="0">
                <a:latin typeface="Garamond" panose="02020404030301010803" pitchFamily="18" charset="0"/>
              </a:rPr>
              <a:t>празан </a:t>
            </a:r>
            <a:r>
              <a:rPr lang="sr-Cyrl-RS" sz="1800" dirty="0" smtClean="0">
                <a:latin typeface="Garamond" panose="02020404030301010803" pitchFamily="18" charset="0"/>
              </a:rPr>
              <a:t>каталог </a:t>
            </a:r>
            <a:r>
              <a:rPr lang="sr-Cyrl-RS" sz="1800" dirty="0">
                <a:latin typeface="Garamond" panose="02020404030301010803" pitchFamily="18" charset="0"/>
              </a:rPr>
              <a:t>одређеног капацитета.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HashSet</a:t>
            </a:r>
            <a:r>
              <a:rPr lang="en-US" sz="1800" b="1" dirty="0">
                <a:latin typeface="Garamond" panose="02020404030301010803" pitchFamily="18" charset="0"/>
              </a:rPr>
              <a:t>(</a:t>
            </a: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initialCapacity,float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 smtClean="0">
                <a:latin typeface="Garamond" panose="02020404030301010803" pitchFamily="18" charset="0"/>
              </a:rPr>
              <a:t>loadFactor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креира </a:t>
            </a:r>
            <a:r>
              <a:rPr lang="sr-Cyrl-RS" sz="1800" dirty="0">
                <a:latin typeface="Garamond" panose="02020404030301010803" pitchFamily="18" charset="0"/>
              </a:rPr>
              <a:t>празан каталог одређеног капацитета и датог фактора пуњења (број између 0.0 1.0 који одредјује проценат при поновном хеширању).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java.lang.Object</a:t>
            </a:r>
            <a:r>
              <a:rPr lang="en-US" sz="1800" b="1" dirty="0">
                <a:latin typeface="Garamond" panose="02020404030301010803" pitchFamily="18" charset="0"/>
              </a:rPr>
              <a:t>   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hashCode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хеш</a:t>
            </a:r>
            <a:r>
              <a:rPr lang="en-US" sz="1800" dirty="0">
                <a:latin typeface="Garamond" panose="02020404030301010803" pitchFamily="18" charset="0"/>
              </a:rPr>
              <a:t>-</a:t>
            </a:r>
            <a:r>
              <a:rPr lang="sr-Cyrl-RS" sz="1800" dirty="0" smtClean="0">
                <a:latin typeface="Garamond" panose="02020404030301010803" pitchFamily="18" charset="0"/>
              </a:rPr>
              <a:t>код </a:t>
            </a:r>
            <a:r>
              <a:rPr lang="sr-Cyrl-RS" sz="1800" dirty="0">
                <a:latin typeface="Garamond" panose="02020404030301010803" pitchFamily="18" charset="0"/>
              </a:rPr>
              <a:t>за објекат </a:t>
            </a:r>
            <a:r>
              <a:rPr lang="en-US" sz="1800" dirty="0" smtClean="0">
                <a:latin typeface="Garamond" panose="02020404030301010803" pitchFamily="18" charset="0"/>
              </a:rPr>
              <a:t>this</a:t>
            </a:r>
            <a:r>
              <a:rPr lang="en-US" sz="1800" dirty="0">
                <a:latin typeface="Garamond" panose="02020404030301010803" pitchFamily="18" charset="0"/>
              </a:rPr>
              <a:t>. </a:t>
            </a:r>
            <a:r>
              <a:rPr lang="sr-Cyrl-RS" sz="1800" dirty="0" smtClean="0">
                <a:latin typeface="Garamond" panose="02020404030301010803" pitchFamily="18" charset="0"/>
              </a:rPr>
              <a:t>Хеш</a:t>
            </a:r>
            <a:r>
              <a:rPr lang="en-US" sz="1800" dirty="0">
                <a:latin typeface="Garamond" panose="02020404030301010803" pitchFamily="18" charset="0"/>
              </a:rPr>
              <a:t>-</a:t>
            </a:r>
            <a:r>
              <a:rPr lang="sr-Cyrl-RS" sz="1800" dirty="0" smtClean="0">
                <a:latin typeface="Garamond" panose="02020404030301010803" pitchFamily="18" charset="0"/>
              </a:rPr>
              <a:t>код </a:t>
            </a:r>
            <a:r>
              <a:rPr lang="sr-Cyrl-RS" sz="1800" dirty="0">
                <a:latin typeface="Garamond" panose="02020404030301010803" pitchFamily="18" charset="0"/>
              </a:rPr>
              <a:t>може бити цео, позитиван и негативан. Дефиниција </a:t>
            </a:r>
            <a:r>
              <a:rPr lang="en-US" sz="1800" dirty="0">
                <a:latin typeface="Garamond" panose="02020404030301010803" pitchFamily="18" charset="0"/>
              </a:rPr>
              <a:t>equals </a:t>
            </a:r>
            <a:r>
              <a:rPr lang="sr-Cyrl-RS" sz="1800" dirty="0">
                <a:latin typeface="Garamond" panose="02020404030301010803" pitchFamily="18" charset="0"/>
              </a:rPr>
              <a:t>и </a:t>
            </a:r>
            <a:r>
              <a:rPr lang="en-US" sz="1800" dirty="0" err="1">
                <a:latin typeface="Garamond" panose="02020404030301010803" pitchFamily="18" charset="0"/>
              </a:rPr>
              <a:t>hashCode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sr-Cyrl-RS" sz="1800" dirty="0">
                <a:latin typeface="Garamond" panose="02020404030301010803" pitchFamily="18" charset="0"/>
              </a:rPr>
              <a:t>морају бити сагласни: ако </a:t>
            </a:r>
            <a:r>
              <a:rPr lang="en-US" sz="1800" dirty="0">
                <a:latin typeface="Garamond" panose="02020404030301010803" pitchFamily="18" charset="0"/>
              </a:rPr>
              <a:t>x.</a:t>
            </a:r>
            <a:r>
              <a:rPr lang="sr-Cyrl-RS" sz="1800" dirty="0">
                <a:latin typeface="Garamond" panose="02020404030301010803" pitchFamily="18" charset="0"/>
              </a:rPr>
              <a:t>е</a:t>
            </a:r>
            <a:r>
              <a:rPr lang="en-US" sz="1800" dirty="0" err="1">
                <a:latin typeface="Garamond" panose="02020404030301010803" pitchFamily="18" charset="0"/>
              </a:rPr>
              <a:t>quals</a:t>
            </a:r>
            <a:r>
              <a:rPr lang="en-US" sz="1800" dirty="0">
                <a:latin typeface="Garamond" panose="02020404030301010803" pitchFamily="18" charset="0"/>
              </a:rPr>
              <a:t>(y) </a:t>
            </a:r>
            <a:r>
              <a:rPr lang="sr-Cyrl-RS" sz="1800" dirty="0">
                <a:latin typeface="Garamond" panose="02020404030301010803" pitchFamily="18" charset="0"/>
              </a:rPr>
              <a:t>враће </a:t>
            </a:r>
            <a:r>
              <a:rPr lang="en-US" sz="1800" dirty="0" smtClean="0">
                <a:latin typeface="Garamond" panose="02020404030301010803" pitchFamily="18" charset="0"/>
              </a:rPr>
              <a:t>true, </a:t>
            </a:r>
            <a:r>
              <a:rPr lang="sr-Cyrl-RS" sz="1800" dirty="0" smtClean="0">
                <a:latin typeface="Garamond" panose="02020404030301010803" pitchFamily="18" charset="0"/>
              </a:rPr>
              <a:t>онда </a:t>
            </a:r>
            <a:r>
              <a:rPr lang="en-US" sz="1800" dirty="0" err="1">
                <a:latin typeface="Garamond" panose="02020404030301010803" pitchFamily="18" charset="0"/>
              </a:rPr>
              <a:t>x.hashCode</a:t>
            </a:r>
            <a:r>
              <a:rPr lang="en-US" sz="1800" dirty="0">
                <a:latin typeface="Garamond" panose="02020404030301010803" pitchFamily="18" charset="0"/>
              </a:rPr>
              <a:t>() </a:t>
            </a:r>
            <a:r>
              <a:rPr lang="sr-Cyrl-RS" sz="1800" dirty="0">
                <a:latin typeface="Garamond" panose="02020404030301010803" pitchFamily="18" charset="0"/>
              </a:rPr>
              <a:t>мора бити исти као </a:t>
            </a:r>
            <a:r>
              <a:rPr lang="en-US" sz="1800" dirty="0" err="1">
                <a:latin typeface="Garamond" panose="02020404030301010803" pitchFamily="18" charset="0"/>
              </a:rPr>
              <a:t>y.hashCode</a:t>
            </a:r>
            <a:r>
              <a:rPr lang="en-US" sz="1800" dirty="0">
                <a:latin typeface="Garamond" panose="02020404030301010803" pitchFamily="18" charset="0"/>
              </a:rPr>
              <a:t>().</a:t>
            </a:r>
          </a:p>
          <a:p>
            <a:pPr>
              <a:spcBef>
                <a:spcPts val="0"/>
              </a:spcBef>
              <a:defRPr/>
            </a:pPr>
            <a:endParaRPr lang="sr-Cyrl-RS" sz="18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Дрвоидни скупови су слични хеш скуповима, али уз </a:t>
            </a:r>
            <a:r>
              <a:rPr lang="ru-RU" altLang="en-US" sz="2400" kern="0" dirty="0" err="1" smtClean="0">
                <a:latin typeface="Garamond" pitchFamily="18" charset="0"/>
              </a:rPr>
              <a:t>разлику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што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је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дрвоидни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скуп  </a:t>
            </a:r>
            <a:r>
              <a:rPr lang="ru-RU" altLang="en-US" sz="2400" kern="0" dirty="0" smtClean="0">
                <a:latin typeface="Garamond" pitchFamily="18" charset="0"/>
              </a:rPr>
              <a:t>је </a:t>
            </a:r>
            <a:r>
              <a:rPr lang="ru-RU" altLang="en-US" sz="2400" kern="0" dirty="0" err="1" smtClean="0">
                <a:latin typeface="Garamond" pitchFamily="18" charset="0"/>
              </a:rPr>
              <a:t>сортирана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колекција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>
                <a:latin typeface="Garamond" pitchFamily="18" charset="0"/>
              </a:rPr>
              <a:t>Т</a:t>
            </a:r>
            <a:r>
              <a:rPr lang="ru-RU" altLang="en-US" sz="2400" kern="0" dirty="0" err="1" smtClean="0">
                <a:latin typeface="Garamond" pitchFamily="18" charset="0"/>
              </a:rPr>
              <a:t>то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значи да се могу додавати елементе у колекцију </a:t>
            </a:r>
            <a:r>
              <a:rPr lang="ru-RU" altLang="en-US" sz="2400" kern="0" dirty="0" smtClean="0">
                <a:latin typeface="Garamond" pitchFamily="18" charset="0"/>
              </a:rPr>
              <a:t>произвољним редоследом </a:t>
            </a:r>
            <a:r>
              <a:rPr lang="ru-RU" altLang="en-US" sz="2400" kern="0" dirty="0">
                <a:latin typeface="Garamond" pitchFamily="18" charset="0"/>
              </a:rPr>
              <a:t>а да </a:t>
            </a:r>
            <a:r>
              <a:rPr lang="ru-RU" altLang="en-US" sz="2400" kern="0" dirty="0" smtClean="0">
                <a:latin typeface="Garamond" pitchFamily="18" charset="0"/>
              </a:rPr>
              <a:t>се при </a:t>
            </a:r>
            <a:r>
              <a:rPr lang="ru-RU" altLang="en-US" sz="2400" kern="0" dirty="0">
                <a:latin typeface="Garamond" pitchFamily="18" charset="0"/>
              </a:rPr>
              <a:t>пролазу кроз колекцију елементи </a:t>
            </a:r>
            <a:r>
              <a:rPr lang="ru-RU" altLang="en-US" sz="2400" kern="0" dirty="0" smtClean="0">
                <a:latin typeface="Garamond" pitchFamily="18" charset="0"/>
              </a:rPr>
              <a:t>аутоматски </a:t>
            </a:r>
            <a:r>
              <a:rPr lang="ru-RU" altLang="en-US" sz="2400" kern="0" dirty="0">
                <a:latin typeface="Garamond" pitchFamily="18" charset="0"/>
              </a:rPr>
              <a:t>обилазе у сортираном поретку.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b="1" kern="0" dirty="0">
                <a:latin typeface="Garamond" pitchFamily="18" charset="0"/>
              </a:rPr>
              <a:t>Пример</a:t>
            </a:r>
            <a:r>
              <a:rPr lang="ru-RU" altLang="en-US" sz="2400" b="1" kern="0" dirty="0" smtClean="0">
                <a:latin typeface="Garamond" pitchFamily="18" charset="0"/>
              </a:rPr>
              <a:t>. </a:t>
            </a:r>
            <a:r>
              <a:rPr lang="ru-RU" altLang="en-US" sz="2400" kern="0" dirty="0" smtClean="0">
                <a:latin typeface="Garamond" pitchFamily="18" charset="0"/>
              </a:rPr>
              <a:t>Претпоставимо </a:t>
            </a:r>
            <a:r>
              <a:rPr lang="ru-RU" altLang="en-US" sz="2400" kern="0" dirty="0">
                <a:latin typeface="Garamond" pitchFamily="18" charset="0"/>
              </a:rPr>
              <a:t>да </a:t>
            </a:r>
            <a:r>
              <a:rPr lang="ru-RU" altLang="en-US" sz="2400" kern="0" dirty="0" smtClean="0">
                <a:latin typeface="Garamond" pitchFamily="18" charset="0"/>
              </a:rPr>
              <a:t>се додају нике у дрвоидни скуп и потом се приказују елементи који су додати у </a:t>
            </a:r>
            <a:r>
              <a:rPr lang="ru-RU" altLang="en-US" sz="2400" kern="0" dirty="0" err="1" smtClean="0">
                <a:latin typeface="Garamond" pitchFamily="18" charset="0"/>
              </a:rPr>
              <a:t>колекцију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SortedSet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sorter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TreeSet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"Bob"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"Amy"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"Carl"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s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sorter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Као</a:t>
            </a:r>
            <a:r>
              <a:rPr lang="ru-RU" altLang="en-US" sz="2400" kern="0" dirty="0" smtClean="0">
                <a:latin typeface="Garamond" pitchFamily="18" charset="0"/>
              </a:rPr>
              <a:t> што се може очекивати, приказани елементи су сортирани</a:t>
            </a:r>
            <a:r>
              <a:rPr lang="en-US" altLang="en-US" sz="2400" kern="0" dirty="0" smtClean="0">
                <a:latin typeface="Garamond" pitchFamily="18" charset="0"/>
              </a:rPr>
              <a:t>: </a:t>
            </a:r>
            <a:endParaRPr lang="en-US" altLang="en-US" sz="2400" kern="0" dirty="0">
              <a:latin typeface="Garamond" pitchFamily="18" charset="0"/>
            </a:endParaRP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kern="0" dirty="0"/>
              <a:t>Amy Bob Carl.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1913" y="4221088"/>
            <a:ext cx="5688359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Као што име класе говори, сортирање се извршава по принципу дрволике структуре података.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Сваки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пут када се елемент дода у дрво, он се поставља на одговарајућу позицију дрвета.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Стога</a:t>
            </a:r>
            <a:r>
              <a:rPr lang="ru-RU" altLang="en-US" sz="2400" kern="0" dirty="0">
                <a:latin typeface="Garamond" pitchFamily="18" charset="0"/>
              </a:rPr>
              <a:t>, итератори увек посећују елементе у </a:t>
            </a:r>
            <a:r>
              <a:rPr lang="ru-RU" altLang="en-US" sz="2400" kern="0" dirty="0" err="1">
                <a:latin typeface="Garamond" pitchFamily="18" charset="0"/>
              </a:rPr>
              <a:t>сортираном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поретку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Подразумевано</a:t>
            </a:r>
            <a:r>
              <a:rPr lang="ru-RU" altLang="en-US" sz="2400" kern="0" dirty="0">
                <a:latin typeface="Garamond" pitchFamily="18" charset="0"/>
              </a:rPr>
              <a:t>, </a:t>
            </a:r>
            <a:r>
              <a:rPr lang="ru-RU" altLang="en-US" sz="2400" kern="0" dirty="0" smtClean="0">
                <a:latin typeface="Garamond" pitchFamily="18" charset="0"/>
              </a:rPr>
              <a:t>се </a:t>
            </a:r>
            <a:r>
              <a:rPr lang="ru-RU" altLang="en-US" sz="2400" kern="0" dirty="0">
                <a:latin typeface="Garamond" pitchFamily="18" charset="0"/>
              </a:rPr>
              <a:t>претпоставља да </a:t>
            </a:r>
            <a:r>
              <a:rPr lang="ru-RU" altLang="en-US" sz="2400" kern="0" dirty="0" smtClean="0">
                <a:latin typeface="Garamond" pitchFamily="18" charset="0"/>
              </a:rPr>
              <a:t>се убацују елементи </a:t>
            </a:r>
            <a:r>
              <a:rPr lang="ru-RU" altLang="en-US" sz="2400" kern="0" dirty="0">
                <a:latin typeface="Garamond" pitchFamily="18" charset="0"/>
              </a:rPr>
              <a:t>класе која имплементира </a:t>
            </a:r>
            <a:r>
              <a:rPr lang="ru-RU" altLang="en-US" sz="2400" kern="0" dirty="0" err="1">
                <a:latin typeface="Garamond" pitchFamily="18" charset="0"/>
              </a:rPr>
              <a:t>интерфејс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000" kern="0" dirty="0" err="1" smtClean="0"/>
              <a:t>Comparable</a:t>
            </a:r>
            <a:r>
              <a:rPr lang="ru-RU" altLang="en-US" sz="2400" kern="0" dirty="0" smtClean="0">
                <a:latin typeface="Garamond" pitchFamily="18" charset="0"/>
              </a:rPr>
              <a:t>!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убацујемо сопствене објекте, </a:t>
            </a:r>
            <a:r>
              <a:rPr lang="ru-RU" altLang="en-US" sz="2400" kern="0" dirty="0" smtClean="0">
                <a:latin typeface="Garamond" pitchFamily="18" charset="0"/>
              </a:rPr>
              <a:t>тада морамо </a:t>
            </a:r>
            <a:r>
              <a:rPr lang="ru-RU" altLang="en-US" sz="2400" kern="0" dirty="0">
                <a:latin typeface="Garamond" pitchFamily="18" charset="0"/>
              </a:rPr>
              <a:t>сами дефинисати поредак </a:t>
            </a:r>
            <a:r>
              <a:rPr lang="ru-RU" altLang="en-US" sz="2400" kern="0" dirty="0" smtClean="0">
                <a:latin typeface="Garamond" pitchFamily="18" charset="0"/>
              </a:rPr>
              <a:t>имплементирањем интерфејса </a:t>
            </a:r>
            <a:r>
              <a:rPr lang="en-US" altLang="en-US" sz="2000" kern="0" dirty="0"/>
              <a:t>Comparable</a:t>
            </a:r>
            <a:r>
              <a:rPr lang="en-US" altLang="en-US" sz="2400" kern="0" dirty="0">
                <a:latin typeface="Garamond" pitchFamily="18" charset="0"/>
              </a:rPr>
              <a:t>. </a:t>
            </a:r>
            <a:endParaRPr lang="sr-Cyrl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Алтернативно,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конструктору </a:t>
            </a:r>
            <a:r>
              <a:rPr lang="ru-RU" altLang="en-US" sz="2400" kern="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kern="0" dirty="0">
                <a:latin typeface="Garamond" panose="02020404030301010803" pitchFamily="18" charset="0"/>
              </a:rPr>
              <a:t> </a:t>
            </a:r>
            <a:r>
              <a:rPr lang="ru-RU" altLang="en-US" sz="2000" kern="0" dirty="0" err="1" smtClean="0"/>
              <a:t>TreeSet</a:t>
            </a:r>
            <a:r>
              <a:rPr lang="ru-RU" altLang="en-US" sz="2000" kern="0" dirty="0" smtClean="0"/>
              <a:t> </a:t>
            </a:r>
            <a:r>
              <a:rPr lang="ru-RU" altLang="en-US" sz="2400" kern="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kern="0" dirty="0" err="1" smtClean="0">
                <a:latin typeface="Garamond" panose="02020404030301010803" pitchFamily="18" charset="0"/>
              </a:rPr>
              <a:t>проследити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kern="0" dirty="0">
                <a:latin typeface="Garamond" panose="02020404030301010803" pitchFamily="18" charset="0"/>
              </a:rPr>
              <a:t> </a:t>
            </a:r>
            <a:r>
              <a:rPr lang="ru-RU" altLang="en-US" sz="2400" kern="0" dirty="0" err="1">
                <a:latin typeface="Garamond" panose="02020404030301010803" pitchFamily="18" charset="0"/>
              </a:rPr>
              <a:t>која</a:t>
            </a:r>
            <a:r>
              <a:rPr lang="ru-RU" altLang="en-US" sz="2400" kern="0" dirty="0">
                <a:latin typeface="Garamond" panose="02020404030301010803" pitchFamily="18" charset="0"/>
              </a:rPr>
              <a:t> </a:t>
            </a:r>
            <a:r>
              <a:rPr lang="ru-RU" altLang="en-US" sz="2400" kern="0" dirty="0" err="1">
                <a:latin typeface="Garamond" panose="02020404030301010803" pitchFamily="18" charset="0"/>
              </a:rPr>
              <a:t>имплементира</a:t>
            </a:r>
            <a:r>
              <a:rPr lang="ru-RU" altLang="en-US" sz="2400" kern="0" dirty="0">
                <a:latin typeface="Garamond" panose="02020404030301010803" pitchFamily="18" charset="0"/>
              </a:rPr>
              <a:t> </a:t>
            </a:r>
            <a:r>
              <a:rPr lang="ru-RU" altLang="en-US" sz="2400" kern="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kern="0" dirty="0">
                <a:latin typeface="Garamond" panose="02020404030301010803" pitchFamily="18" charset="0"/>
              </a:rPr>
              <a:t> </a:t>
            </a:r>
            <a:r>
              <a:rPr lang="ru-RU" altLang="en-US" sz="2000" kern="0" dirty="0" err="1"/>
              <a:t>Comparator</a:t>
            </a:r>
            <a:r>
              <a:rPr lang="ru-RU" altLang="en-US" sz="2400" kern="0" dirty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anose="02020404030301010803" pitchFamily="18" charset="0"/>
              </a:rPr>
              <a:t>Додавање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елемената дрвету је спорије од додавања хеш табели, али је много брже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од постављања </a:t>
            </a:r>
            <a:r>
              <a:rPr lang="ru-RU" altLang="en-US" sz="2400" kern="0" dirty="0">
                <a:latin typeface="Garamond" panose="02020404030301010803" pitchFamily="18" charset="0"/>
              </a:rPr>
              <a:t>елемената на право место у низу или повезаној листи. </a:t>
            </a:r>
            <a:endParaRPr lang="ru-RU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дрво садржи </a:t>
            </a:r>
            <a:r>
              <a:rPr lang="ru-RU" altLang="en-US" sz="2000" kern="0" dirty="0" smtClean="0"/>
              <a:t>n</a:t>
            </a:r>
            <a:r>
              <a:rPr lang="ru-RU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елемената</a:t>
            </a:r>
            <a:r>
              <a:rPr lang="ru-RU" altLang="en-US" sz="2400" kern="0" dirty="0">
                <a:latin typeface="Garamond" panose="02020404030301010803" pitchFamily="18" charset="0"/>
              </a:rPr>
              <a:t>, тада је у просеку потребно </a:t>
            </a:r>
            <a:r>
              <a:rPr lang="ru-RU" altLang="en-US" sz="2000" kern="0" dirty="0"/>
              <a:t>log</a:t>
            </a:r>
            <a:r>
              <a:rPr lang="ru-RU" altLang="en-US" sz="2000" kern="0" baseline="-25000" dirty="0"/>
              <a:t>2</a:t>
            </a:r>
            <a:r>
              <a:rPr lang="ru-RU" altLang="en-US" sz="2000" kern="0" dirty="0"/>
              <a:t>n</a:t>
            </a:r>
            <a:r>
              <a:rPr lang="ru-RU" altLang="en-US" sz="2000" kern="0" dirty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поређења да би се нашла права позиција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за нови </a:t>
            </a:r>
            <a:r>
              <a:rPr lang="ru-RU" altLang="en-US" sz="2400" kern="0" dirty="0">
                <a:latin typeface="Garamond" panose="02020404030301010803" pitchFamily="18" charset="0"/>
              </a:rPr>
              <a:t>елемент. </a:t>
            </a:r>
            <a:endParaRPr lang="ru-RU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дрво садржи </a:t>
            </a:r>
            <a:r>
              <a:rPr lang="ru-RU" altLang="en-US" sz="2000" kern="0" dirty="0" smtClean="0"/>
              <a:t>1000</a:t>
            </a:r>
            <a:r>
              <a:rPr lang="ru-RU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елемената, додавање новог захтева око </a:t>
            </a:r>
            <a:r>
              <a:rPr lang="ru-RU" altLang="en-US" sz="2000" kern="0" dirty="0" smtClean="0"/>
              <a:t>10</a:t>
            </a:r>
            <a:r>
              <a:rPr lang="ru-RU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поређења - много више него код додавања елемента у хеш скуп.</a:t>
            </a: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alt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Поставља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питање</a:t>
            </a:r>
            <a:r>
              <a:rPr lang="ru-RU" altLang="en-US" sz="2400" dirty="0">
                <a:latin typeface="Garamond" panose="02020404030301010803" pitchFamily="18" charset="0"/>
              </a:rPr>
              <a:t> да ли треба </a:t>
            </a:r>
            <a:r>
              <a:rPr lang="ru-RU" altLang="en-US" sz="2400" dirty="0" err="1">
                <a:latin typeface="Garamond" panose="02020404030301010803" pitchFamily="18" charset="0"/>
              </a:rPr>
              <a:t>увек</a:t>
            </a:r>
            <a:r>
              <a:rPr lang="ru-RU" altLang="en-US" sz="2400" dirty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користи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дрво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уместо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хеш</a:t>
            </a:r>
            <a:r>
              <a:rPr lang="ru-RU" altLang="en-US" sz="2400" dirty="0">
                <a:latin typeface="Garamond" panose="02020404030301010803" pitchFamily="18" charset="0"/>
              </a:rPr>
              <a:t> скупа?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Наиме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додавање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елемената</a:t>
            </a:r>
            <a:r>
              <a:rPr lang="ru-RU" altLang="en-US" sz="2400" dirty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>
                <a:latin typeface="Garamond" panose="02020404030301010803" pitchFamily="18" charset="0"/>
              </a:rPr>
              <a:t>изгледа</a:t>
            </a:r>
            <a:r>
              <a:rPr lang="ru-RU" altLang="en-US" sz="2400" dirty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>
                <a:latin typeface="Garamond" panose="02020404030301010803" pitchFamily="18" charset="0"/>
              </a:rPr>
              <a:t>захтева</a:t>
            </a:r>
            <a:r>
              <a:rPr lang="ru-RU" altLang="en-US" sz="2400" dirty="0">
                <a:latin typeface="Garamond" panose="02020404030301010803" pitchFamily="18" charset="0"/>
              </a:rPr>
              <a:t> много времена, а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аутоматски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сортирају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Одговор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зависи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од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података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смештају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колекцију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нису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потребни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сортирани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подаци</a:t>
            </a:r>
            <a:r>
              <a:rPr lang="ru-RU" altLang="en-US" sz="2400" dirty="0">
                <a:latin typeface="Garamond" panose="02020404030301010803" pitchFamily="18" charset="0"/>
              </a:rPr>
              <a:t>, нема разлога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троши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време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сувишно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сортирање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</a:pPr>
            <a:r>
              <a:rPr lang="ru-RU" altLang="en-US" sz="2400" dirty="0" smtClean="0">
                <a:latin typeface="Garamond" panose="02020404030301010803" pitchFamily="18" charset="0"/>
              </a:rPr>
              <a:t>Много </a:t>
            </a:r>
            <a:r>
              <a:rPr lang="ru-RU" altLang="en-US" sz="2400" dirty="0" err="1">
                <a:latin typeface="Garamond" panose="02020404030301010803" pitchFamily="18" charset="0"/>
              </a:rPr>
              <a:t>важније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неке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податке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веома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тешко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сортирати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java.lang.Comparable</a:t>
            </a:r>
            <a:r>
              <a:rPr lang="en-US" sz="1800" b="1" dirty="0">
                <a:latin typeface="Garamond" panose="02020404030301010803" pitchFamily="18" charset="0"/>
              </a:rPr>
              <a:t>&lt;T&gt;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compareTo</a:t>
            </a:r>
            <a:r>
              <a:rPr lang="en-US" sz="1800" b="1" dirty="0">
                <a:latin typeface="Garamond" panose="02020404030301010803" pitchFamily="18" charset="0"/>
              </a:rPr>
              <a:t>(T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пореди </a:t>
            </a:r>
            <a:r>
              <a:rPr lang="sr-Cyrl-RS" sz="1800" dirty="0">
                <a:latin typeface="Garamond" panose="02020404030301010803" pitchFamily="18" charset="0"/>
              </a:rPr>
              <a:t>текући и објекат </a:t>
            </a:r>
            <a:r>
              <a:rPr lang="en-US" sz="1800" dirty="0">
                <a:latin typeface="Garamond" panose="02020404030301010803" pitchFamily="18" charset="0"/>
              </a:rPr>
              <a:t>other </a:t>
            </a:r>
            <a:r>
              <a:rPr lang="sr-Cyrl-RS" sz="1800" dirty="0">
                <a:latin typeface="Garamond" panose="02020404030301010803" pitchFamily="18" charset="0"/>
              </a:rPr>
              <a:t>и враћа негативну вредност ако текући објекат долази </a:t>
            </a:r>
            <a:r>
              <a:rPr lang="sr-Cyrl-RS" sz="1800" dirty="0" smtClean="0">
                <a:latin typeface="Garamond" panose="02020404030301010803" pitchFamily="18" charset="0"/>
              </a:rPr>
              <a:t>испред </a:t>
            </a:r>
            <a:r>
              <a:rPr lang="en-US" sz="1800" dirty="0" smtClean="0">
                <a:latin typeface="Garamond" panose="02020404030301010803" pitchFamily="18" charset="0"/>
              </a:rPr>
              <a:t>other</a:t>
            </a:r>
            <a:r>
              <a:rPr lang="en-US" sz="1800" dirty="0">
                <a:latin typeface="Garamond" panose="02020404030301010803" pitchFamily="18" charset="0"/>
              </a:rPr>
              <a:t>, 0 </a:t>
            </a:r>
            <a:r>
              <a:rPr lang="sr-Cyrl-RS" sz="1800" dirty="0">
                <a:latin typeface="Garamond" panose="02020404030301010803" pitchFamily="18" charset="0"/>
              </a:rPr>
              <a:t>ако су идентични у сортираном поретку, а позитивну вредност иначе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r-Cyrl-RS" sz="18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java.util.Comparator</a:t>
            </a:r>
            <a:r>
              <a:rPr lang="en-US" sz="1800" b="1" dirty="0" smtClean="0">
                <a:latin typeface="Garamond" panose="02020404030301010803" pitchFamily="18" charset="0"/>
              </a:rPr>
              <a:t>&lt;T</a:t>
            </a:r>
            <a:r>
              <a:rPr lang="en-US" sz="1800" b="1" dirty="0">
                <a:latin typeface="Garamond" panose="02020404030301010803" pitchFamily="18" charset="0"/>
              </a:rPr>
              <a:t>&gt;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compare(T a, T </a:t>
            </a:r>
            <a:r>
              <a:rPr lang="en-US" sz="1800" b="1" dirty="0" smtClean="0">
                <a:latin typeface="Garamond" panose="02020404030301010803" pitchFamily="18" charset="0"/>
              </a:rPr>
              <a:t>b)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пореди </a:t>
            </a:r>
            <a:r>
              <a:rPr lang="sr-Cyrl-RS" sz="1800" dirty="0">
                <a:latin typeface="Garamond" panose="02020404030301010803" pitchFamily="18" charset="0"/>
              </a:rPr>
              <a:t>два објекта и враћа негативну вредноста ако </a:t>
            </a:r>
            <a:r>
              <a:rPr lang="en-US" sz="1800" dirty="0">
                <a:latin typeface="Garamond" panose="02020404030301010803" pitchFamily="18" charset="0"/>
              </a:rPr>
              <a:t>a </a:t>
            </a:r>
            <a:r>
              <a:rPr lang="sr-Cyrl-RS" sz="1800" dirty="0">
                <a:latin typeface="Garamond" panose="02020404030301010803" pitchFamily="18" charset="0"/>
              </a:rPr>
              <a:t>долази испред </a:t>
            </a:r>
            <a:r>
              <a:rPr lang="en-US" sz="1800" dirty="0">
                <a:latin typeface="Garamond" panose="02020404030301010803" pitchFamily="18" charset="0"/>
              </a:rPr>
              <a:t>b, 0 </a:t>
            </a:r>
            <a:r>
              <a:rPr lang="sr-Cyrl-RS" sz="1800" dirty="0">
                <a:latin typeface="Garamond" panose="02020404030301010803" pitchFamily="18" charset="0"/>
              </a:rPr>
              <a:t>ако су идентични </a:t>
            </a:r>
            <a:r>
              <a:rPr lang="sr-Cyrl-RS" sz="1800" dirty="0" smtClean="0">
                <a:latin typeface="Garamond" panose="02020404030301010803" pitchFamily="18" charset="0"/>
              </a:rPr>
              <a:t>у сортираном </a:t>
            </a:r>
            <a:r>
              <a:rPr lang="sr-Cyrl-RS" sz="1800" dirty="0">
                <a:latin typeface="Garamond" panose="02020404030301010803" pitchFamily="18" charset="0"/>
              </a:rPr>
              <a:t>поретку, а позитивну вредност иначе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r-Cyrl-RS" sz="18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java.util.SortedSet</a:t>
            </a:r>
            <a:r>
              <a:rPr lang="en-US" sz="1800" b="1" dirty="0" smtClean="0">
                <a:latin typeface="Garamond" panose="02020404030301010803" pitchFamily="18" charset="0"/>
              </a:rPr>
              <a:t>&lt;E</a:t>
            </a:r>
            <a:r>
              <a:rPr lang="en-US" sz="1800" b="1" dirty="0">
                <a:latin typeface="Garamond" panose="02020404030301010803" pitchFamily="18" charset="0"/>
              </a:rPr>
              <a:t>&gt;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Comparator&lt;? super E&gt; comparator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компаратор који се користи за сортирање елемената или </a:t>
            </a:r>
            <a:r>
              <a:rPr lang="en-US" sz="1800" dirty="0">
                <a:latin typeface="Garamond" panose="02020404030301010803" pitchFamily="18" charset="0"/>
              </a:rPr>
              <a:t>null </a:t>
            </a:r>
            <a:r>
              <a:rPr lang="sr-Cyrl-RS" sz="1800" dirty="0">
                <a:latin typeface="Garamond" panose="02020404030301010803" pitchFamily="18" charset="0"/>
              </a:rPr>
              <a:t>ако се елементи </a:t>
            </a:r>
            <a:r>
              <a:rPr lang="sr-Cyrl-RS" sz="1800" dirty="0" smtClean="0">
                <a:latin typeface="Garamond" panose="02020404030301010803" pitchFamily="18" charset="0"/>
              </a:rPr>
              <a:t>пореде методом </a:t>
            </a:r>
            <a:r>
              <a:rPr lang="en-US" sz="1800" dirty="0" err="1">
                <a:latin typeface="Garamond" panose="02020404030301010803" pitchFamily="18" charset="0"/>
              </a:rPr>
              <a:t>compareTo</a:t>
            </a:r>
            <a:r>
              <a:rPr lang="en-US" sz="1800" dirty="0">
                <a:latin typeface="Garamond" panose="02020404030301010803" pitchFamily="18" charset="0"/>
              </a:rPr>
              <a:t>() </a:t>
            </a:r>
            <a:r>
              <a:rPr lang="sr-Cyrl-RS" sz="1800" dirty="0">
                <a:latin typeface="Garamond" panose="02020404030301010803" pitchFamily="18" charset="0"/>
              </a:rPr>
              <a:t>интерфејса </a:t>
            </a:r>
            <a:r>
              <a:rPr lang="en-US" sz="1800" dirty="0">
                <a:latin typeface="Garamond" panose="02020404030301010803" pitchFamily="18" charset="0"/>
              </a:rPr>
              <a:t>Comparable.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first()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last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најмањи или највећи елемент сортираног скупа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java.util.NavigableSet</a:t>
            </a:r>
            <a:r>
              <a:rPr lang="en-US" sz="1800" b="1" dirty="0">
                <a:latin typeface="Garamond" panose="02020404030301010803" pitchFamily="18" charset="0"/>
              </a:rPr>
              <a:t>&lt;E&gt;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higher(E value)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lower(E </a:t>
            </a:r>
            <a:r>
              <a:rPr lang="en-US" sz="1800" b="1" dirty="0" smtClean="0">
                <a:latin typeface="Garamond" panose="02020404030301010803" pitchFamily="18" charset="0"/>
              </a:rPr>
              <a:t>value)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најмањи елемент &gt;</a:t>
            </a:r>
            <a:r>
              <a:rPr lang="en-US" sz="1800" dirty="0">
                <a:latin typeface="Garamond" panose="02020404030301010803" pitchFamily="18" charset="0"/>
              </a:rPr>
              <a:t>value </a:t>
            </a:r>
            <a:r>
              <a:rPr lang="sr-Cyrl-RS" sz="1800" dirty="0">
                <a:latin typeface="Garamond" panose="02020404030301010803" pitchFamily="18" charset="0"/>
              </a:rPr>
              <a:t>или највећи елемент &lt;</a:t>
            </a:r>
            <a:r>
              <a:rPr lang="en-US" sz="1800" dirty="0">
                <a:latin typeface="Garamond" panose="02020404030301010803" pitchFamily="18" charset="0"/>
              </a:rPr>
              <a:t>value </a:t>
            </a:r>
            <a:r>
              <a:rPr lang="sr-Cyrl-RS" sz="1800" dirty="0">
                <a:latin typeface="Garamond" panose="02020404030301010803" pitchFamily="18" charset="0"/>
              </a:rPr>
              <a:t>или </a:t>
            </a:r>
            <a:r>
              <a:rPr lang="en-US" sz="1800" dirty="0">
                <a:latin typeface="Garamond" panose="02020404030301010803" pitchFamily="18" charset="0"/>
              </a:rPr>
              <a:t>null </a:t>
            </a:r>
            <a:r>
              <a:rPr lang="sr-Cyrl-RS" sz="1800" dirty="0">
                <a:latin typeface="Garamond" panose="02020404030301010803" pitchFamily="18" charset="0"/>
              </a:rPr>
              <a:t>ако такав елемент </a:t>
            </a:r>
            <a:r>
              <a:rPr lang="sr-Cyrl-RS" sz="1800" dirty="0" smtClean="0">
                <a:latin typeface="Garamond" panose="02020404030301010803" pitchFamily="18" charset="0"/>
              </a:rPr>
              <a:t>не постоји</a:t>
            </a:r>
            <a:r>
              <a:rPr lang="sr-Cyrl-RS" sz="1800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ceiling(E value)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floor(E </a:t>
            </a:r>
            <a:r>
              <a:rPr lang="en-US" sz="1800" b="1" dirty="0" smtClean="0">
                <a:latin typeface="Garamond" panose="02020404030301010803" pitchFamily="18" charset="0"/>
              </a:rPr>
              <a:t>value)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најмањи елемент &gt;=</a:t>
            </a:r>
            <a:r>
              <a:rPr lang="en-US" sz="1800" dirty="0">
                <a:latin typeface="Garamond" panose="02020404030301010803" pitchFamily="18" charset="0"/>
              </a:rPr>
              <a:t>value </a:t>
            </a:r>
            <a:r>
              <a:rPr lang="sr-Cyrl-RS" sz="1800" dirty="0">
                <a:latin typeface="Garamond" panose="02020404030301010803" pitchFamily="18" charset="0"/>
              </a:rPr>
              <a:t>или највећи елемент &lt;=</a:t>
            </a:r>
            <a:r>
              <a:rPr lang="en-US" sz="1800" dirty="0">
                <a:latin typeface="Garamond" panose="02020404030301010803" pitchFamily="18" charset="0"/>
              </a:rPr>
              <a:t>value </a:t>
            </a:r>
            <a:r>
              <a:rPr lang="sr-Cyrl-RS" sz="1800" dirty="0">
                <a:latin typeface="Garamond" panose="02020404030301010803" pitchFamily="18" charset="0"/>
              </a:rPr>
              <a:t>или </a:t>
            </a:r>
            <a:r>
              <a:rPr lang="en-US" sz="1800" dirty="0">
                <a:latin typeface="Garamond" panose="02020404030301010803" pitchFamily="18" charset="0"/>
              </a:rPr>
              <a:t>null </a:t>
            </a:r>
            <a:r>
              <a:rPr lang="sr-Cyrl-RS" sz="1800" dirty="0">
                <a:latin typeface="Garamond" panose="02020404030301010803" pitchFamily="18" charset="0"/>
              </a:rPr>
              <a:t>ако такав елемент </a:t>
            </a:r>
            <a:r>
              <a:rPr lang="sr-Cyrl-RS" sz="1800" dirty="0" smtClean="0">
                <a:latin typeface="Garamond" panose="02020404030301010803" pitchFamily="18" charset="0"/>
              </a:rPr>
              <a:t>не постоји</a:t>
            </a:r>
            <a:r>
              <a:rPr lang="sr-Cyrl-RS" sz="1800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</a:t>
            </a:r>
            <a:r>
              <a:rPr lang="en-US" sz="1800" b="1" dirty="0" err="1">
                <a:latin typeface="Garamond" panose="02020404030301010803" pitchFamily="18" charset="0"/>
              </a:rPr>
              <a:t>pollFirst</a:t>
            </a:r>
            <a:r>
              <a:rPr lang="en-US" sz="1800" b="1" dirty="0">
                <a:latin typeface="Garamond" panose="02020404030301010803" pitchFamily="18" charset="0"/>
              </a:rPr>
              <a:t>()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</a:t>
            </a:r>
            <a:r>
              <a:rPr lang="en-US" sz="1800" b="1" dirty="0" err="1">
                <a:latin typeface="Garamond" panose="02020404030301010803" pitchFamily="18" charset="0"/>
              </a:rPr>
              <a:t>pollLast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уклања </a:t>
            </a:r>
            <a:r>
              <a:rPr lang="sr-Cyrl-RS" sz="1800" dirty="0">
                <a:latin typeface="Garamond" panose="02020404030301010803" pitchFamily="18" charset="0"/>
              </a:rPr>
              <a:t>и враћа најмањи или највећи елемент скупа или </a:t>
            </a:r>
            <a:r>
              <a:rPr lang="en-US" sz="1800" dirty="0">
                <a:latin typeface="Garamond" panose="02020404030301010803" pitchFamily="18" charset="0"/>
              </a:rPr>
              <a:t>null </a:t>
            </a:r>
            <a:r>
              <a:rPr lang="sr-Cyrl-RS" sz="1800" dirty="0">
                <a:latin typeface="Garamond" panose="02020404030301010803" pitchFamily="18" charset="0"/>
              </a:rPr>
              <a:t>ако је скуп празан.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Iterator&lt;E&gt; </a:t>
            </a:r>
            <a:r>
              <a:rPr lang="en-US" sz="1800" b="1" dirty="0" err="1">
                <a:latin typeface="Garamond" panose="02020404030301010803" pitchFamily="18" charset="0"/>
              </a:rPr>
              <a:t>descendingIterator</a:t>
            </a:r>
            <a:r>
              <a:rPr lang="en-US" sz="1800" b="1" dirty="0">
                <a:latin typeface="Garamond" panose="02020404030301010803" pitchFamily="18" charset="0"/>
              </a:rPr>
              <a:t>()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sz="1800" dirty="0">
                <a:latin typeface="Garamond" panose="02020404030301010803" pitchFamily="18" charset="0"/>
              </a:rPr>
              <a:t>враћа итератор који обилази скуп у опадајућем смеру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java.util.TreeSet</a:t>
            </a:r>
            <a:r>
              <a:rPr lang="en-US" sz="1800" b="1" dirty="0" smtClean="0">
                <a:latin typeface="Garamond" panose="02020404030301010803" pitchFamily="18" charset="0"/>
              </a:rPr>
              <a:t>&lt;E</a:t>
            </a:r>
            <a:r>
              <a:rPr lang="en-US" sz="1800" b="1" dirty="0">
                <a:latin typeface="Garamond" panose="02020404030301010803" pitchFamily="18" charset="0"/>
              </a:rPr>
              <a:t>&gt;  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TreeSet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Конструише </a:t>
            </a:r>
            <a:r>
              <a:rPr lang="sr-Cyrl-RS" sz="1800" dirty="0">
                <a:latin typeface="Garamond" panose="02020404030301010803" pitchFamily="18" charset="0"/>
              </a:rPr>
              <a:t>дрво за чување </a:t>
            </a:r>
            <a:r>
              <a:rPr lang="en-US" sz="1800" dirty="0">
                <a:latin typeface="Garamond" panose="02020404030301010803" pitchFamily="18" charset="0"/>
              </a:rPr>
              <a:t>Comparable </a:t>
            </a:r>
            <a:r>
              <a:rPr lang="sr-Cyrl-RS" sz="1800" dirty="0">
                <a:latin typeface="Garamond" panose="02020404030301010803" pitchFamily="18" charset="0"/>
              </a:rPr>
              <a:t>објеката.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TreeSet</a:t>
            </a:r>
            <a:r>
              <a:rPr lang="en-US" sz="1800" b="1" dirty="0" smtClean="0">
                <a:latin typeface="Garamond" panose="02020404030301010803" pitchFamily="18" charset="0"/>
              </a:rPr>
              <a:t>(Comparator</a:t>
            </a:r>
            <a:r>
              <a:rPr lang="en-US" sz="1800" b="1" dirty="0">
                <a:latin typeface="Garamond" panose="02020404030301010803" pitchFamily="18" charset="0"/>
              </a:rPr>
              <a:t>&lt;? Super E&gt; </a:t>
            </a:r>
            <a:r>
              <a:rPr lang="en-US" sz="1800" b="1" dirty="0" smtClean="0">
                <a:latin typeface="Garamond" panose="02020404030301010803" pitchFamily="18" charset="0"/>
              </a:rPr>
              <a:t>c)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Конструише </a:t>
            </a:r>
            <a:r>
              <a:rPr lang="sr-Cyrl-RS" sz="1800" dirty="0">
                <a:latin typeface="Garamond" panose="02020404030301010803" pitchFamily="18" charset="0"/>
              </a:rPr>
              <a:t>дрво и користи дати компаратор за сортирање елемената.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TreeSet</a:t>
            </a:r>
            <a:r>
              <a:rPr lang="en-US" sz="1800" b="1" dirty="0" smtClean="0">
                <a:latin typeface="Garamond" panose="02020404030301010803" pitchFamily="18" charset="0"/>
              </a:rPr>
              <a:t>(</a:t>
            </a:r>
            <a:r>
              <a:rPr lang="en-US" sz="1800" b="1" dirty="0" err="1" smtClean="0">
                <a:latin typeface="Garamond" panose="02020404030301010803" pitchFamily="18" charset="0"/>
              </a:rPr>
              <a:t>SortedSet</a:t>
            </a:r>
            <a:r>
              <a:rPr lang="en-US" sz="1800" b="1" dirty="0">
                <a:latin typeface="Garamond" panose="02020404030301010803" pitchFamily="18" charset="0"/>
              </a:rPr>
              <a:t>&lt;? extends E&gt; </a:t>
            </a:r>
            <a:r>
              <a:rPr lang="en-US" sz="1800" b="1" dirty="0" smtClean="0">
                <a:latin typeface="Garamond" panose="02020404030301010803" pitchFamily="18" charset="0"/>
              </a:rPr>
              <a:t>elements)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Конструише </a:t>
            </a:r>
            <a:r>
              <a:rPr lang="sr-Cyrl-RS" sz="1800" dirty="0">
                <a:latin typeface="Garamond" panose="02020404030301010803" pitchFamily="18" charset="0"/>
              </a:rPr>
              <a:t>дрво, додаје све елементе из сортиране колекције, и користи исти компаратор као и сортирани </a:t>
            </a:r>
            <a:r>
              <a:rPr lang="sr-Cyrl-RS" sz="1800" dirty="0" smtClean="0">
                <a:latin typeface="Garamond" panose="02020404030301010803" pitchFamily="18" charset="0"/>
              </a:rPr>
              <a:t>скуп прослеђен као аргумент позива метода.</a:t>
            </a:r>
            <a:endParaRPr lang="sr-Cyrl-RS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Ред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Редови омогућују </a:t>
            </a:r>
            <a:r>
              <a:rPr lang="ru-RU" altLang="en-US" sz="2400" kern="0" dirty="0">
                <a:latin typeface="Garamond" pitchFamily="18" charset="0"/>
              </a:rPr>
              <a:t>ефикасно додавање елемената на крај и </a:t>
            </a:r>
            <a:r>
              <a:rPr lang="ru-RU" altLang="en-US" sz="2400" kern="0" dirty="0" smtClean="0">
                <a:latin typeface="Garamond" pitchFamily="18" charset="0"/>
              </a:rPr>
              <a:t>уклањање елемената </a:t>
            </a:r>
            <a:r>
              <a:rPr lang="ru-RU" altLang="en-US" sz="2400" kern="0" dirty="0">
                <a:latin typeface="Garamond" pitchFamily="18" charset="0"/>
              </a:rPr>
              <a:t>са почетка. 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Ред </a:t>
            </a:r>
            <a:r>
              <a:rPr lang="ru-RU" altLang="en-US" sz="2400" kern="0" dirty="0">
                <a:latin typeface="Garamond" pitchFamily="18" charset="0"/>
              </a:rPr>
              <a:t>са два краја, </a:t>
            </a:r>
            <a:r>
              <a:rPr lang="ru-RU" altLang="en-US" sz="2400" kern="0" dirty="0" smtClean="0">
                <a:latin typeface="Garamond" pitchFamily="18" charset="0"/>
              </a:rPr>
              <a:t>(енг. </a:t>
            </a:r>
            <a:r>
              <a:rPr lang="en-US" altLang="en-US" sz="2400" kern="0" dirty="0" err="1" smtClean="0">
                <a:latin typeface="Garamond" pitchFamily="18" charset="0"/>
              </a:rPr>
              <a:t>deque</a:t>
            </a:r>
            <a:r>
              <a:rPr lang="sr-Cyrl-RS" altLang="en-US" sz="2400" kern="0" dirty="0" smtClean="0">
                <a:latin typeface="Garamond" pitchFamily="18" charset="0"/>
              </a:rPr>
              <a:t>)</a:t>
            </a:r>
            <a:r>
              <a:rPr lang="en-US" altLang="en-US" sz="2400" kern="0" dirty="0" smtClean="0">
                <a:latin typeface="Garamond" pitchFamily="18" charset="0"/>
              </a:rPr>
              <a:t>, </a:t>
            </a:r>
            <a:r>
              <a:rPr lang="ru-RU" altLang="en-US" sz="2400" kern="0" dirty="0">
                <a:latin typeface="Garamond" pitchFamily="18" charset="0"/>
              </a:rPr>
              <a:t>омогућује ефикасно додавање и </a:t>
            </a:r>
            <a:r>
              <a:rPr lang="ru-RU" altLang="en-US" sz="2400" kern="0" dirty="0" smtClean="0">
                <a:latin typeface="Garamond" pitchFamily="18" charset="0"/>
              </a:rPr>
              <a:t>уклањање елемената </a:t>
            </a:r>
            <a:r>
              <a:rPr lang="ru-RU" altLang="en-US" sz="2400" kern="0" dirty="0">
                <a:latin typeface="Garamond" pitchFamily="18" charset="0"/>
              </a:rPr>
              <a:t>и са почетка и са краја. 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Додавање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елемената у средину није подржано. </a:t>
            </a:r>
            <a:endParaRPr lang="sr-Latn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400" kern="0" dirty="0" smtClean="0">
                <a:latin typeface="Garamond" pitchFamily="18" charset="0"/>
              </a:rPr>
              <a:t>Java </a:t>
            </a:r>
            <a:r>
              <a:rPr lang="en-US" altLang="en-US" sz="2400" kern="0" dirty="0">
                <a:latin typeface="Garamond" pitchFamily="18" charset="0"/>
              </a:rPr>
              <a:t>SE 6 </a:t>
            </a:r>
            <a:r>
              <a:rPr lang="ru-RU" altLang="en-US" sz="2400" kern="0" dirty="0" smtClean="0">
                <a:latin typeface="Garamond" pitchFamily="18" charset="0"/>
              </a:rPr>
              <a:t>уводи интерфејс </a:t>
            </a:r>
            <a:r>
              <a:rPr lang="en-US" altLang="en-US" sz="2000" kern="0" dirty="0" err="1"/>
              <a:t>Deque</a:t>
            </a:r>
            <a:r>
              <a:rPr lang="en-US" altLang="en-US" sz="2400" kern="0" dirty="0">
                <a:latin typeface="Garamond" pitchFamily="18" charset="0"/>
              </a:rPr>
              <a:t>. </a:t>
            </a:r>
            <a:r>
              <a:rPr lang="ru-RU" altLang="en-US" sz="2400" kern="0" dirty="0" smtClean="0">
                <a:latin typeface="Garamond" pitchFamily="18" charset="0"/>
              </a:rPr>
              <a:t>Овај интерфејс имплементирају класе </a:t>
            </a:r>
            <a:r>
              <a:rPr lang="en-US" altLang="en-US" sz="2000" kern="0" dirty="0" err="1"/>
              <a:t>ArrayDeque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 </a:t>
            </a:r>
            <a:r>
              <a:rPr lang="en-US" altLang="en-US" sz="2000" kern="0" dirty="0" err="1"/>
              <a:t>LinkedList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ru-RU" altLang="en-US" sz="2400" kern="0" dirty="0">
                <a:latin typeface="Garamond" pitchFamily="18" charset="0"/>
              </a:rPr>
              <a:t>при чему обе </a:t>
            </a:r>
            <a:r>
              <a:rPr lang="ru-RU" altLang="en-US" sz="2400" kern="0" dirty="0" smtClean="0">
                <a:latin typeface="Garamond" pitchFamily="18" charset="0"/>
              </a:rPr>
              <a:t>обезбеђују колекције </a:t>
            </a:r>
            <a:r>
              <a:rPr lang="ru-RU" altLang="en-US" sz="2400" kern="0" dirty="0">
                <a:latin typeface="Garamond" pitchFamily="18" charset="0"/>
              </a:rPr>
              <a:t>чија величина расте по потреби.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Ред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java.util.Queue</a:t>
            </a:r>
            <a:r>
              <a:rPr lang="en-US" altLang="en-US" sz="1800" b="1" kern="0" dirty="0">
                <a:latin typeface="Garamond" panose="02020404030301010803" pitchFamily="18" charset="0"/>
              </a:rPr>
              <a:t>&lt;E&gt;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boolean</a:t>
            </a:r>
            <a:r>
              <a:rPr lang="en-US" altLang="en-US" sz="1800" b="1" kern="0" dirty="0">
                <a:latin typeface="Garamond" panose="02020404030301010803" pitchFamily="18" charset="0"/>
              </a:rPr>
              <a:t> add(E element)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boolean</a:t>
            </a:r>
            <a:r>
              <a:rPr lang="en-US" altLang="en-US" sz="1800" b="1" kern="0" dirty="0">
                <a:latin typeface="Garamond" panose="02020404030301010803" pitchFamily="18" charset="0"/>
              </a:rPr>
              <a:t> offer(E 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element)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smtClean="0">
                <a:latin typeface="Garamond" panose="02020404030301010803" pitchFamily="18" charset="0"/>
              </a:rPr>
              <a:t>додаје </a:t>
            </a:r>
            <a:r>
              <a:rPr lang="ru-RU" altLang="en-US" sz="1800" kern="0" dirty="0">
                <a:latin typeface="Garamond" panose="02020404030301010803" pitchFamily="18" charset="0"/>
              </a:rPr>
              <a:t>дати елемент на крај и враћа </a:t>
            </a:r>
            <a:r>
              <a:rPr lang="en-US" altLang="en-US" sz="1800" kern="0" dirty="0">
                <a:latin typeface="Garamond" panose="02020404030301010803" pitchFamily="18" charset="0"/>
              </a:rPr>
              <a:t>true </a:t>
            </a:r>
            <a:r>
              <a:rPr lang="ru-RU" altLang="en-US" sz="1800" kern="0" dirty="0">
                <a:latin typeface="Garamond" panose="02020404030301010803" pitchFamily="18" charset="0"/>
              </a:rPr>
              <a:t>када ред није пун. Ако је ред пун, први метод 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избацује </a:t>
            </a:r>
            <a:r>
              <a:rPr lang="en-US" altLang="en-US" sz="1800" kern="0" dirty="0" err="1" smtClean="0">
                <a:latin typeface="Garamond" panose="02020404030301010803" pitchFamily="18" charset="0"/>
              </a:rPr>
              <a:t>IllegalStateException</a:t>
            </a:r>
            <a:r>
              <a:rPr lang="en-US" altLang="en-US" sz="1800" kern="0" dirty="0">
                <a:latin typeface="Garamond" panose="02020404030301010803" pitchFamily="18" charset="0"/>
              </a:rPr>
              <a:t>, </a:t>
            </a:r>
            <a:r>
              <a:rPr lang="ru-RU" altLang="en-US" sz="1800" kern="0" dirty="0">
                <a:latin typeface="Garamond" panose="02020404030301010803" pitchFamily="18" charset="0"/>
              </a:rPr>
              <a:t>а други враћа </a:t>
            </a:r>
            <a:r>
              <a:rPr lang="en-US" altLang="en-US" sz="1800" kern="0" dirty="0">
                <a:latin typeface="Garamond" panose="02020404030301010803" pitchFamily="18" charset="0"/>
              </a:rPr>
              <a:t>false.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remove()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poll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smtClean="0">
                <a:latin typeface="Garamond" panose="02020404030301010803" pitchFamily="18" charset="0"/>
              </a:rPr>
              <a:t>уклања </a:t>
            </a:r>
            <a:r>
              <a:rPr lang="ru-RU" altLang="en-US" sz="1800" kern="0" dirty="0">
                <a:latin typeface="Garamond" panose="02020404030301010803" pitchFamily="18" charset="0"/>
              </a:rPr>
              <a:t>и враћа елемент са почетка реда када ред није празан. Ако је ред празан, први 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метод избацује </a:t>
            </a:r>
            <a:r>
              <a:rPr lang="en-US" altLang="en-US" sz="1800" kern="0" dirty="0" err="1">
                <a:latin typeface="Garamond" panose="02020404030301010803" pitchFamily="18" charset="0"/>
              </a:rPr>
              <a:t>NoSuchElementException</a:t>
            </a:r>
            <a:r>
              <a:rPr lang="en-US" altLang="en-US" sz="1800" kern="0" dirty="0">
                <a:latin typeface="Garamond" panose="02020404030301010803" pitchFamily="18" charset="0"/>
              </a:rPr>
              <a:t>, </a:t>
            </a:r>
            <a:r>
              <a:rPr lang="ru-RU" altLang="en-US" sz="1800" kern="0" dirty="0">
                <a:latin typeface="Garamond" panose="02020404030301010803" pitchFamily="18" charset="0"/>
              </a:rPr>
              <a:t>а други враћа </a:t>
            </a:r>
            <a:r>
              <a:rPr lang="en-US" altLang="en-US" sz="1800" kern="0" dirty="0">
                <a:latin typeface="Garamond" panose="02020404030301010803" pitchFamily="18" charset="0"/>
              </a:rPr>
              <a:t>null.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element()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peek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smtClean="0">
                <a:latin typeface="Garamond" panose="02020404030301010803" pitchFamily="18" charset="0"/>
              </a:rPr>
              <a:t>враћа </a:t>
            </a:r>
            <a:r>
              <a:rPr lang="ru-RU" altLang="en-US" sz="1800" kern="0" dirty="0">
                <a:latin typeface="Garamond" panose="02020404030301010803" pitchFamily="18" charset="0"/>
              </a:rPr>
              <a:t>елемент са почетка реда не уклањајући га када ред није празан. Ако је ред празан, 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први елемент </a:t>
            </a:r>
            <a:r>
              <a:rPr lang="ru-RU" altLang="en-US" sz="1800" kern="0" dirty="0">
                <a:latin typeface="Garamond" panose="02020404030301010803" pitchFamily="18" charset="0"/>
              </a:rPr>
              <a:t>избацује </a:t>
            </a:r>
            <a:r>
              <a:rPr lang="en-US" altLang="en-US" sz="1800" kern="0" dirty="0" err="1">
                <a:latin typeface="Garamond" panose="02020404030301010803" pitchFamily="18" charset="0"/>
              </a:rPr>
              <a:t>NoSuchElementException</a:t>
            </a:r>
            <a:r>
              <a:rPr lang="en-US" altLang="en-US" sz="1800" kern="0" dirty="0">
                <a:latin typeface="Garamond" panose="02020404030301010803" pitchFamily="18" charset="0"/>
              </a:rPr>
              <a:t>, </a:t>
            </a:r>
            <a:r>
              <a:rPr lang="ru-RU" altLang="en-US" sz="1800" kern="0" dirty="0">
                <a:latin typeface="Garamond" panose="02020404030301010803" pitchFamily="18" charset="0"/>
              </a:rPr>
              <a:t>а други враћа </a:t>
            </a:r>
            <a:r>
              <a:rPr lang="en-US" altLang="en-US" sz="1800" kern="0" dirty="0">
                <a:latin typeface="Garamond" panose="02020404030301010803" pitchFamily="18" charset="0"/>
              </a:rPr>
              <a:t>null.</a:t>
            </a:r>
            <a:endParaRPr lang="ru-RU" altLang="en-US" sz="1800" kern="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Свака од имплеметација је одређена класом која имплементира интерфејс </a:t>
            </a:r>
            <a:r>
              <a:rPr lang="en-US" altLang="en-US" sz="1800" dirty="0" smtClean="0"/>
              <a:t>Queue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CircularArrayQueue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CircularArrayQueue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capacity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element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elements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head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tail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16338"/>
            <a:ext cx="2133600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7544" y="2564904"/>
            <a:ext cx="5688781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Ред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32556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java.util.Deque</a:t>
            </a:r>
            <a:r>
              <a:rPr lang="en-US" altLang="en-US" sz="1800" b="1" kern="0" dirty="0">
                <a:latin typeface="Garamond" panose="02020404030301010803" pitchFamily="18" charset="0"/>
              </a:rPr>
              <a:t>&lt;E&gt;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void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addFirst</a:t>
            </a:r>
            <a:r>
              <a:rPr lang="en-US" altLang="en-US" sz="1800" b="1" kern="0" dirty="0">
                <a:latin typeface="Garamond" panose="02020404030301010803" pitchFamily="18" charset="0"/>
              </a:rPr>
              <a:t>(E element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>          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smtClean="0">
                <a:latin typeface="Garamond" panose="02020404030301010803" pitchFamily="18" charset="0"/>
              </a:rPr>
              <a:t>void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addLast</a:t>
            </a:r>
            <a:r>
              <a:rPr lang="en-US" altLang="en-US" sz="1800" b="1" kern="0" dirty="0">
                <a:latin typeface="Garamond" panose="02020404030301010803" pitchFamily="18" charset="0"/>
              </a:rPr>
              <a:t>(E element)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boolean</a:t>
            </a:r>
            <a:r>
              <a:rPr lang="en-US" altLang="en-US" sz="1800" b="1" kern="0" dirty="0">
                <a:latin typeface="Garamond" panose="02020404030301010803" pitchFamily="18" charset="0"/>
              </a:rPr>
              <a:t>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offerFirst</a:t>
            </a:r>
            <a:r>
              <a:rPr lang="en-US" altLang="en-US" sz="1800" b="1" kern="0" dirty="0">
                <a:latin typeface="Garamond" panose="02020404030301010803" pitchFamily="18" charset="0"/>
              </a:rPr>
              <a:t>(E element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>  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 smtClean="0">
                <a:latin typeface="Garamond" panose="02020404030301010803" pitchFamily="18" charset="0"/>
              </a:rPr>
              <a:t>boolean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offerLast</a:t>
            </a:r>
            <a:r>
              <a:rPr lang="en-US" altLang="en-US" sz="1800" b="1" kern="0" dirty="0">
                <a:latin typeface="Garamond" panose="02020404030301010803" pitchFamily="18" charset="0"/>
              </a:rPr>
              <a:t>(E 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element)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sr-Cyrl-RS" altLang="en-US" sz="1800" kern="0" dirty="0" smtClean="0">
                <a:latin typeface="Garamond" panose="02020404030301010803" pitchFamily="18" charset="0"/>
              </a:rPr>
              <a:t>додаје </a:t>
            </a:r>
            <a:r>
              <a:rPr lang="sr-Cyrl-RS" altLang="en-US" sz="1800" kern="0" dirty="0">
                <a:latin typeface="Garamond" panose="02020404030301010803" pitchFamily="18" charset="0"/>
              </a:rPr>
              <a:t>дати елемент на почетак или крај када ред није пун. Ако је ред пун, прва два </a:t>
            </a:r>
            <a:r>
              <a:rPr lang="sr-Cyrl-RS" altLang="en-US" sz="1800" kern="0" dirty="0" smtClean="0">
                <a:latin typeface="Garamond" panose="02020404030301010803" pitchFamily="18" charset="0"/>
              </a:rPr>
              <a:t>метода избацују </a:t>
            </a:r>
            <a:r>
              <a:rPr lang="en-US" altLang="en-US" sz="1800" kern="0" dirty="0" err="1">
                <a:latin typeface="Garamond" panose="02020404030301010803" pitchFamily="18" charset="0"/>
              </a:rPr>
              <a:t>IllegalStateException</a:t>
            </a:r>
            <a:r>
              <a:rPr lang="en-US" altLang="en-US" sz="1800" kern="0" dirty="0">
                <a:latin typeface="Garamond" panose="02020404030301010803" pitchFamily="18" charset="0"/>
              </a:rPr>
              <a:t>, </a:t>
            </a:r>
            <a:r>
              <a:rPr lang="sr-Cyrl-RS" altLang="en-US" sz="1800" kern="0" dirty="0">
                <a:latin typeface="Garamond" panose="02020404030301010803" pitchFamily="18" charset="0"/>
              </a:rPr>
              <a:t>а последња два враћају </a:t>
            </a:r>
            <a:r>
              <a:rPr lang="en-US" altLang="en-US" sz="1800" kern="0" dirty="0">
                <a:latin typeface="Garamond" panose="02020404030301010803" pitchFamily="18" charset="0"/>
              </a:rPr>
              <a:t>false</a:t>
            </a:r>
            <a:r>
              <a:rPr lang="en-US" altLang="en-US" sz="1800" kern="0" dirty="0" smtClean="0">
                <a:latin typeface="Garamond" panose="02020404030301010803" pitchFamily="18" charset="0"/>
              </a:rPr>
              <a:t>.</a:t>
            </a:r>
            <a:endParaRPr lang="sr-Cyrl-RS" altLang="en-US" sz="1800" kern="0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removeFirst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>      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smtClean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removeLast</a:t>
            </a:r>
            <a:r>
              <a:rPr lang="en-US" altLang="en-US" sz="1800" b="1" kern="0" dirty="0">
                <a:latin typeface="Garamond" panose="02020404030301010803" pitchFamily="18" charset="0"/>
              </a:rPr>
              <a:t>()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pollFirst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>            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smtClean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pollLast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smtClean="0">
                <a:latin typeface="Garamond" panose="02020404030301010803" pitchFamily="18" charset="0"/>
              </a:rPr>
              <a:t>уклања </a:t>
            </a:r>
            <a:r>
              <a:rPr lang="ru-RU" altLang="en-US" sz="1800" kern="0" dirty="0">
                <a:latin typeface="Garamond" panose="02020404030301010803" pitchFamily="18" charset="0"/>
              </a:rPr>
              <a:t>и враћа елемент са почетка или краја када ред није празан. Ако је ред празан, прва 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два метода </a:t>
            </a:r>
            <a:r>
              <a:rPr lang="ru-RU" altLang="en-US" sz="1800" kern="0" dirty="0">
                <a:latin typeface="Garamond" panose="02020404030301010803" pitchFamily="18" charset="0"/>
              </a:rPr>
              <a:t>избацују </a:t>
            </a:r>
            <a:r>
              <a:rPr lang="en-US" altLang="en-US" sz="1800" kern="0" dirty="0" err="1">
                <a:latin typeface="Garamond" panose="02020404030301010803" pitchFamily="18" charset="0"/>
              </a:rPr>
              <a:t>NoSuchElementException</a:t>
            </a:r>
            <a:r>
              <a:rPr lang="en-US" altLang="en-US" sz="1800" kern="0" dirty="0">
                <a:latin typeface="Garamond" panose="02020404030301010803" pitchFamily="18" charset="0"/>
              </a:rPr>
              <a:t>, </a:t>
            </a:r>
            <a:r>
              <a:rPr lang="ru-RU" altLang="en-US" sz="1800" kern="0" dirty="0">
                <a:latin typeface="Garamond" panose="02020404030301010803" pitchFamily="18" charset="0"/>
              </a:rPr>
              <a:t>а последња два враћају </a:t>
            </a:r>
            <a:r>
              <a:rPr lang="en-US" altLang="en-US" sz="1800" kern="0" dirty="0">
                <a:latin typeface="Garamond" panose="02020404030301010803" pitchFamily="18" charset="0"/>
              </a:rPr>
              <a:t>null.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getFirst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>             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getLast</a:t>
            </a:r>
            <a:r>
              <a:rPr lang="en-US" altLang="en-US" sz="1800" b="1" kern="0" dirty="0">
                <a:latin typeface="Garamond" panose="02020404030301010803" pitchFamily="18" charset="0"/>
              </a:rPr>
              <a:t>()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peekFirst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>          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peekLast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smtClean="0">
                <a:latin typeface="Garamond" panose="02020404030301010803" pitchFamily="18" charset="0"/>
              </a:rPr>
              <a:t>враћа </a:t>
            </a:r>
            <a:r>
              <a:rPr lang="ru-RU" altLang="en-US" sz="1800" kern="0" dirty="0">
                <a:latin typeface="Garamond" panose="02020404030301010803" pitchFamily="18" charset="0"/>
              </a:rPr>
              <a:t>елемент са почетка или краја реда не уклањајући га када ред није празан. Ако је ред празан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, прва </a:t>
            </a:r>
            <a:r>
              <a:rPr lang="ru-RU" altLang="en-US" sz="1800" kern="0" dirty="0">
                <a:latin typeface="Garamond" panose="02020404030301010803" pitchFamily="18" charset="0"/>
              </a:rPr>
              <a:t>два метода избацују </a:t>
            </a:r>
            <a:r>
              <a:rPr lang="en-US" altLang="en-US" sz="1800" kern="0" dirty="0" err="1">
                <a:latin typeface="Garamond" panose="02020404030301010803" pitchFamily="18" charset="0"/>
              </a:rPr>
              <a:t>NoSuchElementException</a:t>
            </a:r>
            <a:r>
              <a:rPr lang="en-US" altLang="en-US" sz="1800" kern="0" dirty="0">
                <a:latin typeface="Garamond" panose="02020404030301010803" pitchFamily="18" charset="0"/>
              </a:rPr>
              <a:t>, </a:t>
            </a:r>
            <a:r>
              <a:rPr lang="ru-RU" altLang="en-US" sz="1800" kern="0" dirty="0">
                <a:latin typeface="Garamond" panose="02020404030301010803" pitchFamily="18" charset="0"/>
              </a:rPr>
              <a:t>а последња два враћају </a:t>
            </a:r>
            <a:r>
              <a:rPr lang="en-US" altLang="en-US" sz="1800" kern="0" dirty="0">
                <a:latin typeface="Garamond" panose="02020404030301010803" pitchFamily="18" charset="0"/>
              </a:rPr>
              <a:t>null</a:t>
            </a:r>
            <a:r>
              <a:rPr lang="en-US" altLang="en-US" sz="1800" kern="0" dirty="0" smtClean="0">
                <a:latin typeface="Garamond" panose="02020404030301010803" pitchFamily="18" charset="0"/>
              </a:rPr>
              <a:t>.</a:t>
            </a:r>
            <a:endParaRPr lang="en-US" altLang="en-US" sz="1800" kern="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altLang="en-US" sz="1800" kern="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Ред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java.util.ArrayDeque</a:t>
            </a:r>
            <a:r>
              <a:rPr lang="en-US" altLang="en-US" sz="1800" b="1" kern="0" dirty="0">
                <a:latin typeface="Garamond" panose="02020404030301010803" pitchFamily="18" charset="0"/>
              </a:rPr>
              <a:t>&lt;E&gt;</a:t>
            </a:r>
          </a:p>
          <a:p>
            <a:pPr>
              <a:spcBef>
                <a:spcPts val="0"/>
              </a:spcBef>
              <a:buClrTx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ArrayDeque</a:t>
            </a:r>
            <a:r>
              <a:rPr lang="en-US" altLang="en-US" sz="1800" b="1" kern="0" dirty="0">
                <a:latin typeface="Garamond" panose="02020404030301010803" pitchFamily="18" charset="0"/>
              </a:rPr>
              <a:t>()</a:t>
            </a:r>
          </a:p>
          <a:p>
            <a:pPr>
              <a:spcBef>
                <a:spcPts val="0"/>
              </a:spcBef>
              <a:buClrTx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ArrayDeque</a:t>
            </a:r>
            <a:r>
              <a:rPr lang="en-US" altLang="en-US" sz="1800" b="1" kern="0" dirty="0">
                <a:latin typeface="Garamond" panose="02020404030301010803" pitchFamily="18" charset="0"/>
              </a:rPr>
              <a:t>(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int</a:t>
            </a:r>
            <a:r>
              <a:rPr lang="en-US" altLang="en-US" sz="1800" b="1" kern="0" dirty="0">
                <a:latin typeface="Garamond" panose="02020404030301010803" pitchFamily="18" charset="0"/>
              </a:rPr>
              <a:t> </a:t>
            </a:r>
            <a:r>
              <a:rPr lang="en-US" altLang="en-US" sz="1800" b="1" kern="0" dirty="0" err="1" smtClean="0">
                <a:latin typeface="Garamond" panose="02020404030301010803" pitchFamily="18" charset="0"/>
              </a:rPr>
              <a:t>initialCapacity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sr-Cyrl-RS" altLang="en-US" sz="1800" kern="0" dirty="0" smtClean="0">
                <a:latin typeface="Garamond" panose="02020404030301010803" pitchFamily="18" charset="0"/>
              </a:rPr>
              <a:t>конструише </a:t>
            </a:r>
            <a:r>
              <a:rPr lang="sr-Cyrl-RS" altLang="en-US" sz="1800" kern="0" dirty="0">
                <a:latin typeface="Garamond" panose="02020404030301010803" pitchFamily="18" charset="0"/>
              </a:rPr>
              <a:t>неограничени </a:t>
            </a:r>
            <a:r>
              <a:rPr lang="en-US" altLang="en-US" sz="1800" kern="0" dirty="0" err="1">
                <a:latin typeface="Garamond" panose="02020404030301010803" pitchFamily="18" charset="0"/>
              </a:rPr>
              <a:t>deque</a:t>
            </a:r>
            <a:r>
              <a:rPr lang="en-U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1800" kern="0" dirty="0">
                <a:latin typeface="Garamond" panose="02020404030301010803" pitchFamily="18" charset="0"/>
              </a:rPr>
              <a:t>иницијалног капацитета 16 или задатог иницијалног капацитета.</a:t>
            </a:r>
            <a:endParaRPr lang="ru-RU" altLang="en-US" sz="1800" kern="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Ред са приоритетом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Редови са приоритетом враћају елементе у сортираном поретку мада су претходно унесени у произвољном поретку.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Пр</a:t>
            </a:r>
            <a:r>
              <a:rPr lang="sr-Latn-RS" altLang="en-US" sz="2400" kern="0" dirty="0" smtClean="0">
                <a:latin typeface="Garamond" pitchFamily="18" charset="0"/>
              </a:rPr>
              <a:t>e</a:t>
            </a:r>
            <a:r>
              <a:rPr lang="ru-RU" altLang="en-US" sz="2400" kern="0" dirty="0" err="1" smtClean="0">
                <a:latin typeface="Garamond" pitchFamily="18" charset="0"/>
              </a:rPr>
              <a:t>цизније</a:t>
            </a:r>
            <a:r>
              <a:rPr lang="ru-RU" altLang="en-US" sz="2400" kern="0" dirty="0">
                <a:latin typeface="Garamond" pitchFamily="18" charset="0"/>
              </a:rPr>
              <a:t>, кад год се позове </a:t>
            </a:r>
            <a:r>
              <a:rPr lang="ru-RU" altLang="en-US" sz="1800" kern="0" dirty="0"/>
              <a:t>remove</a:t>
            </a:r>
            <a:r>
              <a:rPr lang="ru-RU" altLang="en-US" sz="2400" kern="0" dirty="0">
                <a:latin typeface="Garamond" pitchFamily="18" charset="0"/>
              </a:rPr>
              <a:t> метод, добија се тренутно најмањи елемент у реду са приоритетом.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Редови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са приоритетом користе једну елегантну и ефикасну структуру података, која се </a:t>
            </a:r>
            <a:r>
              <a:rPr lang="ru-RU" altLang="en-US" sz="2400" kern="0" dirty="0" smtClean="0">
                <a:latin typeface="Garamond" pitchFamily="18" charset="0"/>
              </a:rPr>
              <a:t>зове гомила (енг. heap). 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То </a:t>
            </a:r>
            <a:r>
              <a:rPr lang="ru-RU" altLang="en-US" sz="2400" kern="0" dirty="0">
                <a:latin typeface="Garamond" pitchFamily="18" charset="0"/>
              </a:rPr>
              <a:t>је самоорганизовано бинарно дрво, у ком операције </a:t>
            </a:r>
            <a:r>
              <a:rPr lang="ru-RU" altLang="en-US" sz="1800" kern="0" dirty="0"/>
              <a:t>add</a:t>
            </a:r>
            <a:r>
              <a:rPr lang="ru-RU" altLang="en-US" sz="2400" kern="0" dirty="0">
                <a:latin typeface="Garamond" pitchFamily="18" charset="0"/>
              </a:rPr>
              <a:t> и </a:t>
            </a:r>
            <a:r>
              <a:rPr lang="ru-RU" altLang="en-US" sz="1800" kern="0" dirty="0"/>
              <a:t>remove</a:t>
            </a:r>
            <a:r>
              <a:rPr lang="ru-RU" altLang="en-US" sz="2400" kern="0" dirty="0">
                <a:latin typeface="Garamond" pitchFamily="18" charset="0"/>
              </a:rPr>
              <a:t> проузрокују да најмањи елемент гравитира ка </a:t>
            </a:r>
            <a:r>
              <a:rPr lang="ru-RU" altLang="en-US" sz="2400" kern="0" dirty="0" err="1" smtClean="0">
                <a:latin typeface="Garamond" pitchFamily="18" charset="0"/>
              </a:rPr>
              <a:t>корену</a:t>
            </a:r>
            <a:r>
              <a:rPr lang="ru-RU" altLang="en-US" sz="2400" kern="0" dirty="0" smtClean="0">
                <a:latin typeface="Garamond" pitchFamily="18" charset="0"/>
              </a:rPr>
              <a:t> па </a:t>
            </a:r>
            <a:r>
              <a:rPr lang="ru-RU" altLang="en-US" sz="2400" kern="0" dirty="0">
                <a:latin typeface="Garamond" pitchFamily="18" charset="0"/>
              </a:rPr>
              <a:t>нема потребе да се троши време на сортирање свих елемената.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Ред са приоритетом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Редови </a:t>
            </a:r>
            <a:r>
              <a:rPr lang="ru-RU" altLang="en-US" sz="2400" kern="0" dirty="0" err="1" smtClean="0">
                <a:latin typeface="Garamond" pitchFamily="18" charset="0"/>
              </a:rPr>
              <a:t>са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приоритетом могу да чувају елементе </a:t>
            </a:r>
            <a:r>
              <a:rPr lang="ru-RU" altLang="en-US" sz="2400" kern="0" dirty="0" err="1">
                <a:latin typeface="Garamond" pitchFamily="18" charset="0"/>
              </a:rPr>
              <a:t>класе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које су упоредиве.</a:t>
            </a:r>
            <a:endParaRPr lang="ru-RU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Типично коришење за редове са приоритетом је распоређивање послова.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1900" kern="0" dirty="0" err="1" smtClean="0">
                <a:latin typeface="Garamond" pitchFamily="18" charset="0"/>
              </a:rPr>
              <a:t>Сваки</a:t>
            </a:r>
            <a:r>
              <a:rPr lang="ru-RU" altLang="en-US" sz="1900" kern="0" dirty="0" smtClean="0">
                <a:latin typeface="Garamond" pitchFamily="18" charset="0"/>
              </a:rPr>
              <a:t> </a:t>
            </a:r>
            <a:r>
              <a:rPr lang="ru-RU" altLang="en-US" sz="1900" kern="0" dirty="0">
                <a:latin typeface="Garamond" pitchFamily="18" charset="0"/>
              </a:rPr>
              <a:t>посао има приоритет. </a:t>
            </a:r>
            <a:endParaRPr lang="ru-RU" altLang="en-US" sz="1900" kern="0" dirty="0" smtClean="0">
              <a:latin typeface="Garamond" pitchFamily="18" charset="0"/>
            </a:endParaRP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1900" kern="0" dirty="0" err="1" smtClean="0">
                <a:latin typeface="Garamond" pitchFamily="18" charset="0"/>
              </a:rPr>
              <a:t>Послови</a:t>
            </a:r>
            <a:r>
              <a:rPr lang="ru-RU" altLang="en-US" sz="1900" kern="0" dirty="0" smtClean="0">
                <a:latin typeface="Garamond" pitchFamily="18" charset="0"/>
              </a:rPr>
              <a:t> </a:t>
            </a:r>
            <a:r>
              <a:rPr lang="ru-RU" altLang="en-US" sz="1900" kern="0" dirty="0">
                <a:latin typeface="Garamond" pitchFamily="18" charset="0"/>
              </a:rPr>
              <a:t>се додају у случајном поретку. </a:t>
            </a:r>
            <a:endParaRPr lang="ru-RU" altLang="en-US" sz="1900" kern="0" dirty="0" smtClean="0">
              <a:latin typeface="Garamond" pitchFamily="18" charset="0"/>
            </a:endParaRP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1900" kern="0" dirty="0" smtClean="0">
                <a:latin typeface="Garamond" pitchFamily="18" charset="0"/>
              </a:rPr>
              <a:t>Било </a:t>
            </a:r>
            <a:r>
              <a:rPr lang="ru-RU" altLang="en-US" sz="1900" kern="0" dirty="0">
                <a:latin typeface="Garamond" pitchFamily="18" charset="0"/>
              </a:rPr>
              <a:t>кад када се може започети нови посао, посао са највећим приоритетом (тј.најмањом вредношћу) се уклања из реда. </a:t>
            </a:r>
            <a:endParaRPr lang="en-US" altLang="en-US" sz="19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 smtClean="0">
                <a:latin typeface="Garamond" panose="02020404030301010803" pitchFamily="18" charset="0"/>
              </a:rPr>
              <a:t>java.util.PriorityQueue</a:t>
            </a:r>
            <a:r>
              <a:rPr lang="en-US" altLang="en-US" sz="1800" kern="0" dirty="0" smtClean="0">
                <a:latin typeface="Garamond" panose="02020404030301010803" pitchFamily="18" charset="0"/>
              </a:rPr>
              <a:t>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 smtClean="0">
                <a:latin typeface="Garamond" panose="02020404030301010803" pitchFamily="18" charset="0"/>
              </a:rPr>
              <a:t>PriorityQueue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 smtClean="0">
                <a:latin typeface="Garamond" panose="02020404030301010803" pitchFamily="18" charset="0"/>
              </a:rPr>
              <a:t>PriorityQueue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</a:t>
            </a:r>
            <a:r>
              <a:rPr lang="en-US" altLang="en-US" sz="1800" b="1" kern="0" dirty="0" err="1" smtClean="0">
                <a:latin typeface="Garamond" panose="02020404030301010803" pitchFamily="18" charset="0"/>
              </a:rPr>
              <a:t>int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b="1" kern="0" dirty="0" err="1" smtClean="0">
                <a:latin typeface="Garamond" panose="02020404030301010803" pitchFamily="18" charset="0"/>
              </a:rPr>
              <a:t>initialCapacity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 )</a:t>
            </a:r>
            <a:br>
              <a:rPr lang="en-U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err="1" smtClean="0">
                <a:latin typeface="Garamond" panose="02020404030301010803" pitchFamily="18" charset="0"/>
              </a:rPr>
              <a:t>Конструише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структуру за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чување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објеката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подржавају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kern="0" dirty="0" smtClean="0">
                <a:latin typeface="Garamond" panose="02020404030301010803" pitchFamily="18" charset="0"/>
              </a:rPr>
              <a:t>Comparable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 smtClean="0">
                <a:latin typeface="Garamond" panose="02020404030301010803" pitchFamily="18" charset="0"/>
              </a:rPr>
              <a:t>PriorityQueue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</a:t>
            </a:r>
            <a:r>
              <a:rPr lang="en-US" altLang="en-US" sz="1800" b="1" kern="0" dirty="0" err="1" smtClean="0">
                <a:latin typeface="Garamond" panose="02020404030301010803" pitchFamily="18" charset="0"/>
              </a:rPr>
              <a:t>int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b="1" kern="0" dirty="0" err="1" smtClean="0">
                <a:latin typeface="Garamond" panose="02020404030301010803" pitchFamily="18" charset="0"/>
              </a:rPr>
              <a:t>initialCapacity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, Comparator&lt;? super E&gt; c )</a:t>
            </a:r>
            <a:br>
              <a:rPr lang="en-U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err="1" smtClean="0">
                <a:latin typeface="Garamond" panose="02020404030301010803" pitchFamily="18" charset="0"/>
              </a:rPr>
              <a:t>Конструише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дрво</a:t>
            </a:r>
            <a:r>
              <a:rPr lang="sr-Cyrl-RS" altLang="en-US" sz="1800" kern="0" dirty="0" smtClean="0">
                <a:latin typeface="Garamond" panose="02020404030301010803" pitchFamily="18" charset="0"/>
              </a:rPr>
              <a:t>идну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структуру и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прослеђени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компаратор за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упоређење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елемената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при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смештају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у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дрво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ru-RU" altLang="en-US" sz="24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7504" y="1412875"/>
            <a:ext cx="8928546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Скупови су колекције уз помоћу којих се брзо проналазе постојећи елементи. </a:t>
            </a:r>
            <a:endParaRPr lang="sr-Latn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>
                <a:latin typeface="Garamond" pitchFamily="18" charset="0"/>
              </a:rPr>
              <a:t>Ч</a:t>
            </a:r>
            <a:r>
              <a:rPr lang="ru-RU" altLang="en-US" sz="2400" kern="0" dirty="0" err="1" smtClean="0">
                <a:latin typeface="Garamond" pitchFamily="18" charset="0"/>
              </a:rPr>
              <a:t>ешћа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ситуација у којо се поседује нека кључна информација, и треба да се на основу ње пронађете дотични елемент. 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Структуре </a:t>
            </a:r>
            <a:r>
              <a:rPr lang="ru-RU" altLang="en-US" sz="2400" kern="0" dirty="0">
                <a:latin typeface="Garamond" pitchFamily="18" charset="0"/>
              </a:rPr>
              <a:t>података у облику </a:t>
            </a:r>
            <a:r>
              <a:rPr lang="ru-RU" altLang="en-US" sz="2400" b="1" kern="0" dirty="0">
                <a:latin typeface="Garamond" pitchFamily="18" charset="0"/>
              </a:rPr>
              <a:t>каталога</a:t>
            </a:r>
            <a:r>
              <a:rPr lang="ru-RU" altLang="en-US" sz="2400" kern="0" dirty="0">
                <a:latin typeface="Garamond" pitchFamily="18" charset="0"/>
              </a:rPr>
              <a:t> служе за ту </a:t>
            </a:r>
            <a:r>
              <a:rPr lang="ru-RU" altLang="en-US" sz="2400" kern="0" dirty="0" err="1" smtClean="0">
                <a:latin typeface="Garamond" pitchFamily="18" charset="0"/>
              </a:rPr>
              <a:t>сврху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Каталози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чувају </a:t>
            </a:r>
            <a:r>
              <a:rPr lang="ru-RU" altLang="en-US" sz="2400" kern="0" dirty="0" err="1" smtClean="0">
                <a:latin typeface="Garamond" pitchFamily="18" charset="0"/>
              </a:rPr>
              <a:t>парове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кључ</a:t>
            </a:r>
            <a:r>
              <a:rPr lang="ru-RU" altLang="en-US" sz="2400" kern="0" dirty="0" smtClean="0">
                <a:latin typeface="Garamond" pitchFamily="18" charset="0"/>
              </a:rPr>
              <a:t>/</a:t>
            </a:r>
            <a:r>
              <a:rPr lang="ru-RU" altLang="en-US" sz="2400" kern="0" dirty="0" err="1" smtClean="0">
                <a:latin typeface="Garamond" pitchFamily="18" charset="0"/>
              </a:rPr>
              <a:t>вредност</a:t>
            </a:r>
            <a:r>
              <a:rPr lang="sr-Latn-RS" altLang="en-US" sz="24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и к</a:t>
            </a:r>
            <a:r>
              <a:rPr lang="ru-RU" altLang="en-US" sz="2400" kern="0" dirty="0" smtClean="0">
                <a:latin typeface="Garamond" pitchFamily="18" charset="0"/>
              </a:rPr>
              <a:t>од </a:t>
            </a:r>
            <a:r>
              <a:rPr lang="ru-RU" altLang="en-US" sz="2400" kern="0" dirty="0">
                <a:latin typeface="Garamond" pitchFamily="18" charset="0"/>
              </a:rPr>
              <a:t>њих се лако може пронаћи вредност ако се наведе кључ.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На пример, може се чувати табела службеника, где су кључеви ниске - службенички идентификатори, а вредности објекти </a:t>
            </a:r>
            <a:r>
              <a:rPr lang="ru-RU" altLang="en-US" sz="2400" kern="0" dirty="0" smtClean="0">
                <a:latin typeface="Garamond" pitchFamily="18" charset="0"/>
              </a:rPr>
              <a:t>типа </a:t>
            </a:r>
            <a:r>
              <a:rPr lang="ru-RU" altLang="en-US" sz="2000" kern="0" dirty="0"/>
              <a:t>Employee</a:t>
            </a:r>
            <a:r>
              <a:rPr lang="ru-RU" altLang="en-US" sz="2400" kern="0" dirty="0">
                <a:latin typeface="Garamond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Јава библиотека подржава две главне имплементације за </a:t>
            </a:r>
            <a:r>
              <a:rPr lang="ru-RU" altLang="en-US" sz="2400" kern="0" dirty="0" smtClean="0">
                <a:latin typeface="Garamond" pitchFamily="18" charset="0"/>
              </a:rPr>
              <a:t>каталоге: </a:t>
            </a:r>
            <a:r>
              <a:rPr lang="ru-RU" altLang="en-US" sz="2000" kern="0" dirty="0"/>
              <a:t>HashMap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 </a:t>
            </a:r>
            <a:r>
              <a:rPr lang="ru-RU" altLang="en-US" sz="2000" kern="0" dirty="0"/>
              <a:t>TreeMap</a:t>
            </a:r>
            <a:r>
              <a:rPr lang="ru-RU" altLang="en-US" sz="2400" kern="0" dirty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Обе класе имплементирају </a:t>
            </a:r>
            <a:r>
              <a:rPr lang="ru-RU" altLang="en-US" sz="2000" kern="0" dirty="0"/>
              <a:t>Map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интерфејс.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Хеш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каталог не сортира кључеве, за разлику од дрвоидног каталога који </a:t>
            </a:r>
            <a:r>
              <a:rPr lang="ru-RU" altLang="en-US" sz="2400" kern="0" dirty="0" err="1">
                <a:latin typeface="Garamond" pitchFamily="18" charset="0"/>
              </a:rPr>
              <a:t>користи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поредак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кључева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Да </a:t>
            </a:r>
            <a:r>
              <a:rPr lang="ru-RU" altLang="en-US" sz="2400" kern="0" dirty="0">
                <a:latin typeface="Garamond" pitchFamily="18" charset="0"/>
              </a:rPr>
              <a:t>ли користити хеш каталог или дрвоидни каталог? </a:t>
            </a:r>
            <a:br>
              <a:rPr lang="ru-RU" altLang="en-US" sz="2400" kern="0" dirty="0">
                <a:latin typeface="Garamond" pitchFamily="18" charset="0"/>
              </a:rPr>
            </a:br>
            <a:r>
              <a:rPr lang="ru-RU" altLang="en-US" sz="2400" kern="0" dirty="0" err="1" smtClean="0">
                <a:latin typeface="Garamond" pitchFamily="18" charset="0"/>
              </a:rPr>
              <a:t>Као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 са скуповима, хеширање је нешто брже, и то је бољи избор </a:t>
            </a:r>
            <a:r>
              <a:rPr lang="ru-RU" altLang="en-US" sz="2400" kern="0" dirty="0" err="1">
                <a:latin typeface="Garamond" pitchFamily="18" charset="0"/>
              </a:rPr>
              <a:t>уколико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кључеви</a:t>
            </a:r>
            <a:r>
              <a:rPr lang="ru-RU" altLang="en-US" sz="2400" kern="0" dirty="0" smtClean="0">
                <a:latin typeface="Garamond" pitchFamily="18" charset="0"/>
              </a:rPr>
              <a:t> не </a:t>
            </a:r>
            <a:r>
              <a:rPr lang="ru-RU" altLang="en-US" sz="2400" kern="0" dirty="0" err="1" smtClean="0">
                <a:latin typeface="Garamond" pitchFamily="18" charset="0"/>
              </a:rPr>
              <a:t>морају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бити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сортирани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  <a:endParaRPr lang="ru-RU" altLang="en-US" sz="24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b="1" kern="0" dirty="0">
                <a:latin typeface="Garamond" pitchFamily="18" charset="0"/>
              </a:rPr>
              <a:t>Пример. </a:t>
            </a:r>
            <a:endParaRPr lang="ru-RU" altLang="en-US" sz="2400" b="1" kern="0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Employee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staff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HashMap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Employee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harry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“Harry Hacker“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staff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“987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98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9996“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harry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ru-RU" altLang="en-US" sz="2400" b="1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Кад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год се додаје објекат у каталог, мора се добро дефинисати кључ.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У </a:t>
            </a:r>
            <a:r>
              <a:rPr lang="ru-RU" altLang="en-US" sz="2400" kern="0" dirty="0">
                <a:latin typeface="Garamond" pitchFamily="18" charset="0"/>
              </a:rPr>
              <a:t>претходном  примеру, кључ је ниска, а одговарајућа вредност је објекат типа </a:t>
            </a:r>
            <a:r>
              <a:rPr lang="en-US" altLang="en-US" sz="2000" kern="0" dirty="0" smtClean="0"/>
              <a:t>Employee</a:t>
            </a:r>
            <a:r>
              <a:rPr lang="en-US" altLang="en-US" sz="2400" kern="0" dirty="0">
                <a:latin typeface="Garamond" pitchFamily="18" charset="0"/>
              </a:rPr>
              <a:t>.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b="1" kern="0" dirty="0" smtClean="0">
                <a:latin typeface="Garamond" pitchFamily="18" charset="0"/>
              </a:rPr>
              <a:t>Пример. </a:t>
            </a:r>
            <a:r>
              <a:rPr lang="ru-RU" altLang="en-US" sz="2400" kern="0" dirty="0" err="1" smtClean="0">
                <a:latin typeface="Garamond" pitchFamily="18" charset="0"/>
              </a:rPr>
              <a:t>Добијање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објекта који се налази у каталогу на основу кључа се реализује на следећи начин: </a:t>
            </a:r>
            <a:endParaRPr lang="ru-RU" altLang="en-US" sz="2400" kern="0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“987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98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9996“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staff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ru-RU" altLang="en-US" sz="2400" kern="0" dirty="0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1844824"/>
            <a:ext cx="6984503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331913" y="5013176"/>
            <a:ext cx="2952055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Ако нема сачуване информације у каталогу за дати кључ, тада метод </a:t>
            </a:r>
            <a:r>
              <a:rPr lang="ru-RU" altLang="en-US" sz="2000" kern="0" dirty="0"/>
              <a:t>get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враћа </a:t>
            </a:r>
            <a:r>
              <a:rPr lang="ru-RU" altLang="en-US" sz="2000" kern="0" dirty="0"/>
              <a:t>null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Кључеви морају бити јединствени. Не могу се сачувати две вредности са истим кључем.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се позове </a:t>
            </a:r>
            <a:r>
              <a:rPr lang="ru-RU" altLang="en-US" sz="2000" kern="0" dirty="0"/>
              <a:t>set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метод два пута за исти кључ, тада друга вредност замењујепрву.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Метод </a:t>
            </a:r>
            <a:r>
              <a:rPr lang="ru-RU" altLang="en-US" sz="2000" kern="0" dirty="0" smtClean="0"/>
              <a:t>remove</a:t>
            </a:r>
            <a:r>
              <a:rPr lang="ru-RU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брише елемент са датим кључем из </a:t>
            </a:r>
            <a:r>
              <a:rPr lang="ru-RU" altLang="en-US" sz="2400" kern="0" dirty="0" smtClean="0">
                <a:latin typeface="Garamond" pitchFamily="18" charset="0"/>
              </a:rPr>
              <a:t>каталога.</a:t>
            </a:r>
            <a:endParaRPr lang="ru-RU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Метод </a:t>
            </a:r>
            <a:r>
              <a:rPr lang="ru-RU" altLang="en-US" sz="2000" kern="0" dirty="0" smtClean="0"/>
              <a:t>size</a:t>
            </a:r>
            <a:r>
              <a:rPr lang="ru-RU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 smtClean="0">
                <a:latin typeface="Garamond" pitchFamily="18" charset="0"/>
              </a:rPr>
              <a:t>враћа број елемената </a:t>
            </a:r>
            <a:r>
              <a:rPr lang="ru-RU" altLang="en-US" sz="2400" kern="0" dirty="0">
                <a:latin typeface="Garamond" pitchFamily="18" charset="0"/>
              </a:rPr>
              <a:t>у каталогу.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Каталог није самостална колекција у </a:t>
            </a:r>
            <a:r>
              <a:rPr lang="ru-RU" altLang="en-US" sz="2400" kern="0" dirty="0" smtClean="0">
                <a:latin typeface="Garamond" pitchFamily="18" charset="0"/>
              </a:rPr>
              <a:t>ЈДК-у, </a:t>
            </a:r>
            <a:r>
              <a:rPr lang="ru-RU" altLang="en-US" sz="2400" kern="0" dirty="0" err="1" smtClean="0">
                <a:latin typeface="Garamond" pitchFamily="18" charset="0"/>
              </a:rPr>
              <a:t>тј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  <a:r>
              <a:rPr lang="ru-RU" altLang="en-US" sz="2400" kern="0" dirty="0" err="1" smtClean="0">
                <a:latin typeface="Garamond" pitchFamily="18" charset="0"/>
              </a:rPr>
              <a:t>састоји</a:t>
            </a:r>
            <a:r>
              <a:rPr lang="ru-RU" altLang="en-US" sz="2400" kern="0" dirty="0" smtClean="0">
                <a:latin typeface="Garamond" pitchFamily="18" charset="0"/>
              </a:rPr>
              <a:t> се из </a:t>
            </a:r>
            <a:r>
              <a:rPr lang="ru-RU" altLang="en-US" sz="2400" kern="0" dirty="0" err="1" smtClean="0">
                <a:latin typeface="Garamond" pitchFamily="18" charset="0"/>
              </a:rPr>
              <a:t>више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погледа</a:t>
            </a:r>
            <a:r>
              <a:rPr lang="ru-RU" altLang="en-US" sz="2400" kern="0" dirty="0" smtClean="0">
                <a:latin typeface="Garamond" pitchFamily="18" charset="0"/>
              </a:rPr>
              <a:t> (подструктура). 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Постоје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три погледа: скуп кључева, колекција (није скуп</a:t>
            </a:r>
            <a:r>
              <a:rPr lang="ru-RU" altLang="en-US" sz="2400" kern="0" dirty="0" smtClean="0">
                <a:latin typeface="Garamond" pitchFamily="18" charset="0"/>
              </a:rPr>
              <a:t>) вредности, те скуп </a:t>
            </a:r>
            <a:r>
              <a:rPr lang="ru-RU" altLang="en-US" sz="2400" kern="0" dirty="0" err="1">
                <a:latin typeface="Garamond" pitchFamily="18" charset="0"/>
              </a:rPr>
              <a:t>парова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кључ</a:t>
            </a:r>
            <a:r>
              <a:rPr lang="ru-RU" altLang="en-US" sz="2400" kern="0" dirty="0" smtClean="0">
                <a:latin typeface="Garamond" pitchFamily="18" charset="0"/>
              </a:rPr>
              <a:t>/</a:t>
            </a:r>
            <a:r>
              <a:rPr lang="ru-RU" altLang="en-US" sz="2400" kern="0" dirty="0" err="1" smtClean="0">
                <a:latin typeface="Garamond" pitchFamily="18" charset="0"/>
              </a:rPr>
              <a:t>вредност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Кључеви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 парови кључ/вредност образују скуп због тога јер може бити само једна копија кључа у колекцији.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Ова три претходно побројана погледа обезбеђују </a:t>
            </a:r>
            <a:r>
              <a:rPr lang="ru-RU" altLang="en-US" sz="2400" kern="0" dirty="0" smtClean="0">
                <a:latin typeface="Garamond" pitchFamily="18" charset="0"/>
              </a:rPr>
              <a:t>методе: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keySet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Collection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values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Entry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entrySet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/>
            </a:r>
            <a:br>
              <a:rPr lang="ru-RU" altLang="en-US" sz="2400" kern="0" dirty="0" smtClean="0">
                <a:latin typeface="Garamond" pitchFamily="18" charset="0"/>
              </a:rPr>
            </a:br>
            <a:endParaRPr lang="ru-RU" altLang="en-US" sz="2400" kern="0" dirty="0">
              <a:latin typeface="Garamon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1912" y="4221088"/>
            <a:ext cx="3672135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java.util.Map</a:t>
            </a:r>
            <a:r>
              <a:rPr lang="en-US" sz="1800" b="1" dirty="0">
                <a:latin typeface="Garamond" panose="02020404030301010803" pitchFamily="18" charset="0"/>
              </a:rPr>
              <a:t>&lt;K, V&gt;  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V get(K key)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вредност кључа, тј. враће објекат на који показује кључ, или </a:t>
            </a:r>
            <a:r>
              <a:rPr lang="en-US" sz="1800" dirty="0" smtClean="0">
                <a:latin typeface="Garamond" panose="02020404030301010803" pitchFamily="18" charset="0"/>
              </a:rPr>
              <a:t>null </a:t>
            </a:r>
            <a:r>
              <a:rPr lang="sr-Cyrl-RS" sz="1800" dirty="0" smtClean="0">
                <a:latin typeface="Garamond" panose="02020404030301010803" pitchFamily="18" charset="0"/>
              </a:rPr>
              <a:t>ако се кључ не налази у каталогу. Кључ може бити </a:t>
            </a:r>
            <a:r>
              <a:rPr lang="en-US" sz="1800" dirty="0" smtClean="0">
                <a:latin typeface="Garamond" panose="02020404030301010803" pitchFamily="18" charset="0"/>
              </a:rPr>
              <a:t>null.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V </a:t>
            </a:r>
            <a:r>
              <a:rPr lang="en-US" sz="1800" b="1" dirty="0">
                <a:latin typeface="Garamond" panose="02020404030301010803" pitchFamily="18" charset="0"/>
              </a:rPr>
              <a:t>put(K key, V </a:t>
            </a:r>
            <a:r>
              <a:rPr lang="en-US" sz="1800" b="1" dirty="0" smtClean="0">
                <a:latin typeface="Garamond" panose="02020404030301010803" pitchFamily="18" charset="0"/>
              </a:rPr>
              <a:t>value)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убацује </a:t>
            </a:r>
            <a:r>
              <a:rPr lang="sr-Cyrl-RS" sz="1800" dirty="0">
                <a:latin typeface="Garamond" panose="02020404030301010803" pitchFamily="18" charset="0"/>
              </a:rPr>
              <a:t>у каталог пар кључ/вредност. Ако кључ већ постоји, тада нови објекат замењује стари, претходни на који је показивао кључ. Овај метод враће стару вредност за дати кључ, или </a:t>
            </a:r>
            <a:r>
              <a:rPr lang="en-US" sz="1800" dirty="0">
                <a:latin typeface="Garamond" panose="02020404030301010803" pitchFamily="18" charset="0"/>
              </a:rPr>
              <a:t>null </a:t>
            </a:r>
            <a:r>
              <a:rPr lang="sr-Cyrl-RS" sz="1800" dirty="0">
                <a:latin typeface="Garamond" panose="02020404030301010803" pitchFamily="18" charset="0"/>
              </a:rPr>
              <a:t>ако кључ претходно није био дефинисан. Кључ може бити </a:t>
            </a:r>
            <a:r>
              <a:rPr lang="en-US" sz="1800" dirty="0">
                <a:latin typeface="Garamond" panose="02020404030301010803" pitchFamily="18" charset="0"/>
              </a:rPr>
              <a:t>null, </a:t>
            </a:r>
            <a:r>
              <a:rPr lang="sr-Cyrl-RS" sz="1800" dirty="0">
                <a:latin typeface="Garamond" panose="02020404030301010803" pitchFamily="18" charset="0"/>
              </a:rPr>
              <a:t>али вредност не сме бити </a:t>
            </a:r>
            <a:r>
              <a:rPr lang="en-US" sz="1800" dirty="0">
                <a:latin typeface="Garamond" panose="02020404030301010803" pitchFamily="18" charset="0"/>
              </a:rPr>
              <a:t>null.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</a:t>
            </a:r>
            <a:r>
              <a:rPr lang="en-US" sz="1800" b="1" dirty="0" err="1">
                <a:latin typeface="Garamond" panose="02020404030301010803" pitchFamily="18" charset="0"/>
              </a:rPr>
              <a:t>putAll</a:t>
            </a:r>
            <a:r>
              <a:rPr lang="en-US" sz="1800" b="1" dirty="0">
                <a:latin typeface="Garamond" panose="02020404030301010803" pitchFamily="18" charset="0"/>
              </a:rPr>
              <a:t>(Map&lt;? extends K, ? extends V&gt; </a:t>
            </a:r>
            <a:r>
              <a:rPr lang="en-US" sz="1800" b="1" dirty="0" smtClean="0">
                <a:latin typeface="Garamond" panose="02020404030301010803" pitchFamily="18" charset="0"/>
              </a:rPr>
              <a:t>entries)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убацује </a:t>
            </a:r>
            <a:r>
              <a:rPr lang="sr-Cyrl-RS" sz="1800" dirty="0">
                <a:latin typeface="Garamond" panose="02020404030301010803" pitchFamily="18" charset="0"/>
              </a:rPr>
              <a:t>све </a:t>
            </a:r>
            <a:r>
              <a:rPr lang="sr-Cyrl-RS" sz="1800" dirty="0" smtClean="0">
                <a:latin typeface="Garamond" panose="02020404030301010803" pitchFamily="18" charset="0"/>
              </a:rPr>
              <a:t>елементе из </a:t>
            </a:r>
            <a:r>
              <a:rPr lang="sr-Cyrl-RS" sz="1800" dirty="0">
                <a:latin typeface="Garamond" panose="02020404030301010803" pitchFamily="18" charset="0"/>
              </a:rPr>
              <a:t>спецификованог каталога </a:t>
            </a:r>
            <a:r>
              <a:rPr lang="en-US" sz="1800" dirty="0">
                <a:latin typeface="Garamond" panose="02020404030301010803" pitchFamily="18" charset="0"/>
              </a:rPr>
              <a:t>entries </a:t>
            </a:r>
            <a:r>
              <a:rPr lang="sr-Cyrl-RS" sz="1800" dirty="0" smtClean="0">
                <a:latin typeface="Garamond" panose="02020404030301010803" pitchFamily="18" charset="0"/>
              </a:rPr>
              <a:t>у </a:t>
            </a:r>
            <a:r>
              <a:rPr lang="sr-Cyrl-RS" sz="1800" dirty="0">
                <a:latin typeface="Garamond" panose="02020404030301010803" pitchFamily="18" charset="0"/>
              </a:rPr>
              <a:t>овај каталог.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containsKey</a:t>
            </a:r>
            <a:r>
              <a:rPr lang="en-US" sz="1800" b="1" dirty="0">
                <a:latin typeface="Garamond" panose="02020404030301010803" pitchFamily="18" charset="0"/>
              </a:rPr>
              <a:t>(Object </a:t>
            </a:r>
            <a:r>
              <a:rPr lang="en-US" sz="1800" b="1" dirty="0" smtClean="0">
                <a:latin typeface="Garamond" panose="02020404030301010803" pitchFamily="18" charset="0"/>
              </a:rPr>
              <a:t>key)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кључ већ у каталогу.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containsValue</a:t>
            </a:r>
            <a:r>
              <a:rPr lang="en-US" sz="1800" b="1" dirty="0">
                <a:latin typeface="Garamond" panose="02020404030301010803" pitchFamily="18" charset="0"/>
              </a:rPr>
              <a:t>(Object </a:t>
            </a:r>
            <a:r>
              <a:rPr lang="en-US" sz="1800" b="1" dirty="0" smtClean="0">
                <a:latin typeface="Garamond" panose="02020404030301010803" pitchFamily="18" charset="0"/>
              </a:rPr>
              <a:t>value)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вредност већ у каталогу.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Set&lt;</a:t>
            </a:r>
            <a:r>
              <a:rPr lang="en-US" sz="1800" b="1" dirty="0" err="1">
                <a:latin typeface="Garamond" panose="02020404030301010803" pitchFamily="18" charset="0"/>
              </a:rPr>
              <a:t>Map.Entry</a:t>
            </a:r>
            <a:r>
              <a:rPr lang="en-US" sz="1800" b="1" dirty="0">
                <a:latin typeface="Garamond" panose="02020404030301010803" pitchFamily="18" charset="0"/>
              </a:rPr>
              <a:t>&lt;K, V&gt;&gt; </a:t>
            </a:r>
            <a:r>
              <a:rPr lang="en-US" sz="1800" b="1" dirty="0" err="1">
                <a:latin typeface="Garamond" panose="02020404030301010803" pitchFamily="18" charset="0"/>
              </a:rPr>
              <a:t>entrySet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скуп погледа објеката типа </a:t>
            </a:r>
            <a:r>
              <a:rPr lang="en-US" sz="1800" dirty="0" err="1">
                <a:latin typeface="Garamond" panose="02020404030301010803" pitchFamily="18" charset="0"/>
              </a:rPr>
              <a:t>Map.Entry</a:t>
            </a:r>
            <a:r>
              <a:rPr lang="en-US" sz="1800" dirty="0">
                <a:latin typeface="Garamond" panose="02020404030301010803" pitchFamily="18" charset="0"/>
              </a:rPr>
              <a:t>, </a:t>
            </a:r>
            <a:r>
              <a:rPr lang="sr-Cyrl-RS" sz="1800" dirty="0">
                <a:latin typeface="Garamond" panose="02020404030301010803" pitchFamily="18" charset="0"/>
              </a:rPr>
              <a:t>парове кључ/вредност из каталога. Могу се избрисати елементп овог скупа и они ће бити избрисани из каталога, али се не могу додавати елементи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 marL="0" indent="0"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LinkedListQueue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LinkedListQueue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element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Link head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Link tail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365625"/>
            <a:ext cx="55245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288" y="1484313"/>
            <a:ext cx="5400848" cy="2808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java.util.Map</a:t>
            </a:r>
            <a:r>
              <a:rPr lang="en-US" sz="1800" b="1" dirty="0">
                <a:latin typeface="Garamond" panose="02020404030301010803" pitchFamily="18" charset="0"/>
              </a:rPr>
              <a:t>&lt;K, V&gt;  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Set&lt;K</a:t>
            </a:r>
            <a:r>
              <a:rPr lang="en-US" sz="1800" b="1" dirty="0">
                <a:latin typeface="Garamond" panose="02020404030301010803" pitchFamily="18" charset="0"/>
              </a:rPr>
              <a:t>&gt; </a:t>
            </a:r>
            <a:r>
              <a:rPr lang="en-US" sz="1800" b="1" dirty="0" err="1">
                <a:latin typeface="Garamond" panose="02020404030301010803" pitchFamily="18" charset="0"/>
              </a:rPr>
              <a:t>keySet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скуп свих кључева у каталогу. Могу се избрисати елементи овог скупа </a:t>
            </a:r>
            <a:r>
              <a:rPr lang="sr-Cyrl-RS" sz="1800" dirty="0" smtClean="0">
                <a:latin typeface="Garamond" panose="02020404030301010803" pitchFamily="18" charset="0"/>
              </a:rPr>
              <a:t>и кључеви </a:t>
            </a:r>
            <a:r>
              <a:rPr lang="sr-Cyrl-RS" sz="1800" dirty="0">
                <a:latin typeface="Garamond" panose="02020404030301010803" pitchFamily="18" charset="0"/>
              </a:rPr>
              <a:t>и вредности на њима биће избрисани из каталога, али се не могу додавати елементи.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Collection&lt;V&gt; values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вредности свих вредности у каталогу. Могу се избрисати елементи овог скупа </a:t>
            </a:r>
            <a:r>
              <a:rPr lang="sr-Cyrl-RS" sz="1800" dirty="0" smtClean="0">
                <a:latin typeface="Garamond" panose="02020404030301010803" pitchFamily="18" charset="0"/>
              </a:rPr>
              <a:t>и кључеви </a:t>
            </a:r>
            <a:r>
              <a:rPr lang="sr-Cyrl-RS" sz="1800" dirty="0">
                <a:latin typeface="Garamond" panose="02020404030301010803" pitchFamily="18" charset="0"/>
              </a:rPr>
              <a:t>и вредности на њима биће избрисани из каталога, али се не могу додавати елементи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sr-Cyrl-RS" sz="1800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sr-Cyrl-RS" sz="1800" b="1" dirty="0">
                <a:latin typeface="Garamond" panose="02020404030301010803" pitchFamily="18" charset="0"/>
              </a:rPr>
              <a:t>java.util.Map.Entry&lt;K, V&gt;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r-Cyrl-RS" sz="1800" b="1" dirty="0">
                <a:latin typeface="Garamond" panose="02020404030301010803" pitchFamily="18" charset="0"/>
              </a:rPr>
              <a:t>K getKey()</a:t>
            </a:r>
            <a:endParaRPr lang="en-US" sz="1800" b="1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r-Cyrl-RS" sz="1800" b="1" dirty="0">
                <a:latin typeface="Garamond" panose="02020404030301010803" pitchFamily="18" charset="0"/>
              </a:rPr>
              <a:t>V getValue</a:t>
            </a:r>
            <a:r>
              <a:rPr lang="sr-Cyrl-R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кључ или вредност за ову величину.</a:t>
            </a:r>
            <a:endParaRPr lang="en-US" sz="18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r-Cyrl-RS" sz="1800" b="1" dirty="0">
                <a:latin typeface="Garamond" panose="02020404030301010803" pitchFamily="18" charset="0"/>
              </a:rPr>
              <a:t>V setValue(V </a:t>
            </a:r>
            <a:r>
              <a:rPr lang="sr-Cyrl-RS" sz="1800" b="1" dirty="0" smtClean="0">
                <a:latin typeface="Garamond" panose="02020404030301010803" pitchFamily="18" charset="0"/>
              </a:rPr>
              <a:t>newValue)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поставља </a:t>
            </a:r>
            <a:r>
              <a:rPr lang="sr-Cyrl-RS" sz="1800" dirty="0">
                <a:latin typeface="Garamond" panose="02020404030301010803" pitchFamily="18" charset="0"/>
              </a:rPr>
              <a:t>вредност у елементу каталога и враћа стару вредност.</a:t>
            </a:r>
            <a:endParaRPr lang="en-U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sr-Cyrl-RS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java.util.SortedMap</a:t>
            </a:r>
            <a:r>
              <a:rPr lang="en-US" sz="1800" b="1" dirty="0">
                <a:latin typeface="Garamond" panose="02020404030301010803" pitchFamily="18" charset="0"/>
              </a:rPr>
              <a:t>&lt;K, V&gt;  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Comparator&lt;? super K&gt; comparator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компаратор коришћен за сортирање кључева, или нулл ако су кључеви упоређени </a:t>
            </a:r>
            <a:r>
              <a:rPr lang="sr-Cyrl-RS" sz="1800" dirty="0" smtClean="0">
                <a:latin typeface="Garamond" panose="02020404030301010803" pitchFamily="18" charset="0"/>
              </a:rPr>
              <a:t>са </a:t>
            </a:r>
            <a:r>
              <a:rPr lang="en-US" sz="1800" dirty="0" err="1" smtClean="0">
                <a:latin typeface="Garamond" panose="02020404030301010803" pitchFamily="18" charset="0"/>
              </a:rPr>
              <a:t>compareTo</a:t>
            </a:r>
            <a:r>
              <a:rPr lang="sr-Cyrl-RS" sz="1800" dirty="0" smtClean="0">
                <a:latin typeface="Garamond" panose="02020404030301010803" pitchFamily="18" charset="0"/>
              </a:rPr>
              <a:t> </a:t>
            </a:r>
            <a:r>
              <a:rPr lang="sr-Cyrl-RS" sz="1800" dirty="0">
                <a:latin typeface="Garamond" panose="02020404030301010803" pitchFamily="18" charset="0"/>
              </a:rPr>
              <a:t>методом </a:t>
            </a:r>
            <a:r>
              <a:rPr lang="sr-Cyrl-RS" sz="1800" dirty="0" smtClean="0">
                <a:latin typeface="Garamond" panose="02020404030301010803" pitchFamily="18" charset="0"/>
              </a:rPr>
              <a:t>интерфејса</a:t>
            </a:r>
            <a:r>
              <a:rPr lang="en-US" sz="1800" dirty="0" smtClean="0">
                <a:latin typeface="Garamond" panose="02020404030301010803" pitchFamily="18" charset="0"/>
              </a:rPr>
              <a:t> Comparable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K </a:t>
            </a:r>
            <a:r>
              <a:rPr lang="en-US" sz="1800" b="1" dirty="0" err="1">
                <a:latin typeface="Garamond" panose="02020404030301010803" pitchFamily="18" charset="0"/>
              </a:rPr>
              <a:t>firstKey</a:t>
            </a:r>
            <a:r>
              <a:rPr lang="en-US" sz="1800" b="1" dirty="0">
                <a:latin typeface="Garamond" panose="02020404030301010803" pitchFamily="18" charset="0"/>
              </a:rPr>
              <a:t>()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K </a:t>
            </a:r>
            <a:r>
              <a:rPr lang="en-US" sz="1800" b="1" dirty="0" err="1">
                <a:latin typeface="Garamond" panose="02020404030301010803" pitchFamily="18" charset="0"/>
              </a:rPr>
              <a:t>lastKey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најмањи и највећи кључ у каталогу.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sr-Cyrl-RS" sz="1800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java.util.HashMap</a:t>
            </a:r>
            <a:r>
              <a:rPr lang="en-US" sz="1800" b="1" dirty="0">
                <a:latin typeface="Garamond" panose="02020404030301010803" pitchFamily="18" charset="0"/>
              </a:rPr>
              <a:t>&lt;K, V&gt;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HashMap</a:t>
            </a:r>
            <a:r>
              <a:rPr lang="en-US" sz="1800" b="1" dirty="0">
                <a:latin typeface="Garamond" panose="02020404030301010803" pitchFamily="18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HashMap</a:t>
            </a:r>
            <a:r>
              <a:rPr lang="en-US" sz="1800" b="1" dirty="0" smtClean="0">
                <a:latin typeface="Garamond" panose="02020404030301010803" pitchFamily="18" charset="0"/>
              </a:rPr>
              <a:t>(</a:t>
            </a:r>
            <a:r>
              <a:rPr lang="en-US" sz="1800" b="1" dirty="0" err="1" smtClean="0">
                <a:latin typeface="Garamond" panose="02020404030301010803" pitchFamily="18" charset="0"/>
              </a:rPr>
              <a:t>int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initialCapacity</a:t>
            </a:r>
            <a:r>
              <a:rPr lang="en-US" sz="1800" b="1" dirty="0"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HashMap</a:t>
            </a:r>
            <a:r>
              <a:rPr lang="en-US" sz="1800" b="1" dirty="0" smtClean="0">
                <a:latin typeface="Garamond" panose="02020404030301010803" pitchFamily="18" charset="0"/>
              </a:rPr>
              <a:t>(</a:t>
            </a:r>
            <a:r>
              <a:rPr lang="en-US" sz="1800" b="1" dirty="0" err="1" smtClean="0">
                <a:latin typeface="Garamond" panose="02020404030301010803" pitchFamily="18" charset="0"/>
              </a:rPr>
              <a:t>int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initialCapacity</a:t>
            </a:r>
            <a:r>
              <a:rPr lang="en-US" sz="1800" b="1" dirty="0">
                <a:latin typeface="Garamond" panose="02020404030301010803" pitchFamily="18" charset="0"/>
              </a:rPr>
              <a:t>, float </a:t>
            </a:r>
            <a:r>
              <a:rPr lang="en-US" sz="1800" b="1" dirty="0" err="1" smtClean="0">
                <a:latin typeface="Garamond" panose="02020404030301010803" pitchFamily="18" charset="0"/>
              </a:rPr>
              <a:t>loadFactor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конструише </a:t>
            </a:r>
            <a:r>
              <a:rPr lang="sr-Cyrl-RS" sz="1800" dirty="0">
                <a:latin typeface="Garamond" panose="02020404030301010803" pitchFamily="18" charset="0"/>
              </a:rPr>
              <a:t>празну хеш мапу са наведеним капацитетом, и  фактором испуњености (</a:t>
            </a:r>
            <a:r>
              <a:rPr lang="sr-Cyrl-RS" sz="1800" dirty="0" smtClean="0">
                <a:latin typeface="Garamond" panose="02020404030301010803" pitchFamily="18" charset="0"/>
              </a:rPr>
              <a:t>број</a:t>
            </a:r>
            <a:r>
              <a:rPr lang="en-US" sz="1800" dirty="0" smtClean="0">
                <a:latin typeface="Garamond" panose="02020404030301010803" pitchFamily="18" charset="0"/>
              </a:rPr>
              <a:t> </a:t>
            </a:r>
            <a:r>
              <a:rPr lang="sr-Cyrl-RS" sz="1800" dirty="0" smtClean="0">
                <a:latin typeface="Garamond" panose="02020404030301010803" pitchFamily="18" charset="0"/>
              </a:rPr>
              <a:t>између </a:t>
            </a:r>
            <a:r>
              <a:rPr lang="sr-Cyrl-RS" sz="1800" dirty="0">
                <a:latin typeface="Garamond" panose="02020404030301010803" pitchFamily="18" charset="0"/>
              </a:rPr>
              <a:t>0.0 и 1.0 који одређује када ће хеш табела бити поново хеширана у већу). Подразумевани фактор испуњености је 0.75.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sr-Cyrl-RS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</a:t>
            </a:r>
            <a:r>
              <a:rPr lang="en-US" kern="0" dirty="0" smtClean="0">
                <a:solidFill>
                  <a:srgbClr val="3366FF"/>
                </a:solidFill>
              </a:rPr>
              <a:t>8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</a:t>
            </a:r>
            <a:r>
              <a:rPr lang="en-US" sz="1800" b="1" dirty="0" smtClean="0">
                <a:latin typeface="Garamond" panose="02020404030301010803" pitchFamily="18" charset="0"/>
              </a:rPr>
              <a:t>.</a:t>
            </a:r>
            <a:r>
              <a:rPr lang="sr-Latn-RS" sz="1800" b="1" dirty="0" smtClean="0">
                <a:latin typeface="Garamond" panose="02020404030301010803" pitchFamily="18" charset="0"/>
              </a:rPr>
              <a:t>Tree</a:t>
            </a:r>
            <a:r>
              <a:rPr lang="en-US" sz="1800" b="1" dirty="0" smtClean="0">
                <a:latin typeface="Garamond" panose="02020404030301010803" pitchFamily="18" charset="0"/>
              </a:rPr>
              <a:t>Map&lt;K</a:t>
            </a:r>
            <a:r>
              <a:rPr lang="en-US" sz="1800" b="1" dirty="0">
                <a:latin typeface="Garamond" panose="02020404030301010803" pitchFamily="18" charset="0"/>
              </a:rPr>
              <a:t>, V&gt;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TreeMap</a:t>
            </a:r>
            <a:r>
              <a:rPr lang="en-US" sz="1800" b="1" dirty="0" smtClean="0">
                <a:latin typeface="Garamond" panose="02020404030301010803" pitchFamily="18" charset="0"/>
              </a:rPr>
              <a:t>(Comparator</a:t>
            </a:r>
            <a:r>
              <a:rPr lang="en-US" sz="1800" b="1" dirty="0">
                <a:latin typeface="Garamond" panose="02020404030301010803" pitchFamily="18" charset="0"/>
              </a:rPr>
              <a:t>&lt;? super K&gt; </a:t>
            </a:r>
            <a:r>
              <a:rPr lang="en-US" sz="1800" b="1" dirty="0" smtClean="0">
                <a:latin typeface="Garamond" panose="02020404030301010803" pitchFamily="18" charset="0"/>
              </a:rPr>
              <a:t>c)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креира </a:t>
            </a:r>
            <a:r>
              <a:rPr lang="sr-Cyrl-RS" sz="1800" dirty="0">
                <a:latin typeface="Garamond" panose="02020404030301010803" pitchFamily="18" charset="0"/>
              </a:rPr>
              <a:t>дрвоидни каталог и користи наведени компаратор за сортирање кључева.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TreeMap</a:t>
            </a:r>
            <a:r>
              <a:rPr lang="en-US" sz="1800" b="1" dirty="0" smtClean="0">
                <a:latin typeface="Garamond" panose="02020404030301010803" pitchFamily="18" charset="0"/>
              </a:rPr>
              <a:t>(Map</a:t>
            </a:r>
            <a:r>
              <a:rPr lang="en-US" sz="1800" b="1" dirty="0">
                <a:latin typeface="Garamond" panose="02020404030301010803" pitchFamily="18" charset="0"/>
              </a:rPr>
              <a:t>&lt;? extends K, ? extends V&gt; </a:t>
            </a:r>
            <a:r>
              <a:rPr lang="en-US" sz="1800" b="1" dirty="0" smtClean="0">
                <a:latin typeface="Garamond" panose="02020404030301010803" pitchFamily="18" charset="0"/>
              </a:rPr>
              <a:t>entries)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>
                <a:latin typeface="Garamond" panose="02020404030301010803" pitchFamily="18" charset="0"/>
              </a:rPr>
              <a:t>к</a:t>
            </a:r>
            <a:r>
              <a:rPr lang="sr-Cyrl-RS" sz="1800" dirty="0" smtClean="0">
                <a:latin typeface="Garamond" panose="02020404030301010803" pitchFamily="18" charset="0"/>
              </a:rPr>
              <a:t>онструише </a:t>
            </a:r>
            <a:r>
              <a:rPr lang="sr-Cyrl-RS" sz="1800" dirty="0">
                <a:latin typeface="Garamond" panose="02020404030301010803" pitchFamily="18" charset="0"/>
              </a:rPr>
              <a:t>дрвоидни каталог и додаје све </a:t>
            </a:r>
            <a:r>
              <a:rPr lang="en-US" sz="1800" dirty="0">
                <a:latin typeface="Garamond" panose="02020404030301010803" pitchFamily="18" charset="0"/>
              </a:rPr>
              <a:t>entries </a:t>
            </a:r>
            <a:r>
              <a:rPr lang="sr-Cyrl-RS" sz="1800" dirty="0">
                <a:latin typeface="Garamond" panose="02020404030301010803" pitchFamily="18" charset="0"/>
              </a:rPr>
              <a:t>из каталога-аргумента.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TreeMap</a:t>
            </a:r>
            <a:r>
              <a:rPr lang="en-US" sz="1800" b="1" dirty="0" smtClean="0">
                <a:latin typeface="Garamond" panose="02020404030301010803" pitchFamily="18" charset="0"/>
              </a:rPr>
              <a:t>(</a:t>
            </a:r>
            <a:r>
              <a:rPr lang="en-US" sz="1800" b="1" dirty="0" err="1" smtClean="0">
                <a:latin typeface="Garamond" panose="02020404030301010803" pitchFamily="18" charset="0"/>
              </a:rPr>
              <a:t>SortedMap</a:t>
            </a:r>
            <a:r>
              <a:rPr lang="en-US" sz="1800" b="1" dirty="0">
                <a:latin typeface="Garamond" panose="02020404030301010803" pitchFamily="18" charset="0"/>
              </a:rPr>
              <a:t>&lt;? extends K, ? extends V&gt; </a:t>
            </a:r>
            <a:r>
              <a:rPr lang="en-US" sz="1800" b="1" dirty="0" smtClean="0">
                <a:latin typeface="Garamond" panose="02020404030301010803" pitchFamily="18" charset="0"/>
              </a:rPr>
              <a:t>entries)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>
                <a:latin typeface="Garamond" panose="02020404030301010803" pitchFamily="18" charset="0"/>
              </a:rPr>
              <a:t>к</a:t>
            </a:r>
            <a:r>
              <a:rPr lang="sr-Cyrl-RS" sz="1800" dirty="0" smtClean="0">
                <a:latin typeface="Garamond" panose="02020404030301010803" pitchFamily="18" charset="0"/>
              </a:rPr>
              <a:t>онструише </a:t>
            </a:r>
            <a:r>
              <a:rPr lang="sr-Cyrl-RS" sz="1800" dirty="0">
                <a:latin typeface="Garamond" panose="02020404030301010803" pitchFamily="18" charset="0"/>
              </a:rPr>
              <a:t>дрвоидни каталог, додаје све </a:t>
            </a:r>
            <a:r>
              <a:rPr lang="en-US" sz="1800" dirty="0">
                <a:latin typeface="Garamond" panose="02020404030301010803" pitchFamily="18" charset="0"/>
              </a:rPr>
              <a:t>entries </a:t>
            </a:r>
            <a:r>
              <a:rPr lang="sr-Cyrl-RS" sz="1800" dirty="0">
                <a:latin typeface="Garamond" panose="02020404030301010803" pitchFamily="18" charset="0"/>
              </a:rPr>
              <a:t>из наведеног каталога и користи наведени компаратор за сортирање кључева.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304800" y="1822450"/>
            <a:ext cx="6019800" cy="1754188"/>
          </a:xfrm>
          <a:prstGeom prst="rect">
            <a:avLst/>
          </a:prstGeom>
          <a:solidFill>
            <a:schemeClr val="bg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3857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void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printCollection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(Collection c)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Iterator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i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=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c.iterator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while (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i.hasNext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System.out.println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i.next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latin typeface="+mn-lt"/>
                <a:ea typeface="MS PGothic" pitchFamily="34" charset="-128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latin typeface="+mn-lt"/>
                <a:ea typeface="MS PGothic" pitchFamily="34" charset="-128"/>
              </a:rPr>
              <a:t>}</a:t>
            </a:r>
            <a:endParaRPr lang="en-US" altLang="en-US" sz="1800" dirty="0" smtClean="0">
              <a:latin typeface="+mn-lt"/>
              <a:ea typeface="MS PGothic" pitchFamily="34" charset="-128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727825" y="1125538"/>
            <a:ext cx="2209800" cy="267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Треба направити генерички метод који приказује све елементе колекције.</a:t>
            </a: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endParaRPr lang="sr-Cyrl-RS" altLang="en-US" sz="240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304800" y="4367213"/>
            <a:ext cx="6248400" cy="1477962"/>
          </a:xfrm>
          <a:prstGeom prst="rect">
            <a:avLst/>
          </a:prstGeom>
          <a:solidFill>
            <a:schemeClr val="bg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3857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void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printCollection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(Collection&lt;Object&gt; c)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for (Object e: c){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System.out.println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latin typeface="+mn-lt"/>
                <a:ea typeface="MS PGothic" pitchFamily="34" charset="-128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latin typeface="+mn-lt"/>
                <a:ea typeface="MS PGothic" pitchFamily="34" charset="-128"/>
              </a:rPr>
              <a:t>}</a:t>
            </a:r>
            <a:endParaRPr lang="en-US" altLang="en-US" sz="1800" dirty="0" smtClean="0">
              <a:latin typeface="+mn-lt"/>
              <a:ea typeface="MS PGothic" pitchFamily="34" charset="-128"/>
            </a:endParaRP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6727825" y="4505325"/>
            <a:ext cx="22098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Ово је први, наивни покушај... </a:t>
            </a:r>
            <a:endParaRPr lang="en-US" altLang="en-US" sz="240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685800" y="6064250"/>
            <a:ext cx="27876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err="1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printCollection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(stones);</a:t>
            </a: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4800600" y="6018213"/>
            <a:ext cx="330835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Helvetica" panose="020B0604020202020204" pitchFamily="34" charset="0"/>
                <a:ea typeface="MS PGothic" panose="020B0600070205080204" pitchFamily="34" charset="-128"/>
              </a:rPr>
              <a:t>Не може се превести!</a:t>
            </a:r>
            <a:endParaRPr lang="en-US" altLang="en-US" sz="2400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9" grpId="0" animBg="1"/>
      <p:bldP spid="19460" grpId="0" animBg="1"/>
      <p:bldP spid="19461" grpId="0" animBg="1"/>
      <p:bldP spid="19462" grpId="0" animBg="1"/>
      <p:bldP spid="1946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1481138"/>
            <a:ext cx="8150225" cy="8683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Проблем је решен увођењем генеричког типа који може бити било шта, а који се назива џокер тип и означава симболом </a:t>
            </a:r>
            <a:r>
              <a:rPr lang="en-US" altLang="en-US" sz="2000" dirty="0" smtClean="0">
                <a:latin typeface="+mn-lt"/>
              </a:rPr>
              <a:t>?</a:t>
            </a:r>
            <a:endParaRPr lang="en-US" altLang="en-US" sz="2400" dirty="0" smtClean="0">
              <a:latin typeface="+mn-lt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08038" y="2754313"/>
            <a:ext cx="2438400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3857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solidFill>
                  <a:srgbClr val="0A017F"/>
                </a:solidFill>
                <a:latin typeface="+mn-lt"/>
                <a:ea typeface="MS PGothic" pitchFamily="34" charset="-128"/>
              </a:rPr>
              <a:t>Collection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&lt;?&gt;</a:t>
            </a:r>
            <a:endParaRPr lang="en-US" altLang="en-US" sz="1400" dirty="0" smtClean="0">
              <a:solidFill>
                <a:srgbClr val="C00000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581400" y="2349500"/>
            <a:ext cx="53340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“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колекција непознатих</a:t>
            </a: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” 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је колекција чији елементи могу одговарати било ком типу - </a:t>
            </a: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 b="1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џокер</a:t>
            </a:r>
            <a:r>
              <a:rPr lang="en-US" altLang="en-US" sz="2400" b="1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 b="1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тип</a:t>
            </a:r>
            <a:endParaRPr lang="en-US" altLang="en-US" sz="2400">
              <a:solidFill>
                <a:srgbClr val="C00000"/>
              </a:solidFill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838200" y="3933825"/>
            <a:ext cx="6248400" cy="1476375"/>
          </a:xfrm>
          <a:prstGeom prst="rect">
            <a:avLst/>
          </a:prstGeom>
          <a:solidFill>
            <a:schemeClr val="bg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857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"/>
                <a:ea typeface="MS PGothic" panose="020B0600070205080204" pitchFamily="34" charset="-128"/>
              </a:rPr>
              <a:t>void printCollection(Collection</a:t>
            </a:r>
            <a:r>
              <a:rPr lang="en-US" altLang="en-US" sz="1800" b="1">
                <a:solidFill>
                  <a:srgbClr val="C00000"/>
                </a:solidFill>
                <a:latin typeface="Courier"/>
                <a:ea typeface="MS PGothic" panose="020B0600070205080204" pitchFamily="34" charset="-128"/>
              </a:rPr>
              <a:t>&lt;?&gt;</a:t>
            </a:r>
            <a:r>
              <a:rPr lang="en-US" altLang="en-US" sz="1800">
                <a:latin typeface="Courier"/>
                <a:ea typeface="MS PGothic" panose="020B0600070205080204" pitchFamily="34" charset="-128"/>
              </a:rPr>
              <a:t> c)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"/>
                <a:ea typeface="MS PGothic" panose="020B0600070205080204" pitchFamily="34" charset="-128"/>
              </a:rPr>
              <a:t>	for (Object e: c){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"/>
                <a:ea typeface="MS PGothic" panose="020B0600070205080204" pitchFamily="34" charset="-128"/>
              </a:rPr>
              <a:t>		System.out.println(e);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"/>
                <a:ea typeface="MS PGothic" panose="020B0600070205080204" pitchFamily="34" charset="-128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"/>
                <a:ea typeface="MS PGothic" panose="020B0600070205080204" pitchFamily="34" charset="-128"/>
              </a:rPr>
              <a:t>}</a:t>
            </a:r>
            <a:endParaRPr lang="en-US" altLang="en-US" sz="1800">
              <a:latin typeface="Courier"/>
              <a:ea typeface="MS PGothic" panose="020B0600070205080204" pitchFamily="34" charset="-128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39725" y="5953125"/>
            <a:ext cx="3851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"/>
                <a:ea typeface="MS PGothic" panose="020B0600070205080204" pitchFamily="34" charset="-128"/>
              </a:rPr>
              <a:t>printCollection(stones);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643438" y="5791200"/>
            <a:ext cx="4025900" cy="730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/>
                <a:ea typeface="MS PGothic" panose="020B0600070205080204" pitchFamily="34" charset="-128"/>
              </a:rPr>
              <a:t>stone(java.awt.Color[r=255,g=0,b=0])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/>
                <a:ea typeface="MS PGothic" panose="020B0600070205080204" pitchFamily="34" charset="-128"/>
              </a:rPr>
              <a:t>stone(java.awt.Color[r=0,g=255,b=0])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/>
                <a:ea typeface="MS PGothic" panose="020B0600070205080204" pitchFamily="34" charset="-128"/>
              </a:rPr>
              <a:t>stone(java.awt.Color[r=0,g=255,b=0])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(2)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animBg="1"/>
      <p:bldP spid="20484" grpId="0" animBg="1"/>
      <p:bldP spid="229381" grpId="0" animBg="1"/>
      <p:bldP spid="20486" grpId="0" animBg="1"/>
      <p:bldP spid="2048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692275" y="2997200"/>
            <a:ext cx="6724650" cy="369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String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myString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Object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myObject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List&lt;?&gt; c = new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ArrayList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&lt;String&gt;();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dirty="0" smtClean="0"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</a:t>
            </a:r>
            <a:r>
              <a:rPr lang="en-US" altLang="en-US" sz="1800" b="1" dirty="0" err="1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c.add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("hello world");</a:t>
            </a:r>
            <a:r>
              <a:rPr lang="en-US" altLang="en-US" sz="1800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 			</a:t>
            </a:r>
            <a:r>
              <a:rPr lang="en-US" altLang="en-US" sz="1800" i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compile error</a:t>
            </a:r>
            <a:endParaRPr lang="en-US" altLang="en-US" sz="1800" dirty="0" smtClean="0">
              <a:solidFill>
                <a:srgbClr val="C00000"/>
              </a:solidFill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</a:t>
            </a:r>
            <a:r>
              <a:rPr lang="en-US" altLang="en-US" sz="1800" b="1" dirty="0" err="1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c.add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(new Object());</a:t>
            </a:r>
            <a:r>
              <a:rPr lang="en-US" altLang="en-US" sz="1800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 			</a:t>
            </a:r>
            <a:r>
              <a:rPr lang="en-US" altLang="en-US" sz="1800" i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compile error</a:t>
            </a:r>
            <a:endParaRPr lang="en-US" altLang="en-US" sz="1800" dirty="0" smtClean="0">
              <a:solidFill>
                <a:srgbClr val="C00000"/>
              </a:solidFill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((List&lt;String&gt;) c).add("hello world");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((List&lt;Object&gt;) c).add(</a:t>
            </a:r>
            <a:r>
              <a:rPr lang="en-US" altLang="en-US" sz="1800" b="1" dirty="0" smtClean="0">
                <a:latin typeface="+mn-lt"/>
                <a:ea typeface="MS PGothic" pitchFamily="34" charset="-128"/>
              </a:rPr>
              <a:t>new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Object());	</a:t>
            </a:r>
            <a:r>
              <a:rPr lang="en-US" altLang="en-US" sz="1800" i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no compile error!</a:t>
            </a:r>
            <a:endParaRPr lang="en-US" altLang="en-US" sz="1800" dirty="0" smtClean="0">
              <a:solidFill>
                <a:srgbClr val="C00000"/>
              </a:solidFill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dirty="0" smtClean="0"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String </a:t>
            </a:r>
            <a:r>
              <a:rPr lang="en-US" altLang="en-US" sz="1800" b="1" dirty="0" err="1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myString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 = </a:t>
            </a:r>
            <a:r>
              <a:rPr lang="en-US" altLang="en-US" sz="1800" b="1" dirty="0" err="1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c.get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(0);</a:t>
            </a:r>
            <a:r>
              <a:rPr lang="en-US" altLang="en-US" sz="1800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		</a:t>
            </a:r>
            <a:r>
              <a:rPr lang="en-US" altLang="en-US" sz="1800" i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compile error</a:t>
            </a:r>
            <a:endParaRPr lang="en-US" altLang="en-US" sz="1800" dirty="0" smtClean="0">
              <a:solidFill>
                <a:srgbClr val="C00000"/>
              </a:solidFill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err="1" smtClean="0">
                <a:latin typeface="+mn-lt"/>
                <a:ea typeface="MS PGothic" pitchFamily="34" charset="-128"/>
              </a:rPr>
              <a:t>myString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= (String)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c.get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err="1" smtClean="0">
                <a:latin typeface="+mn-lt"/>
                <a:ea typeface="MS PGothic" pitchFamily="34" charset="-128"/>
              </a:rPr>
              <a:t>myObject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=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c.get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err="1" smtClean="0">
                <a:latin typeface="+mn-lt"/>
                <a:ea typeface="MS PGothic" pitchFamily="34" charset="-128"/>
              </a:rPr>
              <a:t>myString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= (String)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c.get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(1); 		</a:t>
            </a:r>
            <a:r>
              <a:rPr lang="en-US" altLang="en-US" sz="1800" i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run-time error!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35013" y="1989138"/>
            <a:ext cx="81502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Проблем са коришћењем колекције и џокер типа наступа зато што се не зна тип компоненте, па преводилац не може да преведе наредбу </a:t>
            </a:r>
            <a:r>
              <a:rPr lang="sr-Cyrl-RS" altLang="en-US" sz="2400" kern="0" dirty="0">
                <a:latin typeface="Garamond" panose="02020404030301010803" pitchFamily="18" charset="0"/>
              </a:rPr>
              <a:t>з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а доделу у колекцију елемената непознатог типа</a:t>
            </a:r>
            <a:r>
              <a:rPr lang="en-US" altLang="en-US" sz="2400" kern="0" dirty="0" smtClean="0">
                <a:latin typeface="Garamond" panose="02020404030301010803" pitchFamily="18" charset="0"/>
              </a:rPr>
              <a:t>. </a:t>
            </a:r>
          </a:p>
          <a:p>
            <a:pPr>
              <a:defRPr/>
            </a:pPr>
            <a:endParaRPr lang="en-US" altLang="en-US" sz="2400" kern="0" dirty="0" smtClean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(3)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27163"/>
            <a:ext cx="85026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Понекад је потребно направити ограничење над џокер-типом.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Пример.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Треба направити апликацију која исцртава различите облике (кругове, провоугаонике итд.). </a:t>
            </a:r>
            <a:r>
              <a:rPr lang="sr-Latn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Класе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у апликацији би биле:</a:t>
            </a: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grpSp>
        <p:nvGrpSpPr>
          <p:cNvPr id="22532" name="Group 31"/>
          <p:cNvGrpSpPr>
            <a:grpSpLocks/>
          </p:cNvGrpSpPr>
          <p:nvPr/>
        </p:nvGrpSpPr>
        <p:grpSpPr bwMode="auto">
          <a:xfrm>
            <a:off x="762000" y="3141663"/>
            <a:ext cx="4038600" cy="3200400"/>
            <a:chOff x="480" y="1680"/>
            <a:chExt cx="2544" cy="2016"/>
          </a:xfrm>
        </p:grpSpPr>
        <p:sp>
          <p:nvSpPr>
            <p:cNvPr id="22538" name="Rectangle 5"/>
            <p:cNvSpPr>
              <a:spLocks noChangeArrowheads="1"/>
            </p:cNvSpPr>
            <p:nvPr/>
          </p:nvSpPr>
          <p:spPr bwMode="auto">
            <a:xfrm>
              <a:off x="1080" y="1680"/>
              <a:ext cx="1344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2000" dirty="0" smtClean="0">
                  <a:latin typeface="+mn-lt"/>
                  <a:ea typeface="MS PGothic" pitchFamily="34" charset="-128"/>
                </a:rPr>
                <a:t>Shape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2000" dirty="0" smtClean="0">
                <a:latin typeface="+mn-lt"/>
                <a:ea typeface="MS PGothic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2000" dirty="0" smtClean="0">
                  <a:latin typeface="+mn-lt"/>
                  <a:ea typeface="MS PGothic" pitchFamily="34" charset="-128"/>
                </a:rPr>
                <a:t>draw(Canvas)</a:t>
              </a:r>
            </a:p>
          </p:txBody>
        </p:sp>
        <p:grpSp>
          <p:nvGrpSpPr>
            <p:cNvPr id="81932" name="Group 27"/>
            <p:cNvGrpSpPr>
              <a:grpSpLocks/>
            </p:cNvGrpSpPr>
            <p:nvPr/>
          </p:nvGrpSpPr>
          <p:grpSpPr bwMode="auto">
            <a:xfrm>
              <a:off x="1680" y="2448"/>
              <a:ext cx="144" cy="432"/>
              <a:chOff x="1584" y="2352"/>
              <a:chExt cx="144" cy="432"/>
            </a:xfrm>
          </p:grpSpPr>
          <p:sp>
            <p:nvSpPr>
              <p:cNvPr id="81942" name="Line 9"/>
              <p:cNvSpPr>
                <a:spLocks noChangeShapeType="1"/>
              </p:cNvSpPr>
              <p:nvPr/>
            </p:nvSpPr>
            <p:spPr bwMode="auto">
              <a:xfrm>
                <a:off x="165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81943" name="AutoShape 10"/>
              <p:cNvSpPr>
                <a:spLocks noChangeArrowheads="1"/>
              </p:cNvSpPr>
              <p:nvPr/>
            </p:nvSpPr>
            <p:spPr bwMode="auto">
              <a:xfrm>
                <a:off x="1584" y="235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Helvetica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81933" name="Group 30"/>
            <p:cNvGrpSpPr>
              <a:grpSpLocks/>
            </p:cNvGrpSpPr>
            <p:nvPr/>
          </p:nvGrpSpPr>
          <p:grpSpPr bwMode="auto">
            <a:xfrm>
              <a:off x="480" y="3168"/>
              <a:ext cx="2544" cy="528"/>
              <a:chOff x="480" y="3072"/>
              <a:chExt cx="2544" cy="528"/>
            </a:xfrm>
          </p:grpSpPr>
          <p:sp>
            <p:nvSpPr>
              <p:cNvPr id="3" name="Rectangle 6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en-US" sz="2000" dirty="0" smtClean="0">
                    <a:latin typeface="+mn-lt"/>
                    <a:ea typeface="MS PGothic" pitchFamily="34" charset="-128"/>
                  </a:rPr>
                  <a:t>Circle</a:t>
                </a:r>
              </a:p>
            </p:txBody>
          </p:sp>
          <p:sp>
            <p:nvSpPr>
              <p:cNvPr id="22548" name="Rectangle 11"/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en-US" sz="2000" dirty="0" smtClean="0">
                    <a:latin typeface="+mn-lt"/>
                    <a:ea typeface="MS PGothic" pitchFamily="34" charset="-128"/>
                  </a:rPr>
                  <a:t>Rectangle</a:t>
                </a:r>
              </a:p>
            </p:txBody>
          </p:sp>
        </p:grpSp>
        <p:grpSp>
          <p:nvGrpSpPr>
            <p:cNvPr id="81934" name="Group 29"/>
            <p:cNvGrpSpPr>
              <a:grpSpLocks/>
            </p:cNvGrpSpPr>
            <p:nvPr/>
          </p:nvGrpSpPr>
          <p:grpSpPr bwMode="auto">
            <a:xfrm>
              <a:off x="960" y="2880"/>
              <a:ext cx="1584" cy="288"/>
              <a:chOff x="912" y="2784"/>
              <a:chExt cx="1584" cy="288"/>
            </a:xfrm>
          </p:grpSpPr>
          <p:sp>
            <p:nvSpPr>
              <p:cNvPr id="81937" name="Line 13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81938" name="Line 14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81939" name="Line 15"/>
              <p:cNvSpPr>
                <a:spLocks noChangeShapeType="1"/>
              </p:cNvSpPr>
              <p:nvPr/>
            </p:nvSpPr>
            <p:spPr bwMode="auto">
              <a:xfrm>
                <a:off x="2496" y="278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  <p:sp>
          <p:nvSpPr>
            <p:cNvPr id="81935" name="Line 16"/>
            <p:cNvSpPr>
              <a:spLocks noChangeShapeType="1"/>
            </p:cNvSpPr>
            <p:nvPr/>
          </p:nvSpPr>
          <p:spPr bwMode="auto">
            <a:xfrm>
              <a:off x="1080" y="1968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81936" name="Line 17"/>
            <p:cNvSpPr>
              <a:spLocks noChangeShapeType="1"/>
            </p:cNvSpPr>
            <p:nvPr/>
          </p:nvSpPr>
          <p:spPr bwMode="auto">
            <a:xfrm>
              <a:off x="1080" y="206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486400" y="3121025"/>
            <a:ext cx="3125788" cy="3451225"/>
            <a:chOff x="5486400" y="2636912"/>
            <a:chExt cx="3125297" cy="3451830"/>
          </a:xfrm>
        </p:grpSpPr>
        <p:sp>
          <p:nvSpPr>
            <p:cNvPr id="22533" name="Rectangle 19"/>
            <p:cNvSpPr>
              <a:spLocks noChangeArrowheads="1"/>
            </p:cNvSpPr>
            <p:nvPr/>
          </p:nvSpPr>
          <p:spPr bwMode="auto">
            <a:xfrm>
              <a:off x="5486400" y="2636912"/>
              <a:ext cx="2974508" cy="14671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2000" dirty="0" smtClean="0">
                  <a:latin typeface="+mn-lt"/>
                  <a:ea typeface="MS PGothic" pitchFamily="34" charset="-128"/>
                </a:rPr>
                <a:t>Canvas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2000" dirty="0" smtClean="0">
                <a:latin typeface="+mn-lt"/>
                <a:ea typeface="MS PGothic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2000" dirty="0" smtClean="0">
                  <a:latin typeface="+mn-lt"/>
                  <a:ea typeface="MS PGothic" pitchFamily="34" charset="-128"/>
                </a:rPr>
                <a:t>draw(Shape)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2000" dirty="0" err="1" smtClean="0">
                  <a:latin typeface="+mn-lt"/>
                  <a:ea typeface="MS PGothic" pitchFamily="34" charset="-128"/>
                </a:rPr>
                <a:t>drawAll</a:t>
              </a:r>
              <a:r>
                <a:rPr lang="en-US" altLang="en-US" sz="2000" dirty="0" smtClean="0">
                  <a:latin typeface="+mn-lt"/>
                  <a:ea typeface="MS PGothic" pitchFamily="34" charset="-128"/>
                </a:rPr>
                <a:t>(List</a:t>
              </a:r>
              <a:r>
                <a:rPr lang="en-US" altLang="en-US" sz="2000" b="1" dirty="0" smtClean="0">
                  <a:solidFill>
                    <a:srgbClr val="C00000"/>
                  </a:solidFill>
                  <a:latin typeface="+mn-lt"/>
                  <a:ea typeface="MS PGothic" pitchFamily="34" charset="-128"/>
                </a:rPr>
                <a:t>&lt;Shape&gt;</a:t>
              </a:r>
              <a:r>
                <a:rPr lang="en-US" altLang="en-US" sz="2000" dirty="0" smtClean="0">
                  <a:latin typeface="+mn-lt"/>
                  <a:ea typeface="MS PGothic" pitchFamily="34" charset="-128"/>
                </a:rPr>
                <a:t>)</a:t>
              </a:r>
            </a:p>
          </p:txBody>
        </p:sp>
        <p:sp>
          <p:nvSpPr>
            <p:cNvPr id="81927" name="Line 20"/>
            <p:cNvSpPr>
              <a:spLocks noChangeShapeType="1"/>
            </p:cNvSpPr>
            <p:nvPr/>
          </p:nvSpPr>
          <p:spPr bwMode="auto">
            <a:xfrm>
              <a:off x="5486400" y="3084513"/>
              <a:ext cx="297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81928" name="Line 21"/>
            <p:cNvSpPr>
              <a:spLocks noChangeShapeType="1"/>
            </p:cNvSpPr>
            <p:nvPr/>
          </p:nvSpPr>
          <p:spPr bwMode="auto">
            <a:xfrm>
              <a:off x="5486400" y="3236913"/>
              <a:ext cx="297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81929" name="Line 24"/>
            <p:cNvSpPr>
              <a:spLocks noChangeShapeType="1"/>
            </p:cNvSpPr>
            <p:nvPr/>
          </p:nvSpPr>
          <p:spPr bwMode="auto">
            <a:xfrm flipH="1">
              <a:off x="7315200" y="4160912"/>
              <a:ext cx="381000" cy="11430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4" name="Rectangle 25"/>
            <p:cNvSpPr>
              <a:spLocks noChangeArrowheads="1"/>
            </p:cNvSpPr>
            <p:nvPr/>
          </p:nvSpPr>
          <p:spPr bwMode="auto">
            <a:xfrm>
              <a:off x="6197488" y="4888382"/>
              <a:ext cx="2414209" cy="1200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sr-Cyrl-RS" altLang="en-US" sz="2400" smtClean="0">
                  <a:latin typeface="Garamond" pitchFamily="18" charset="0"/>
                  <a:ea typeface="MS PGothic" pitchFamily="34" charset="-128"/>
                </a:rPr>
                <a:t>Ограничено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sr-Cyrl-RS" altLang="en-US" sz="2400" smtClean="0">
                  <a:latin typeface="Garamond" pitchFamily="18" charset="0"/>
                  <a:ea typeface="MS PGothic" pitchFamily="34" charset="-128"/>
                </a:rPr>
                <a:t>на </a:t>
              </a:r>
              <a:r>
                <a:rPr lang="en-US" altLang="en-US" sz="2000" smtClean="0">
                  <a:ea typeface="MS PGothic" pitchFamily="34" charset="-128"/>
                </a:rPr>
                <a:t>List&lt;Shape&gt;</a:t>
              </a:r>
              <a:endParaRPr lang="sr-Cyrl-RS" altLang="en-US" sz="2000" smtClean="0">
                <a:ea typeface="MS PGothic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sr-Cyrl-RS" altLang="en-US" sz="2400" smtClean="0">
                  <a:latin typeface="Garamond" pitchFamily="18" charset="0"/>
                  <a:ea typeface="MS PGothic" pitchFamily="34" charset="-128"/>
                </a:rPr>
                <a:t>и зато није добро</a:t>
              </a:r>
              <a:endParaRPr lang="en-US" altLang="en-US" sz="2000" smtClean="0">
                <a:latin typeface="Garamond" pitchFamily="18" charset="0"/>
                <a:ea typeface="MS PGothic" pitchFamily="34" charset="-128"/>
              </a:endParaRPr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(4)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762000" y="4311650"/>
            <a:ext cx="7467600" cy="1201738"/>
          </a:xfrm>
          <a:prstGeom prst="rect">
            <a:avLst/>
          </a:prstGeom>
          <a:solidFill>
            <a:schemeClr val="bg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857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"/>
                <a:ea typeface="MS PGothic" panose="020B0600070205080204" pitchFamily="34" charset="-128"/>
              </a:rPr>
              <a:t>public void drawAll(List</a:t>
            </a:r>
            <a:r>
              <a:rPr lang="en-US" altLang="en-US" sz="1800" b="1">
                <a:solidFill>
                  <a:srgbClr val="C00000"/>
                </a:solidFill>
                <a:latin typeface="Courier"/>
                <a:ea typeface="MS PGothic" panose="020B0600070205080204" pitchFamily="34" charset="-128"/>
              </a:rPr>
              <a:t>&lt;? extends Shape&gt;</a:t>
            </a:r>
            <a:r>
              <a:rPr lang="en-US" altLang="en-US" sz="1800">
                <a:latin typeface="Courier"/>
                <a:ea typeface="MS PGothic" panose="020B0600070205080204" pitchFamily="34" charset="-128"/>
              </a:rPr>
              <a:t>) </a:t>
            </a:r>
            <a:endParaRPr lang="sr-Cyrl-RS" altLang="en-US" sz="1800">
              <a:latin typeface="Courier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"/>
                <a:ea typeface="MS PGothic" panose="020B0600070205080204" pitchFamily="34" charset="-128"/>
              </a:rPr>
              <a:t>{</a:t>
            </a:r>
            <a:endParaRPr lang="sr-Cyrl-RS" altLang="en-US" sz="1800">
              <a:latin typeface="Courier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>
                <a:latin typeface="Courier"/>
                <a:ea typeface="MS PGothic" panose="020B0600070205080204" pitchFamily="34" charset="-128"/>
              </a:rPr>
              <a:t>    </a:t>
            </a:r>
            <a:r>
              <a:rPr lang="en-US" altLang="en-US" sz="1800">
                <a:latin typeface="Courier"/>
                <a:ea typeface="MS PGothic" panose="020B0600070205080204" pitchFamily="34" charset="-128"/>
              </a:rPr>
              <a:t>…</a:t>
            </a:r>
            <a:endParaRPr lang="sr-Cyrl-RS" altLang="en-US" sz="1800">
              <a:latin typeface="Courier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"/>
                <a:ea typeface="MS PGothic" panose="020B0600070205080204" pitchFamily="34" charset="-128"/>
              </a:rPr>
              <a:t>}</a:t>
            </a:r>
          </a:p>
        </p:txBody>
      </p:sp>
      <p:sp>
        <p:nvSpPr>
          <p:cNvPr id="23554" name="Line 5"/>
          <p:cNvSpPr>
            <a:spLocks noChangeShapeType="1"/>
          </p:cNvSpPr>
          <p:nvPr/>
        </p:nvSpPr>
        <p:spPr bwMode="auto">
          <a:xfrm flipH="1" flipV="1">
            <a:off x="4784725" y="4724400"/>
            <a:ext cx="2063750" cy="1263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940425" y="5759450"/>
            <a:ext cx="2503488" cy="461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ограничени џокер</a:t>
            </a:r>
            <a:endParaRPr lang="en-US" altLang="en-US" sz="240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744538" y="6165850"/>
            <a:ext cx="7688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У овом случају, класа </a:t>
            </a:r>
            <a:r>
              <a:rPr lang="en-US" altLang="en-US" sz="1800">
                <a:ea typeface="MS PGothic" panose="020B0600070205080204" pitchFamily="34" charset="-128"/>
              </a:rPr>
              <a:t>Shape</a:t>
            </a: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је </a:t>
            </a:r>
            <a:r>
              <a:rPr lang="sr-Cyrl-RS" altLang="en-US" sz="2400" b="1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горње ограничење 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за џокер</a:t>
            </a:r>
            <a:endParaRPr lang="en-US" altLang="en-US" sz="240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1427163"/>
            <a:ext cx="850265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sr-Cyrl-RS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Пример.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Потребно је креирати метод који као аргумент прихвата колекцију са ма којом врстом облика, тј. са ма којом подкласом класе</a:t>
            </a:r>
            <a:r>
              <a:rPr lang="en-U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dirty="0" err="1">
                <a:ea typeface="MS PGothic" panose="020B0600070205080204" pitchFamily="34" charset="-128"/>
              </a:rPr>
              <a:t>Shap</a:t>
            </a:r>
            <a:r>
              <a:rPr lang="sr-Cyrl-RS" altLang="en-US" sz="1800" dirty="0">
                <a:ea typeface="MS PGothic" panose="020B0600070205080204" pitchFamily="34" charset="-128"/>
              </a:rPr>
              <a:t>е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Истовремено, треба инструисати преводилац да спречи да елементи колекције буду примерци класе која није подкласа </a:t>
            </a:r>
            <a:r>
              <a:rPr lang="en-US" altLang="en-US" sz="1800" dirty="0" err="1">
                <a:ea typeface="MS PGothic" panose="020B0600070205080204" pitchFamily="34" charset="-128"/>
              </a:rPr>
              <a:t>Shap</a:t>
            </a:r>
            <a:r>
              <a:rPr lang="sr-Cyrl-RS" altLang="en-US" sz="1800" dirty="0">
                <a:ea typeface="MS PGothic" panose="020B0600070205080204" pitchFamily="34" charset="-128"/>
              </a:rPr>
              <a:t>е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То се постиже на следећи начин:</a:t>
            </a: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(5)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4" grpId="0" animBg="1"/>
      <p:bldP spid="23557" grpId="0" animBg="1"/>
      <p:bldP spid="23552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36588" y="1628775"/>
            <a:ext cx="6383337" cy="418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3857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import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java.util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.*;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dirty="0" smtClean="0"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public void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pushAll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(Collection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&lt;? extends E&gt;</a:t>
            </a:r>
            <a:r>
              <a:rPr lang="en-US" altLang="en-US" sz="1800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 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collection)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for (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E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element : collection)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	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this.push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(element);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dirty="0" smtClean="0"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public List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&lt;E&gt;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sort(Comparator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&lt;? super E&gt;</a:t>
            </a:r>
            <a:r>
              <a:rPr lang="en-US" altLang="en-US" sz="1800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 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comp)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List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&lt;E&gt;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list =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this.asList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Collections.sort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(list, comp);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return list;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400" dirty="0" smtClean="0">
              <a:solidFill>
                <a:srgbClr val="0A017F"/>
              </a:solidFill>
              <a:latin typeface="Courier"/>
              <a:ea typeface="MS PGothic" pitchFamily="34" charset="-128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795963" y="2852738"/>
            <a:ext cx="315595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Сви елементи морају бити</a:t>
            </a: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 b="1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бар</a:t>
            </a:r>
            <a:r>
              <a:rPr lang="en-US" altLang="en-US" sz="2400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типа</a:t>
            </a: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>
                <a:ea typeface="MS PGothic" panose="020B0600070205080204" pitchFamily="34" charset="-128"/>
              </a:rPr>
              <a:t>E</a:t>
            </a:r>
            <a:r>
              <a:rPr lang="sr-Cyrl-RS" altLang="en-US" sz="18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(тј. типа подкласе класе </a:t>
            </a:r>
            <a:r>
              <a:rPr lang="en-US" altLang="en-US" sz="1800">
                <a:ea typeface="MS PGothic" panose="020B0600070205080204" pitchFamily="34" charset="-128"/>
              </a:rPr>
              <a:t>E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)</a:t>
            </a:r>
            <a:endParaRPr lang="en-US" altLang="en-US" sz="240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4356100" y="4740275"/>
            <a:ext cx="4608513" cy="1568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Метод за поређење мора захтевати да се извршава над типовима </a:t>
            </a:r>
            <a:r>
              <a:rPr lang="sr-Cyrl-RS" altLang="en-US" sz="2400" b="1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највише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1800">
                <a:ea typeface="MS PGothic" panose="020B0600070205080204" pitchFamily="34" charset="-128"/>
              </a:rPr>
              <a:t>Е</a:t>
            </a:r>
            <a:r>
              <a:rPr lang="sr-Cyrl-RS" altLang="en-US" sz="18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(тј. над типовима неке од наткласа класе </a:t>
            </a:r>
            <a:r>
              <a:rPr lang="sr-Cyrl-RS" altLang="en-US" sz="1800">
                <a:ea typeface="MS PGothic" panose="020B0600070205080204" pitchFamily="34" charset="-128"/>
              </a:rPr>
              <a:t>Е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)</a:t>
            </a:r>
            <a:endParaRPr lang="en-US" altLang="en-US" sz="240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(6)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27163"/>
            <a:ext cx="850265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Генерички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колекцијски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имају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огромну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предност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- потребно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имплементирати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своје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алгоритме само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једанпут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Пример.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Р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азмотримо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једноставан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алгоритам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израчунавање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максималног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највећи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низа:</a:t>
            </a:r>
          </a:p>
          <a:p>
            <a:pPr>
              <a:buNone/>
            </a:pP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NoSuchElementException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largest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largest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largest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Налажење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максимума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низовне листе је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незнатно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другачије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:</a:t>
            </a:r>
          </a:p>
          <a:p>
            <a:pPr>
              <a:buNone/>
            </a:pP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NoSuchElementException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largest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largest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largest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(7)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068960"/>
            <a:ext cx="64407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371600" y="4792099"/>
            <a:ext cx="64407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Када програм користи колекцију, он не мора знати која је имплементација колекције стварно коришћена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Стога, има смисла да се конкретна класа користи само при креирању објекта, а да се за чување референце на објекат користи тип интерфејса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Customer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expressLane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CircularArrayQueue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Customer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expressLane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Customer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"Harry"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овај начин се, чак иако дође до предомишљања, лако може користити и другачија имплементација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пример, ако се донесе одлука да је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dirty="0" err="1" smtClean="0"/>
              <a:t>LinkedListQueue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ипак бољи избор, тада код постаје: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Customer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expressLane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LinkedListQueue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Customer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expressLane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Customer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"Harry"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sr-Latn-RS" sz="1500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288" y="3429000"/>
            <a:ext cx="7921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401400" y="5553274"/>
            <a:ext cx="7921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27163"/>
            <a:ext cx="8502650" cy="531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 (наставак).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У повезаној листи немамо ефикасан случајан приступ, али можемо користити итератор</a:t>
            </a: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:</a:t>
            </a:r>
            <a:endParaRPr lang="sr-Latn-R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isEmpty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NoSuchElementException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largest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hasNext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largest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largest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Ове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петље су напорне за писање и омогућују грешке. Пожељно је да се избегне понављање тестирања и имплементација мноштва метода попут:</a:t>
            </a: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fr-FR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fr-F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fr-FR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Comparable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 max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fr-F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fr-FR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Comparable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 max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fr-F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fr-FR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Comparabla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 max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LinkedList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(8)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2204864"/>
            <a:ext cx="615272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475656" y="5517232"/>
            <a:ext cx="60486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325563"/>
            <a:ext cx="8502650" cy="586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 (наставак).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Ту на сцену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ступају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колекцијски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Треба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осмислити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минимални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колекцијски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потребан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ефикасан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алгоритам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Израчунавање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максимума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урадити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просто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итерирањем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кроз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Имплементација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метода </a:t>
            </a:r>
            <a:r>
              <a:rPr lang="ru-RU" altLang="en-US" sz="2000" dirty="0" err="1">
                <a:ea typeface="MS PGothic" panose="020B0600070205080204" pitchFamily="34" charset="-128"/>
              </a:rPr>
              <a:t>max</a:t>
            </a:r>
            <a:r>
              <a:rPr lang="ru-RU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тако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да прихвата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која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имплементира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000" dirty="0" err="1">
                <a:ea typeface="MS PGothic" panose="020B0600070205080204" pitchFamily="34" charset="-128"/>
              </a:rPr>
              <a:t>Collection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: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buNone/>
            </a:pPr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Comparable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T max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Collection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isEmpty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NoSuchElementException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Iterator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iter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T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largest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iter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hasNext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T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next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iter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largest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largest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next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sr-Latn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largest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(9)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221088"/>
            <a:ext cx="6368752" cy="2636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07504" y="1325563"/>
            <a:ext cx="892854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Генерици су моћан концепт, који </a:t>
            </a: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се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користи у </a:t>
            </a: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сортирањ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у</a:t>
            </a: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, бинарној претрази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и још неким корисним алгоритмима.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Како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метод </a:t>
            </a:r>
            <a:r>
              <a:rPr lang="ru-RU" altLang="en-US" sz="2000" dirty="0" err="1">
                <a:ea typeface="MS PGothic" panose="020B0600070205080204" pitchFamily="34" charset="-128"/>
              </a:rPr>
              <a:t>sort</a:t>
            </a:r>
            <a:r>
              <a:rPr lang="ru-RU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сортира листу? 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Алгоритми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сортирање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књигама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су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презентовани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низове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користе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директан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приступ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елементима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Међутим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листа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колекција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и нема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случајан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приступ</a:t>
            </a:r>
            <a:r>
              <a:rPr lang="en-U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?</a:t>
            </a: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Имплементација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Јави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просто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прекопира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све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у низ, сортира га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користећи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варијанту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merge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sort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алгоритма, 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затим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копира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секвенцу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натраг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у листу.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Merge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sort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алгоритам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коришћен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библиотеци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нијансу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спорији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од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quick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sort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-а, али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једну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предност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: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стабилан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не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врши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размену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једнаких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елемената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ru-RU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Зашто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нам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битан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поредак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једнаких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елемената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? </a:t>
            </a: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325563"/>
            <a:ext cx="850265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Пример.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Следи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уобичајени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сценарио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Претпоставимо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да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имамо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листу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запослених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која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већ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имену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en-U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Сада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сортирамо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заради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Шта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дешава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запосленима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имају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исту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зараду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? </a:t>
            </a:r>
            <a:endParaRPr lang="en-U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сортирање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стабилно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алгоритам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сортирања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merge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sort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поредак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имену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бива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очуван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Другим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речима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излаз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листа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најпре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заради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а потом по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имену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Класа </a:t>
            </a:r>
            <a:r>
              <a:rPr lang="en-US" altLang="en-US" sz="2000" dirty="0">
                <a:ea typeface="MS PGothic" panose="020B0600070205080204" pitchFamily="34" charset="-128"/>
              </a:rPr>
              <a:t>Collections</a:t>
            </a:r>
            <a:r>
              <a:rPr lang="en-US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поседује метод </a:t>
            </a:r>
            <a:r>
              <a:rPr lang="en-US" altLang="en-US" sz="2000" dirty="0">
                <a:ea typeface="MS PGothic" panose="020B0600070205080204" pitchFamily="34" charset="-128"/>
              </a:rPr>
              <a:t>shuffle</a:t>
            </a:r>
            <a:r>
              <a:rPr lang="en-US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који случајно пермутује редослед елемената у листи.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Пример.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Мешање карата</a:t>
            </a:r>
          </a:p>
          <a:p>
            <a:pPr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Karta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karte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Collections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shuffle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karte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(2)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5656" y="5013176"/>
            <a:ext cx="324036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46213"/>
            <a:ext cx="850265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Метод </a:t>
            </a:r>
            <a:r>
              <a:rPr lang="en-US" altLang="en-US" sz="2000" dirty="0" err="1">
                <a:ea typeface="MS PGothic" panose="020B0600070205080204" pitchFamily="34" charset="-128"/>
              </a:rPr>
              <a:t>binarySearch</a:t>
            </a:r>
            <a:r>
              <a:rPr lang="en-US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Collections</a:t>
            </a:r>
            <a:r>
              <a:rPr lang="en-US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имплементира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бинарну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претрагу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en-U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Наравно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мора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претходно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или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алгоритам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вратити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погрешан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резултат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en-U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Collections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binarySearch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element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Collections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binarySearch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element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comparator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600"/>
              </a:spcBef>
              <a:buClrTx/>
              <a:buNone/>
            </a:pPr>
            <a:endParaRPr lang="en-U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Повратна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≥0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означава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индекс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пронађеног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у складу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коришћеним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поређењем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Ако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повратна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негативна, не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тражени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(3)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429000"/>
            <a:ext cx="629674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07504" y="1446213"/>
            <a:ext cx="8928546" cy="509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Међутим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повратна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користити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израчунавање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позиције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коју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треба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уметнути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000" dirty="0" err="1">
                <a:ea typeface="MS PGothic" panose="020B0600070205080204" pitchFamily="34" charset="-128"/>
              </a:rPr>
              <a:t>element</a:t>
            </a:r>
            <a:r>
              <a:rPr lang="ru-RU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како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би она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остала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en-U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Та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позиција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:</a:t>
            </a:r>
            <a:r>
              <a:rPr lang="en-U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1800" dirty="0" err="1" smtClean="0">
                <a:ea typeface="MS PGothic" panose="020B0600070205080204" pitchFamily="34" charset="-128"/>
              </a:rPr>
              <a:t>insertionPoint</a:t>
            </a:r>
            <a:r>
              <a:rPr lang="ru-RU" altLang="en-US" sz="1800" dirty="0" smtClean="0">
                <a:ea typeface="MS PGothic" panose="020B0600070205080204" pitchFamily="34" charset="-128"/>
              </a:rPr>
              <a:t> </a:t>
            </a:r>
            <a:r>
              <a:rPr lang="ru-RU" altLang="en-US" sz="1800" dirty="0">
                <a:ea typeface="MS PGothic" panose="020B0600070205080204" pitchFamily="34" charset="-128"/>
              </a:rPr>
              <a:t>= -i - </a:t>
            </a:r>
            <a:r>
              <a:rPr lang="ru-RU" altLang="en-US" sz="1800" dirty="0" smtClean="0">
                <a:ea typeface="MS PGothic" panose="020B0600070205080204" pitchFamily="34" charset="-128"/>
              </a:rPr>
              <a:t>1;</a:t>
            </a:r>
            <a:endParaRPr lang="en-US" altLang="en-US" sz="1800" dirty="0" smtClean="0"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просто -i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јер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онда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би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0 била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двосмислена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Другим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речима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операција</a:t>
            </a:r>
            <a:r>
              <a:rPr lang="en-U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(-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element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  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додаје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исправну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позицију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Како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би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имала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смисла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бинарна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претрага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захтева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случајан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приступ</a:t>
            </a:r>
            <a:r>
              <a:rPr lang="en-U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тако да м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етод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000" dirty="0" err="1">
                <a:ea typeface="MS PGothic" panose="020B0600070205080204" pitchFamily="34" charset="-128"/>
              </a:rPr>
              <a:t>binarySearch</a:t>
            </a:r>
            <a:r>
              <a:rPr lang="ru-RU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проверава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да 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ли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задата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листа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имплементира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000" dirty="0" err="1" smtClean="0">
                <a:ea typeface="MS PGothic" panose="020B0600070205080204" pitchFamily="34" charset="-128"/>
              </a:rPr>
              <a:t>RandomAccess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!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Ако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да,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онда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ради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бинарну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, а иначе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линеарну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претрагу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(4)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608" y="3861048"/>
            <a:ext cx="367240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46213"/>
            <a:ext cx="850265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java.util.Collections</a:t>
            </a:r>
            <a:endParaRPr lang="en-US" altLang="en-US" sz="1800" b="1" dirty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 extends Comparable&lt;? super T&gt;&gt; void sort(List&lt;T&gt; elements)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void sort(List&lt;T&gt; elements, Comparator&lt;? super T&gt; c)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сортира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листе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користећи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стабилни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алгоритам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Временска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сложеност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алгоритма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O(n log n), 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где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n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дужина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листе.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void shuffle(List&lt;?&gt; elements)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void shuffle(List&lt;?&gt; elements, Random r)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случајно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меша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листе.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Временска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сложеност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алгоритма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b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O(n a(n)), 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где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n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дужина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листе, док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a(n)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просечно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време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приступа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елементу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Comparator&lt;T&gt;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reverseOrder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враћа компаратор који сортира елементе у обрнутом поретку од поретка одређеног методом </a:t>
            </a:r>
            <a:r>
              <a:rPr lang="en-US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compareTo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()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интерфејса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Comparable.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Compator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&lt;T&gt;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reverseOrder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(Comparator&lt;T&gt; comp)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враћа компаратор који сортира елементе у обрнутом поретку од поретка одређеног компаратором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comp.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(5)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46213"/>
            <a:ext cx="85026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java.util.Collections</a:t>
            </a:r>
            <a:endParaRPr lang="en-US" altLang="en-US" sz="1800" b="1" dirty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 extends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Comprable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&lt;? super T</a:t>
            </a:r>
            <a:r>
              <a:rPr lang="en-U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&gt;&gt; </a:t>
            </a:r>
            <a:r>
              <a:rPr lang="sr-Latn-R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Latn-R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Latn-R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				</a:t>
            </a:r>
            <a:r>
              <a:rPr lang="en-US" altLang="en-US" sz="1800" b="1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binarySearch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(List&lt;T&gt; elements, T key)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static 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&lt;T&gt;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binarySearch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(List&lt;T&gt; elements, T key, Comparator&lt;? super T&gt; c)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тражи кључ у сортираној листи, користећи линеарну претрагу ако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elements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не имплементира </a:t>
            </a:r>
            <a:r>
              <a:rPr lang="en-US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RandomAccess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интерфејс, а бинарну у супротном. </a:t>
            </a:r>
            <a:r>
              <a:rPr lang="sr-Latn-RS" altLang="en-US" sz="18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Latn-RS" altLang="en-US" sz="1800" dirty="0" smtClean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Временска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сложеност алгоритма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O(a(n) log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n),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где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n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дужина листе, док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a(n)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просечно време приступа елементу. </a:t>
            </a:r>
            <a:r>
              <a:rPr lang="sr-Latn-RS" altLang="en-US" sz="18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Latn-RS" altLang="en-US" sz="1800" dirty="0" smtClean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en-U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static 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&lt;T extends Comparable&lt;? super T&gt;&gt; T min(Collection&lt;T&gt; elements)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 extends Comparable&lt;? super T&gt;&gt; T max(Collection&lt;T&gt; elements)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min(Collection&lt;T&gt; elements, Comparator&lt;? super T&gt; c)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max(Collection&lt;T&gt; elements, Comparator&lt;? super T&gt; c)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враћа најмањи или највећи елемент у колекцији (ограничења за типске параметре су упрошћена због једноставности).</a:t>
            </a:r>
            <a:endParaRPr lang="en-US" altLang="en-US" sz="18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(6)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46213"/>
            <a:ext cx="85026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java.util.Collections</a:t>
            </a:r>
            <a:endParaRPr lang="en-US" altLang="en-US" sz="1800" b="1" dirty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void copy(List&lt;? super T&gt; to, List&lt;T&gt; from)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копира све елементе из изворне листе на исте позиције у одредишној листи. Одредишна листа мора бити дуга бар колико изворишна.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void fill(List&lt;? super T&gt; l, T value)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попуњава све позиције у листи истом вредношћу.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boolean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addAll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(Collection&lt;? super T&gt; c, T… values)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додаје све вредности у дату колекцију и враћа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true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ако је тиме колекција промењена.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boolean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replaceAll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(List&lt;T&gt; l, T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oldValue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, T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newValue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замењује све елементе једнаке старој вредности новом вредношћу.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indexOfSubList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(List&lt;?&gt; l, List&lt;?&gt; s)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lastIndexOfSubList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(List&lt;?&gt; l, List&lt;?&gt; s)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враћа индекс прве или последње подлисте од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l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једнаке са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s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или -1 ако нема такве подлисте у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l.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void swap(List&lt;?&gt; l,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j)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размењује елементе на датим позицијама.</a:t>
            </a:r>
            <a:endParaRPr lang="en-US" altLang="en-US" sz="18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(7)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46213"/>
            <a:ext cx="850265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java.util.Collections</a:t>
            </a:r>
            <a:endParaRPr lang="en-US" altLang="en-US" sz="1800" b="1" dirty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void reverse(List&lt;?&gt; l)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обрће редослед елемената у листи. Временска сложеност алгоритма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O(n),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где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n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дужина листе.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void rotate(List&lt;?&gt; l,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d)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ротира елементе листе, померајући елемент са индексом </a:t>
            </a:r>
            <a:r>
              <a:rPr lang="en-US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i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на позицију </a:t>
            </a:r>
            <a:b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(</a:t>
            </a:r>
            <a:r>
              <a:rPr lang="en-US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i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+ d) % </a:t>
            </a:r>
            <a:r>
              <a:rPr lang="en-US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l.size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().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Временска сложеност алгоритма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O(n),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где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n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дужина листе.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frequency(Collection&lt;?&gt; c, Object o)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враћа број елемената листе једнаких датом објекту.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boolean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disjoint(Collection&lt;?&gt; c1, Collection&lt;?&gt; c2)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враћа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true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ако колекције немају заједничких елемената.</a:t>
            </a:r>
            <a:endParaRPr lang="en-US" altLang="en-US" sz="18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(8)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Зашто би се давала предност једној имплементацији у односу на другу?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ништа не казује о ефикасности имплементације.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Кружни низ је нешто ефикаснији од повезане листе. Међутим, како је то уобичајено, за његово коришћење треба платити додатну цену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Кружни низ је ограничена колекција и она има коначан капацитет.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Ако није унапред позната горња граница броја објеката који ће бити у колекцији, тада је боље користити мање ефикасну имплементацију која је заснована на повезаној листи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Надаље, један део материјала је преузет од колегинице Марије Милановић.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Марији Милановић на помоћи у реализацији ове презентације.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5677</TotalTime>
  <Words>5022</Words>
  <Application>Microsoft Office PowerPoint</Application>
  <PresentationFormat>On-screen Show (4:3)</PresentationFormat>
  <Paragraphs>820</Paragraphs>
  <Slides>90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1" baseType="lpstr">
      <vt:lpstr>MS PGothic</vt:lpstr>
      <vt:lpstr>Arial</vt:lpstr>
      <vt:lpstr>Calibri</vt:lpstr>
      <vt:lpstr>Courier</vt:lpstr>
      <vt:lpstr>Courier New</vt:lpstr>
      <vt:lpstr>Garamond</vt:lpstr>
      <vt:lpstr>Helvetica</vt:lpstr>
      <vt:lpstr>Times</vt:lpstr>
      <vt:lpstr>Times New Roman</vt:lpstr>
      <vt:lpstr>Wingdings</vt:lpstr>
      <vt:lpstr>4_Watermark</vt:lpstr>
      <vt:lpstr>Објектно орјентисано програмирање</vt:lpstr>
      <vt:lpstr>Колекције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Проблем је решен увођењем генеричког типа који може бити било шта, а који се назива џокер тип и означава симболом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259</cp:revision>
  <dcterms:created xsi:type="dcterms:W3CDTF">2003-12-23T00:19:00Z</dcterms:created>
  <dcterms:modified xsi:type="dcterms:W3CDTF">2019-05-24T14:54:58Z</dcterms:modified>
</cp:coreProperties>
</file>