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60" r:id="rId1"/>
  </p:sldMasterIdLst>
  <p:notesMasterIdLst>
    <p:notesMasterId r:id="rId52"/>
  </p:notesMasterIdLst>
  <p:sldIdLst>
    <p:sldId id="306" r:id="rId2"/>
    <p:sldId id="307" r:id="rId3"/>
    <p:sldId id="337" r:id="rId4"/>
    <p:sldId id="364" r:id="rId5"/>
    <p:sldId id="365" r:id="rId6"/>
    <p:sldId id="293" r:id="rId7"/>
    <p:sldId id="366" r:id="rId8"/>
    <p:sldId id="302" r:id="rId9"/>
    <p:sldId id="294" r:id="rId10"/>
    <p:sldId id="367" r:id="rId11"/>
    <p:sldId id="372" r:id="rId12"/>
    <p:sldId id="362" r:id="rId13"/>
    <p:sldId id="368" r:id="rId14"/>
    <p:sldId id="373" r:id="rId15"/>
    <p:sldId id="370" r:id="rId16"/>
    <p:sldId id="303" r:id="rId17"/>
    <p:sldId id="371" r:id="rId18"/>
    <p:sldId id="374" r:id="rId19"/>
    <p:sldId id="381" r:id="rId20"/>
    <p:sldId id="375" r:id="rId21"/>
    <p:sldId id="379" r:id="rId22"/>
    <p:sldId id="297" r:id="rId23"/>
    <p:sldId id="382" r:id="rId24"/>
    <p:sldId id="339" r:id="rId25"/>
    <p:sldId id="341" r:id="rId26"/>
    <p:sldId id="342" r:id="rId27"/>
    <p:sldId id="348" r:id="rId28"/>
    <p:sldId id="349" r:id="rId29"/>
    <p:sldId id="352" r:id="rId30"/>
    <p:sldId id="353" r:id="rId31"/>
    <p:sldId id="355" r:id="rId32"/>
    <p:sldId id="383" r:id="rId33"/>
    <p:sldId id="356" r:id="rId34"/>
    <p:sldId id="384" r:id="rId35"/>
    <p:sldId id="385" r:id="rId36"/>
    <p:sldId id="328" r:id="rId37"/>
    <p:sldId id="386" r:id="rId38"/>
    <p:sldId id="387" r:id="rId39"/>
    <p:sldId id="389" r:id="rId40"/>
    <p:sldId id="309" r:id="rId41"/>
    <p:sldId id="313" r:id="rId42"/>
    <p:sldId id="310" r:id="rId43"/>
    <p:sldId id="380" r:id="rId44"/>
    <p:sldId id="312" r:id="rId45"/>
    <p:sldId id="311" r:id="rId46"/>
    <p:sldId id="314" r:id="rId47"/>
    <p:sldId id="320" r:id="rId48"/>
    <p:sldId id="322" r:id="rId49"/>
    <p:sldId id="324" r:id="rId50"/>
    <p:sldId id="308" r:id="rId5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Garamond" panose="02020404030301010803" pitchFamily="18" charset="0"/>
      <p:regular r:id="rId57"/>
      <p:bold r:id="rId58"/>
      <p:italic r:id="rId5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90099"/>
    <a:srgbClr val="FF6600"/>
    <a:srgbClr val="D60093"/>
    <a:srgbClr val="008000"/>
    <a:srgbClr val="33CC33"/>
    <a:srgbClr val="6600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2F0C4FFC-5DFB-40A9-803B-7EFE52120185}" type="datetimeFigureOut">
              <a:rPr lang="en-US"/>
              <a:pPr>
                <a:defRPr/>
              </a:pPr>
              <a:t>5/19/2017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BB1E8E3E-1068-43C0-9BFC-83A9FDE8DEC6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553354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81475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81475" cy="31353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7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 eaLnBrk="1" hangingPunct="1">
              <a:buClrTx/>
              <a:buSzTx/>
              <a:defRPr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 eaLnBrk="1" hangingPunct="1">
              <a:buClrTx/>
              <a:buSzTx/>
              <a:defRPr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0A3DE786-E8B0-4797-B983-26BE99552C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788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4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34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9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05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88363" y="274638"/>
            <a:ext cx="469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>
                <a:solidFill>
                  <a:srgbClr val="6767FF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 </a:t>
            </a:r>
            <a:fld id="{468D0552-F2EB-488F-A927-6F090AA9B966}" type="slidenum">
              <a:rPr lang="en-US" altLang="sr-Latn-RS" sz="800">
                <a:solidFill>
                  <a:srgbClr val="6767FF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>
                <a:solidFill>
                  <a:srgbClr val="6767FF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/69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latin typeface="Garamond" panose="02020404030301010803" pitchFamily="18" charset="0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FFFFFF"/>
                </a:solidFill>
                <a:latin typeface="Garamond" panose="02020404030301010803" pitchFamily="18" charset="0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latin typeface="Garamond" panose="02020404030301010803" pitchFamily="18" charset="0"/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Garamond" panose="02020404030301010803" pitchFamily="18" charset="0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Garamond" panose="02020404030301010803" pitchFamily="18" charset="0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Garamond" panose="02020404030301010803" pitchFamily="18" charset="0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>
                <a:solidFill>
                  <a:srgbClr val="000000"/>
                </a:solidFill>
              </a:rPr>
              <a:t>Математички факултет</a:t>
            </a:r>
            <a:endParaRPr lang="en-US" sz="800" smtClean="0">
              <a:solidFill>
                <a:srgbClr val="000000"/>
              </a:solidFill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1497013"/>
            <a:ext cx="8686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Следећи дијаграм приказује поткласе класе </a:t>
            </a:r>
            <a:r>
              <a:rPr lang="en-US" altLang="en-US" sz="2000" dirty="0" err="1" smtClean="0">
                <a:latin typeface="+mn-lt"/>
              </a:rPr>
              <a:t>InputStream</a:t>
            </a:r>
            <a:r>
              <a:rPr lang="sr-Cyrl-RS" altLang="en-US" sz="2000" dirty="0" smtClean="0">
                <a:latin typeface="+mn-lt"/>
              </a:rPr>
              <a:t>: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Улазни токови података (</a:t>
            </a:r>
            <a:r>
              <a:rPr lang="en-US" altLang="en-US" kern="0" dirty="0" smtClean="0">
                <a:solidFill>
                  <a:srgbClr val="3366FF"/>
                </a:solidFill>
              </a:rPr>
              <a:t>3</a:t>
            </a:r>
            <a:r>
              <a:rPr lang="sr-Cyrl-RS" altLang="en-US" kern="0" dirty="0" smtClean="0">
                <a:solidFill>
                  <a:srgbClr val="3366FF"/>
                </a:solidFill>
              </a:rPr>
              <a:t>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pic>
        <p:nvPicPr>
          <p:cNvPr id="1026" name="Picture 2" descr="inputstreams_trans.gif (492×21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595984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382000" cy="482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12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класи </a:t>
            </a:r>
            <a:r>
              <a:rPr lang="en-US" altLang="en-US" sz="2000" dirty="0" err="1" smtClean="0">
                <a:latin typeface="+mn-lt"/>
              </a:rPr>
              <a:t>OutputStream</a:t>
            </a:r>
            <a:r>
              <a:rPr lang="en-US" altLang="en-US" sz="1800" dirty="0" smtClean="0">
                <a:latin typeface="+mn-lt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најчешће се користи метод </a:t>
            </a:r>
            <a:r>
              <a:rPr lang="en-US" altLang="en-US" sz="2000" dirty="0" smtClean="0">
                <a:latin typeface="+mn-lt"/>
              </a:rPr>
              <a:t>write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Слично као и у претходном случају, излазне операције се обично не реализују директним позивима метода </a:t>
            </a:r>
            <a:r>
              <a:rPr lang="en-US" altLang="en-US" sz="2000" dirty="0" smtClean="0">
                <a:latin typeface="+mn-lt"/>
              </a:rPr>
              <a:t>write</a:t>
            </a:r>
            <a:r>
              <a:rPr lang="en-US" altLang="en-US" sz="1800" dirty="0" smtClean="0">
                <a:latin typeface="+mn-lt"/>
              </a:rPr>
              <a:t>. </a:t>
            </a:r>
            <a:endParaRPr lang="sr-Latn-RS" altLang="en-US" sz="1800" dirty="0" smtClean="0">
              <a:latin typeface="+mn-lt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write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IOException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write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IOException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write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offset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IOException 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sr-Latn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/>
            <a:r>
              <a:rPr lang="sr-Cyrl-RS" altLang="en-US" sz="2400" dirty="0" smtClean="0">
                <a:latin typeface="Garamond" panose="02020404030301010803" pitchFamily="18" charset="0"/>
              </a:rPr>
              <a:t>Метод</a:t>
            </a:r>
            <a:r>
              <a:rPr lang="sr-Cyrl-RS" altLang="en-US" sz="2400" dirty="0" smtClean="0">
                <a:latin typeface="+mn-lt"/>
              </a:rPr>
              <a:t> </a:t>
            </a:r>
            <a:r>
              <a:rPr lang="sr-Latn-CS" altLang="en-US" sz="2000" dirty="0" smtClean="0">
                <a:latin typeface="+mn-lt"/>
              </a:rPr>
              <a:t>flush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служи за пражњење излазног бафера: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flush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endParaRPr lang="sr-Latn-RS" sz="1500" dirty="0"/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</a:t>
            </a:r>
            <a:r>
              <a:rPr lang="sr-Cyrl-RS" altLang="en-US" sz="2400" dirty="0" smtClean="0">
                <a:latin typeface="+mn-lt"/>
              </a:rPr>
              <a:t> </a:t>
            </a:r>
            <a:r>
              <a:rPr lang="sr-Latn-CS" altLang="en-US" sz="2000" dirty="0" smtClean="0">
                <a:latin typeface="+mn-lt"/>
              </a:rPr>
              <a:t>close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затвара излазни ток података, чиме се омогућује боље коришћење ресурса: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Tx/>
              <a:buNone/>
              <a:defRPr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close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IOException </a:t>
            </a:r>
            <a:endParaRPr lang="sr-Latn-RS" sz="1500" dirty="0"/>
          </a:p>
          <a:p>
            <a:pPr>
              <a:spcBef>
                <a:spcPts val="12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2000" dirty="0" smtClean="0">
                <a:latin typeface="+mn-lt"/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>
                <a:solidFill>
                  <a:srgbClr val="3366FF"/>
                </a:solidFill>
              </a:rPr>
              <a:t>Излазни токови </a:t>
            </a:r>
            <a:r>
              <a:rPr lang="sr-Cyrl-RS" altLang="en-US" kern="0" dirty="0" smtClean="0">
                <a:solidFill>
                  <a:srgbClr val="3366FF"/>
                </a:solidFill>
              </a:rPr>
              <a:t>података</a:t>
            </a:r>
            <a:endParaRPr lang="sr-Latn-CS" altLang="en-US" kern="0" dirty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2780928"/>
            <a:ext cx="784887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556821" y="4221088"/>
            <a:ext cx="4600114" cy="430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539552" y="5445224"/>
            <a:ext cx="4600114" cy="430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1497013"/>
            <a:ext cx="8686800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Излазне операције реализоване преко класе </a:t>
            </a:r>
            <a:r>
              <a:rPr lang="en-US" altLang="en-US" sz="2000" dirty="0" err="1" smtClean="0">
                <a:latin typeface="+mn-lt"/>
              </a:rPr>
              <a:t>OutputStream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су операције тзв. ниског нивоа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Рад на том нивоу није атрактиван ни ефикасан (са тачке гледишта типичног програмера) па је развијен велики број поткласа за организацију излаза „специјалних“ врста података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Дакле, излаз се обично организује преко поткласа као што су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>
                <a:latin typeface="+mn-lt"/>
              </a:rPr>
              <a:t>File</a:t>
            </a:r>
            <a:r>
              <a:rPr lang="en-US" altLang="en-US" sz="2000" dirty="0" err="1" smtClean="0"/>
              <a:t>Out</a:t>
            </a:r>
            <a:r>
              <a:rPr lang="en-US" altLang="en-US" sz="2000" dirty="0" err="1" smtClean="0">
                <a:latin typeface="+mn-lt"/>
              </a:rPr>
              <a:t>putStream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2000" dirty="0" err="1" smtClean="0">
                <a:latin typeface="+mn-lt"/>
              </a:rPr>
              <a:t>Filter</a:t>
            </a:r>
            <a:r>
              <a:rPr lang="en-US" altLang="en-US" sz="2000" dirty="0" err="1" smtClean="0"/>
              <a:t>Out</a:t>
            </a:r>
            <a:r>
              <a:rPr lang="en-US" altLang="en-US" sz="2000" dirty="0" err="1" smtClean="0">
                <a:latin typeface="+mn-lt"/>
              </a:rPr>
              <a:t>putStream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2000" dirty="0" err="1" smtClean="0">
                <a:latin typeface="+mn-lt"/>
              </a:rPr>
              <a:t>ByteArray</a:t>
            </a:r>
            <a:r>
              <a:rPr lang="en-US" altLang="en-US" sz="2000" dirty="0" err="1" smtClean="0"/>
              <a:t>Out</a:t>
            </a:r>
            <a:r>
              <a:rPr lang="en-US" altLang="en-US" sz="2000" dirty="0" err="1" smtClean="0">
                <a:latin typeface="+mn-lt"/>
              </a:rPr>
              <a:t>putStream</a:t>
            </a:r>
            <a:r>
              <a:rPr lang="en-US" altLang="en-US" sz="2400" dirty="0" smtClean="0">
                <a:latin typeface="Garamond" panose="02020404030301010803" pitchFamily="18" charset="0"/>
              </a:rPr>
              <a:t>,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>
                <a:latin typeface="+mn-lt"/>
              </a:rPr>
              <a:t>Object</a:t>
            </a:r>
            <a:r>
              <a:rPr lang="en-US" altLang="en-US" sz="2000" dirty="0" err="1" smtClean="0"/>
              <a:t>Out</a:t>
            </a:r>
            <a:r>
              <a:rPr lang="en-US" altLang="en-US" sz="2000" dirty="0" err="1" smtClean="0">
                <a:latin typeface="+mn-lt"/>
              </a:rPr>
              <a:t>putStream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итд.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Наравно, у овим класама се по потреби редефинишу методи класе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Out</a:t>
            </a:r>
            <a:r>
              <a:rPr lang="en-US" altLang="en-US" sz="2000" dirty="0" err="1" smtClean="0">
                <a:latin typeface="+mn-lt"/>
              </a:rPr>
              <a:t>putStream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али се уводе и нови методи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>
              <a:spcBef>
                <a:spcPct val="50000"/>
              </a:spcBef>
              <a:buClrTx/>
              <a:buFontTx/>
              <a:buNone/>
              <a:defRPr/>
            </a:pP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>
                <a:solidFill>
                  <a:srgbClr val="3366FF"/>
                </a:solidFill>
              </a:rPr>
              <a:t>Излазни токови података </a:t>
            </a:r>
            <a:r>
              <a:rPr lang="sr-Cyrl-RS" altLang="en-US" kern="0" dirty="0" smtClean="0">
                <a:solidFill>
                  <a:srgbClr val="3366FF"/>
                </a:solidFill>
              </a:rPr>
              <a:t>(2)</a:t>
            </a:r>
            <a:endParaRPr lang="sr-Latn-CS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1497013"/>
            <a:ext cx="8686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Следећи дијаграм приказује поткласе класе </a:t>
            </a:r>
            <a:r>
              <a:rPr lang="en-US" altLang="en-US" sz="2000" dirty="0" err="1" smtClean="0">
                <a:latin typeface="+mn-lt"/>
              </a:rPr>
              <a:t>OutputStream</a:t>
            </a:r>
            <a:r>
              <a:rPr lang="sr-Cyrl-RS" altLang="en-US" sz="2000" dirty="0" smtClean="0">
                <a:latin typeface="+mn-lt"/>
              </a:rPr>
              <a:t>: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Излазни токови података (</a:t>
            </a:r>
            <a:r>
              <a:rPr lang="en-US" altLang="en-US" kern="0" dirty="0" smtClean="0">
                <a:solidFill>
                  <a:srgbClr val="3366FF"/>
                </a:solidFill>
              </a:rPr>
              <a:t>3</a:t>
            </a:r>
            <a:r>
              <a:rPr lang="sr-Cyrl-RS" altLang="en-US" kern="0" dirty="0" smtClean="0">
                <a:solidFill>
                  <a:srgbClr val="3366FF"/>
                </a:solidFill>
              </a:rPr>
              <a:t>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pic>
        <p:nvPicPr>
          <p:cNvPr id="2050" name="Picture 2" descr="outputstreams_trans.gif (423×14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36912"/>
            <a:ext cx="5688632" cy="19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1376363"/>
            <a:ext cx="89154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1200"/>
              </a:spcBef>
              <a:buClrTx/>
              <a:buFontTx/>
              <a:buNone/>
              <a:defRPr/>
            </a:pP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Основни метод у класи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Reader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метод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read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Тај метод чита један цео број који представља код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Unicode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знака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се при читању препозна крај улаза, метод враће </a:t>
            </a:r>
            <a:r>
              <a:rPr lang="en-US" altLang="en-US" sz="2400" dirty="0" smtClean="0">
                <a:latin typeface="Garamond" panose="02020404030301010803" pitchFamily="18" charset="0"/>
              </a:rPr>
              <a:t>-1.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Потпис овог метода 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342900" indent="-342900">
              <a:spcBef>
                <a:spcPts val="1200"/>
              </a:spcBef>
              <a:buClrTx/>
              <a:defRPr/>
            </a:pP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read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IOExeption</a:t>
            </a:r>
            <a:endParaRPr lang="en-US" sz="1500" dirty="0"/>
          </a:p>
          <a:p>
            <a:pPr>
              <a:spcBef>
                <a:spcPts val="1200"/>
              </a:spcBef>
              <a:buClrTx/>
              <a:buNone/>
              <a:defRPr/>
            </a:pP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Поред метода </a:t>
            </a:r>
            <a:r>
              <a:rPr lang="en-US" altLang="en-US" sz="2000" dirty="0" smtClean="0"/>
              <a:t>read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 овој класи су дефинисани и методи</a:t>
            </a:r>
            <a:r>
              <a:rPr lang="en-US" altLang="en-US" sz="2400" dirty="0" smtClean="0">
                <a:latin typeface="Garamond" panose="02020404030301010803" pitchFamily="18" charset="0"/>
              </a:rPr>
              <a:t>: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en-US" altLang="en-US" sz="2000" dirty="0" smtClean="0">
                <a:latin typeface="+mn-lt"/>
              </a:rPr>
              <a:t>skip</a:t>
            </a:r>
            <a:r>
              <a:rPr lang="en-US" altLang="en-US" sz="2400" dirty="0" smtClean="0">
                <a:latin typeface="Garamond" panose="02020404030301010803" pitchFamily="18" charset="0"/>
              </a:rPr>
              <a:t>,  </a:t>
            </a:r>
            <a:r>
              <a:rPr lang="en-US" altLang="en-US" sz="2000" dirty="0" smtClean="0">
                <a:latin typeface="+mn-lt"/>
              </a:rPr>
              <a:t>ready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2000" dirty="0" smtClean="0">
                <a:latin typeface="+mn-lt"/>
              </a:rPr>
              <a:t>mark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2000" dirty="0" smtClean="0">
                <a:latin typeface="+mn-lt"/>
              </a:rPr>
              <a:t>reset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en-US" altLang="en-US" sz="2000" dirty="0" smtClean="0">
                <a:latin typeface="+mn-lt"/>
              </a:rPr>
              <a:t>close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Читачи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08" y="3501008"/>
            <a:ext cx="52565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38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Следећи дијаграм приказује поткласе класе</a:t>
            </a:r>
            <a:r>
              <a:rPr lang="en-US" altLang="en-US" sz="2000" dirty="0" smtClean="0">
                <a:latin typeface="+mn-lt"/>
              </a:rPr>
              <a:t> Reader</a:t>
            </a:r>
            <a:r>
              <a:rPr lang="sr-Cyrl-RS" altLang="en-US" sz="2000" dirty="0" smtClean="0">
                <a:latin typeface="+mn-lt"/>
              </a:rPr>
              <a:t>:</a:t>
            </a:r>
            <a:r>
              <a:rPr lang="en-US" altLang="en-US" sz="2000" dirty="0" smtClean="0">
                <a:latin typeface="+mn-lt"/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Читачи (2)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2349500"/>
            <a:ext cx="81534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7504" y="1484313"/>
            <a:ext cx="903649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12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 </a:t>
            </a:r>
            <a:r>
              <a:rPr lang="en-US" altLang="en-US" sz="2000" dirty="0" smtClean="0"/>
              <a:t>write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у класи </a:t>
            </a:r>
            <a:r>
              <a:rPr lang="en-US" altLang="en-US" sz="2000" dirty="0" smtClean="0"/>
              <a:t>Writer</a:t>
            </a:r>
            <a:r>
              <a:rPr lang="en-US" altLang="en-US" sz="2400" dirty="0" smtClean="0">
                <a:latin typeface="Garamond" panose="02020404030301010803" pitchFamily="18" charset="0"/>
              </a:rPr>
              <a:t> je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такође преоптерећен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Tx/>
              <a:buNone/>
              <a:defRPr/>
            </a:pP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write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IOException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write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cbuf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IOException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write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cbuf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off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IOException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write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str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IOException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write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str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off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IOException</a:t>
            </a:r>
            <a:endParaRPr lang="sr-Latn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Ту су још следећи методи: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12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 </a:t>
            </a:r>
            <a:r>
              <a:rPr lang="en-US" altLang="en-US" sz="2000" dirty="0" smtClean="0"/>
              <a:t>append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служи за додавање знака/знакова у писач;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</a:p>
          <a:p>
            <a:pPr marL="1085850" lvl="1" indent="-342900">
              <a:spcBef>
                <a:spcPts val="12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 </a:t>
            </a:r>
            <a:r>
              <a:rPr lang="sr-Latn-CS" altLang="en-US" sz="2000" dirty="0" smtClean="0">
                <a:latin typeface="+mn-lt"/>
              </a:rPr>
              <a:t>flush</a:t>
            </a:r>
            <a:r>
              <a:rPr lang="sr-Latn-C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служи за пражњење излазног бафера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писача;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</a:p>
          <a:p>
            <a:pPr marL="1085850" lvl="1" indent="-342900">
              <a:spcBef>
                <a:spcPts val="12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 </a:t>
            </a:r>
            <a:r>
              <a:rPr lang="sr-Latn-CS" altLang="en-US" sz="2000" dirty="0" smtClean="0">
                <a:latin typeface="+mn-lt"/>
              </a:rPr>
              <a:t>close</a:t>
            </a:r>
            <a:r>
              <a:rPr lang="sr-Latn-C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затвара писач, чиме се омогућује боље коришћење ресурса.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Писачи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2420888"/>
            <a:ext cx="885698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382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0"/>
              </a:spcAft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Следећи дијаграм приказује поткласе класе</a:t>
            </a:r>
            <a:r>
              <a:rPr lang="en-US" altLang="en-US" sz="2000" dirty="0" smtClean="0">
                <a:latin typeface="+mn-lt"/>
              </a:rPr>
              <a:t> Writer</a:t>
            </a:r>
            <a:r>
              <a:rPr lang="sr-Cyrl-RS" altLang="en-US" sz="2000" dirty="0" smtClean="0">
                <a:latin typeface="+mn-lt"/>
              </a:rPr>
              <a:t>:</a:t>
            </a:r>
            <a:r>
              <a:rPr lang="en-US" altLang="en-US" sz="2000" dirty="0" smtClean="0">
                <a:latin typeface="+mn-lt"/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Писачи (2)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474913"/>
            <a:ext cx="9112250" cy="36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1484313"/>
            <a:ext cx="859822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У Јави се користи паметан механизам за раздвајање две врсте одговорности.</a:t>
            </a:r>
          </a:p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Наиме, неки токови као што су </a:t>
            </a:r>
            <a:r>
              <a:rPr lang="en-US" altLang="en-US" sz="2000" dirty="0" err="1" smtClean="0">
                <a:latin typeface="+mn-lt"/>
              </a:rPr>
              <a:t>FileInputStream</a:t>
            </a:r>
            <a:r>
              <a:rPr lang="en-US" altLang="en-US" sz="2000" dirty="0" smtClean="0">
                <a:latin typeface="Garamond" pitchFamily="18" charset="0"/>
              </a:rPr>
              <a:t> </a:t>
            </a:r>
            <a:r>
              <a:rPr lang="sr-Cyrl-RS" altLang="en-US" sz="2400" dirty="0" smtClean="0">
                <a:latin typeface="Garamond" pitchFamily="18" charset="0"/>
              </a:rPr>
              <a:t>могу да прибаве бајтове из датотека или из других „егзотичних“ локација</a:t>
            </a:r>
            <a:r>
              <a:rPr lang="en-US" altLang="en-US" sz="2400" dirty="0" smtClean="0">
                <a:latin typeface="Garamond" pitchFamily="18" charset="0"/>
              </a:rPr>
              <a:t>. </a:t>
            </a:r>
            <a:endParaRPr lang="sr-Cyrl-RS" alt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Други токови као што су</a:t>
            </a:r>
            <a:r>
              <a:rPr lang="en-US" altLang="en-US" sz="2400" dirty="0" smtClean="0">
                <a:latin typeface="Garamond" pitchFamily="18" charset="0"/>
              </a:rPr>
              <a:t> </a:t>
            </a:r>
            <a:r>
              <a:rPr lang="en-US" altLang="en-US" sz="2000" dirty="0" err="1" smtClean="0">
                <a:latin typeface="+mn-lt"/>
              </a:rPr>
              <a:t>DataInputStream</a:t>
            </a:r>
            <a:r>
              <a:rPr lang="sr-Cyrl-RS" altLang="en-US" sz="2000" dirty="0" smtClean="0">
                <a:latin typeface="Garamond" pitchFamily="18" charset="0"/>
              </a:rPr>
              <a:t> </a:t>
            </a:r>
            <a:r>
              <a:rPr lang="sr-Cyrl-RS" altLang="en-US" sz="2400" dirty="0" smtClean="0">
                <a:latin typeface="Garamond" pitchFamily="18" charset="0"/>
              </a:rPr>
              <a:t>и </a:t>
            </a:r>
            <a:r>
              <a:rPr lang="en-US" altLang="en-US" sz="2000" dirty="0" err="1" smtClean="0">
                <a:latin typeface="+mn-lt"/>
              </a:rPr>
              <a:t>PrintWriter</a:t>
            </a:r>
            <a:r>
              <a:rPr lang="en-US" altLang="en-US" sz="2400" dirty="0" smtClean="0">
                <a:latin typeface="Garamond" pitchFamily="18" charset="0"/>
              </a:rPr>
              <a:t> </a:t>
            </a:r>
            <a:r>
              <a:rPr lang="sr-Cyrl-RS" altLang="en-US" sz="2400" dirty="0" smtClean="0">
                <a:latin typeface="Garamond" pitchFamily="18" charset="0"/>
              </a:rPr>
              <a:t>могу од бајтова да склопе корисније типове података. </a:t>
            </a:r>
            <a:endParaRPr lang="sr-Latn-RS" alt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Јава програмер само треба да комбинује ове два функционалности</a:t>
            </a:r>
            <a:r>
              <a:rPr lang="en-US" altLang="en-US" sz="2400" dirty="0" smtClean="0">
                <a:latin typeface="Garamond" pitchFamily="18" charset="0"/>
              </a:rPr>
              <a:t>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Уланчавање токова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382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На пример</a:t>
            </a:r>
            <a:r>
              <a:rPr lang="en-US" altLang="en-US" sz="2400" dirty="0" smtClean="0">
                <a:latin typeface="Garamond" pitchFamily="18" charset="0"/>
              </a:rPr>
              <a:t>, </a:t>
            </a:r>
            <a:r>
              <a:rPr lang="sr-Cyrl-RS" altLang="en-US" sz="2400" dirty="0" smtClean="0">
                <a:latin typeface="Garamond" pitchFamily="18" charset="0"/>
              </a:rPr>
              <a:t>да би се могао прочитати реалан број из датотеке, прво треба креирати примрак класе</a:t>
            </a:r>
            <a:r>
              <a:rPr lang="en-US" altLang="en-US" sz="2400" dirty="0" smtClean="0">
                <a:latin typeface="Garamond" pitchFamily="18" charset="0"/>
              </a:rPr>
              <a:t> </a:t>
            </a:r>
            <a:r>
              <a:rPr lang="en-US" altLang="en-US" sz="2000" dirty="0" err="1" smtClean="0">
                <a:latin typeface="+mn-lt"/>
              </a:rPr>
              <a:t>FileInputStream</a:t>
            </a:r>
            <a:r>
              <a:rPr lang="sr-Cyrl-RS" altLang="en-US" sz="2000" dirty="0" smtClean="0">
                <a:latin typeface="Garamond" pitchFamily="18" charset="0"/>
              </a:rPr>
              <a:t> </a:t>
            </a:r>
            <a:r>
              <a:rPr lang="sr-Cyrl-RS" altLang="en-US" sz="2400" dirty="0" smtClean="0">
                <a:latin typeface="Garamond" pitchFamily="18" charset="0"/>
              </a:rPr>
              <a:t>и потом га проследити конструктору класе </a:t>
            </a:r>
            <a:r>
              <a:rPr lang="en-US" altLang="en-US" sz="2000" dirty="0" err="1" smtClean="0">
                <a:latin typeface="+mn-lt"/>
              </a:rPr>
              <a:t>DataInputStream</a:t>
            </a:r>
            <a:r>
              <a:rPr lang="en-US" altLang="en-US" sz="2400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FileInputStream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FileInputStream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"employee.dat"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DataInputStream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DataInputStream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readDouble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Latn-RS" sz="1500" dirty="0"/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en-US" altLang="en-US" sz="1800" dirty="0" smtClean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Уланчавање токова (2)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2852936"/>
            <a:ext cx="684105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Улаз и излаз,</a:t>
            </a:r>
            <a:br>
              <a:rPr lang="sr-Cyrl-RS" altLang="en-US" sz="5400" smtClean="0">
                <a:solidFill>
                  <a:srgbClr val="3366FF"/>
                </a:solidFill>
              </a:rPr>
            </a:br>
            <a:r>
              <a:rPr lang="sr-Cyrl-RS" altLang="en-US" sz="5400" smtClean="0">
                <a:solidFill>
                  <a:srgbClr val="3366FF"/>
                </a:solidFill>
              </a:rPr>
              <a:t>серијализација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84313"/>
            <a:ext cx="903605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Програмер може, додатним уланчавањем, тј. угњежђавањем филтера, додати више способности</a:t>
            </a:r>
            <a:r>
              <a:rPr lang="en-US" altLang="en-US" sz="2400" dirty="0" smtClean="0">
                <a:latin typeface="Garamond" pitchFamily="18" charset="0"/>
              </a:rPr>
              <a:t>. </a:t>
            </a:r>
            <a:endParaRPr lang="sr-Cyrl-RS" alt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На пример</a:t>
            </a:r>
            <a:r>
              <a:rPr lang="en-US" altLang="en-US" sz="2400" dirty="0" smtClean="0">
                <a:latin typeface="Garamond" pitchFamily="18" charset="0"/>
              </a:rPr>
              <a:t>, </a:t>
            </a:r>
            <a:r>
              <a:rPr lang="sr-Cyrl-RS" altLang="en-US" sz="2400" dirty="0" smtClean="0">
                <a:latin typeface="Garamond" pitchFamily="18" charset="0"/>
              </a:rPr>
              <a:t>токови нису баферисани</a:t>
            </a:r>
            <a:r>
              <a:rPr lang="en-US" altLang="en-US" sz="2400" dirty="0" smtClean="0">
                <a:latin typeface="Garamond" pitchFamily="18" charset="0"/>
              </a:rPr>
              <a:t>.</a:t>
            </a:r>
            <a:r>
              <a:rPr lang="sr-Cyrl-RS" altLang="en-US" sz="2400" dirty="0" smtClean="0">
                <a:latin typeface="Garamond" pitchFamily="18" charset="0"/>
              </a:rPr>
              <a:t> То значи да читају бајт по бајт.</a:t>
            </a:r>
            <a:r>
              <a:rPr lang="en-US" altLang="en-US" sz="2400" dirty="0" smtClean="0">
                <a:latin typeface="Garamond" pitchFamily="18" charset="0"/>
              </a:rPr>
              <a:t> </a:t>
            </a:r>
            <a:endParaRPr lang="sr-Cyrl-RS" alt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Ефикасније је да се захтева блок података и да се они сместе у бафер</a:t>
            </a:r>
            <a:r>
              <a:rPr lang="en-US" altLang="en-US" sz="2400" dirty="0" smtClean="0">
                <a:latin typeface="Garamond" pitchFamily="18" charset="0"/>
              </a:rPr>
              <a:t>:</a:t>
            </a:r>
            <a:endParaRPr lang="sr-Cyrl-RS" alt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endParaRPr lang="sr-Cyrl-RS" altLang="en-US" sz="2400" dirty="0">
              <a:latin typeface="Garamond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DataInputStream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din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DataInputStream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BufferedInputStream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FileInputStream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"employee.dat"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  <a:endParaRPr lang="en-US" sz="1500" dirty="0"/>
          </a:p>
          <a:p>
            <a:pPr>
              <a:spcBef>
                <a:spcPts val="600"/>
              </a:spcBef>
              <a:buClrTx/>
              <a:buNone/>
              <a:defRPr/>
            </a:pPr>
            <a:endParaRPr lang="en-US" altLang="en-US" sz="2400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Уланчавање токова (3)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4293096"/>
            <a:ext cx="712879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382000" cy="504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>
                <a:latin typeface="Garamond" pitchFamily="18" charset="0"/>
              </a:rPr>
              <a:t>Ч</a:t>
            </a:r>
            <a:r>
              <a:rPr lang="sr-Cyrl-RS" altLang="en-US" sz="2400" dirty="0" smtClean="0">
                <a:latin typeface="Garamond" pitchFamily="18" charset="0"/>
              </a:rPr>
              <a:t>итање бројева из компресоване </a:t>
            </a:r>
            <a:r>
              <a:rPr lang="en-US" altLang="en-US" sz="2400" dirty="0" smtClean="0">
                <a:latin typeface="Garamond" pitchFamily="18" charset="0"/>
              </a:rPr>
              <a:t>ZIP </a:t>
            </a:r>
            <a:r>
              <a:rPr lang="sr-Cyrl-RS" altLang="en-US" sz="2400" dirty="0" smtClean="0">
                <a:latin typeface="Garamond" pitchFamily="18" charset="0"/>
              </a:rPr>
              <a:t>датотеке може да се постигне на следећи начин</a:t>
            </a:r>
            <a:r>
              <a:rPr lang="en-US" altLang="en-US" sz="2400" dirty="0" smtClean="0">
                <a:latin typeface="Garamond" pitchFamily="18" charset="0"/>
              </a:rPr>
              <a:t>:</a:t>
            </a: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ZipInputStream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ZipInputStream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FileInputStream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"employee.zip"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DataInputStream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DataInputStream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/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12244"/>
            <a:ext cx="5891213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Уланчавање токова (4)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458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Подаци у спољашњој меморији рачунарског система су обично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организовани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виду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датотека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директоријума.</a:t>
            </a:r>
          </a:p>
          <a:p>
            <a:pPr marL="342900" indent="-342900">
              <a:defRPr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defRPr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Датотека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колекцију података који чине једну логичку целину, а директоријуми (каталози) служе за груписање датотека.</a:t>
            </a:r>
          </a:p>
          <a:p>
            <a:pPr marL="342900" indent="-342900">
              <a:defRPr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У програмском језику Јава, за рад са датотекама и директоријумима се користи класа </a:t>
            </a:r>
            <a:r>
              <a:rPr lang="en-US" altLang="en-US" sz="2000" dirty="0" smtClean="0">
                <a:latin typeface="+mn-lt"/>
              </a:rPr>
              <a:t>File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Датотеке и директоријуми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defRPr/>
            </a:pPr>
            <a:r>
              <a:rPr lang="ru-RU" altLang="en-US" sz="2400" dirty="0" err="1">
                <a:latin typeface="Garamond" panose="02020404030301010803" pitchFamily="18" charset="0"/>
              </a:rPr>
              <a:t>П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класе </a:t>
            </a:r>
            <a:r>
              <a:rPr lang="ru-RU" altLang="en-US" sz="2000" dirty="0" smtClean="0">
                <a:latin typeface="+mn-lt"/>
              </a:rPr>
              <a:t>File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заправо не представља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датотеку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већ</a:t>
            </a:r>
            <a:r>
              <a:rPr lang="ru-RU" altLang="en-US" sz="2400" dirty="0" smtClean="0">
                <a:latin typeface="Garamond" panose="02020404030301010803" pitchFamily="18" charset="0"/>
              </a:rPr>
              <a:t>  енкапсулира путању</a:t>
            </a:r>
            <a:r>
              <a:rPr lang="ru-RU" altLang="en-US" sz="2400" i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до нечега што може,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а не мора бити датотека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директоријум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None/>
              <a:defRPr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defRPr/>
            </a:pPr>
            <a:r>
              <a:rPr lang="ru-RU" altLang="en-US" sz="2000" dirty="0" err="1" smtClean="0">
                <a:latin typeface="+mn-lt"/>
              </a:rPr>
              <a:t>File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објекат са путањом до неке датотеке или директоријума не значи да сама та датотека или директоријум постоји. 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defRPr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Често се дефинише </a:t>
            </a:r>
            <a:r>
              <a:rPr lang="ru-RU" altLang="en-US" sz="2000" dirty="0" smtClean="0"/>
              <a:t>File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објекат који енкапсулира путању до нове датотеке или новог директоријума који ће тек касније да буде креиран.</a:t>
            </a:r>
          </a:p>
          <a:p>
            <a:pPr>
              <a:buFont typeface="Wingdings" pitchFamily="2" charset="2"/>
              <a:buNone/>
              <a:defRPr/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Рад са </a:t>
            </a:r>
            <a:r>
              <a:rPr lang="en-US" altLang="en-US" kern="0" dirty="0" smtClean="0">
                <a:solidFill>
                  <a:srgbClr val="3366FF"/>
                </a:solidFill>
              </a:rPr>
              <a:t>File </a:t>
            </a:r>
            <a:r>
              <a:rPr lang="sr-Cyrl-RS" altLang="en-US" kern="0" dirty="0" smtClean="0">
                <a:solidFill>
                  <a:srgbClr val="3366FF"/>
                </a:solidFill>
              </a:rPr>
              <a:t>објектима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06413" y="1484313"/>
            <a:ext cx="8458200" cy="494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класи </a:t>
            </a:r>
            <a:r>
              <a:rPr lang="en-US" altLang="en-US" sz="2000" dirty="0" smtClean="0">
                <a:latin typeface="+mn-lt"/>
              </a:rPr>
              <a:t>File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постоје четири конструктора.</a:t>
            </a:r>
          </a:p>
          <a:p>
            <a:pPr marL="457200" indent="-4572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Први очекује као аргумент стринг са путањом фајла или директоријума: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Cyrl-RS" altLang="en-US" sz="1800" dirty="0" smtClean="0">
                <a:latin typeface="+mn-lt"/>
              </a:rPr>
              <a:t>	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myDir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"C:/jdk1.5.0/src/java/io"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myDir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"C:\\jdk1.5.0\\src\\java\\io"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sr-Cyrl-RS" altLang="en-US" sz="1800" dirty="0">
              <a:latin typeface="+mn-lt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Следећа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два конструктора омогућују да се одвојено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задају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родитељски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директоријум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датотеке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defRPr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myDir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"C:/jdk1.5.0/src/java/io"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myFile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myDir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"File.java"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myFile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"C:/jdk1.5.0/src/java/io"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"File2.java"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marL="342900" indent="-342900">
              <a:spcBef>
                <a:spcPts val="0"/>
              </a:spcBef>
              <a:defRPr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457200" indent="-457200">
              <a:defRPr/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>
                <a:solidFill>
                  <a:srgbClr val="3366FF"/>
                </a:solidFill>
              </a:rPr>
              <a:t>Креирање </a:t>
            </a:r>
            <a:r>
              <a:rPr lang="en-US" altLang="en-US" kern="0" dirty="0">
                <a:solidFill>
                  <a:srgbClr val="3366FF"/>
                </a:solidFill>
              </a:rPr>
              <a:t>File </a:t>
            </a:r>
            <a:r>
              <a:rPr lang="sr-Cyrl-RS" altLang="en-US" kern="0" dirty="0">
                <a:solidFill>
                  <a:srgbClr val="3366FF"/>
                </a:solidFill>
              </a:rPr>
              <a:t>објеката</a:t>
            </a:r>
            <a:endParaRPr lang="sr-Cyrl-R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2924944"/>
            <a:ext cx="626499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403349" y="4725614"/>
            <a:ext cx="7561263" cy="1007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79513" y="1528763"/>
            <a:ext cx="8889876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Последњи, четврти конструктор, омогућује креирање File објекта од објекта типа URI </a:t>
            </a:r>
            <a:r>
              <a:rPr lang="en-U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енг. </a:t>
            </a:r>
            <a:r>
              <a:rPr lang="en-US" altLang="en-US" sz="2400" dirty="0" smtClean="0">
                <a:latin typeface="Garamond" panose="02020404030301010803" pitchFamily="18" charset="0"/>
              </a:rPr>
              <a:t>uniform resource identifier)</a:t>
            </a:r>
            <a:r>
              <a:rPr lang="ru-RU" altLang="en-US" sz="2400" dirty="0" smtClean="0">
                <a:latin typeface="Garamond" panose="02020404030301010803" pitchFamily="18" charset="0"/>
              </a:rPr>
              <a:t>, који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енкапсулира униформни идентификатор ресурса на вебу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remoteFile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URI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500" u="sng" dirty="0">
                <a:solidFill>
                  <a:srgbClr val="808080"/>
                </a:solidFill>
                <a:latin typeface="Courier New" panose="02070309020205020404" pitchFamily="49" charset="0"/>
              </a:rPr>
              <a:t>http://www.wrox.com/misc-pages/booklist.shtml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/>
          </a:p>
          <a:p>
            <a:pPr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>
                <a:solidFill>
                  <a:srgbClr val="3366FF"/>
                </a:solidFill>
              </a:rPr>
              <a:t>Креирање </a:t>
            </a:r>
            <a:r>
              <a:rPr lang="en-US" altLang="en-US" kern="0" dirty="0">
                <a:solidFill>
                  <a:srgbClr val="3366FF"/>
                </a:solidFill>
              </a:rPr>
              <a:t>File </a:t>
            </a:r>
            <a:r>
              <a:rPr lang="sr-Cyrl-RS" altLang="en-US" kern="0" dirty="0">
                <a:solidFill>
                  <a:srgbClr val="3366FF"/>
                </a:solidFill>
              </a:rPr>
              <a:t>објеката </a:t>
            </a:r>
            <a:r>
              <a:rPr lang="sr-Cyrl-RS" altLang="en-US" kern="0" dirty="0" smtClean="0">
                <a:solidFill>
                  <a:srgbClr val="3366FF"/>
                </a:solidFill>
              </a:rPr>
              <a:t>(2)</a:t>
            </a:r>
            <a:endParaRPr lang="sr-Cyrl-RS" altLang="en-US" kern="0" dirty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08" y="2996952"/>
            <a:ext cx="77048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1520" y="1484313"/>
            <a:ext cx="886708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рада са </a:t>
            </a:r>
            <a:r>
              <a:rPr lang="en-US" altLang="en-US" sz="2000" dirty="0" smtClean="0">
                <a:latin typeface="+mn-lt"/>
              </a:rPr>
              <a:t>File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објектима, могу се користити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 апсолутне и релативне путање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Пример коришћења релативе путање:</a:t>
            </a:r>
          </a:p>
          <a:p>
            <a:pPr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buNone/>
            </a:pPr>
            <a:r>
              <a:rPr lang="sr-Cyrl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myFile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"output.txt"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1500" dirty="0" smtClean="0">
              <a:latin typeface="+mn-lt"/>
            </a:endParaRPr>
          </a:p>
          <a:p>
            <a:pPr>
              <a:buFont typeface="Wingdings" pitchFamily="2" charset="2"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 marL="342900" indent="-342900">
              <a:defRPr/>
            </a:pPr>
            <a:r>
              <a:rPr lang="sr-Cyrl-RS" altLang="en-US" sz="1800" dirty="0" smtClean="0">
                <a:latin typeface="+mn-lt"/>
              </a:rPr>
              <a:t>П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утања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је релативна у односу на текући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директоријум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па се датотека </a:t>
            </a:r>
            <a:r>
              <a:rPr lang="ru-RU" altLang="en-US" sz="2000" dirty="0" smtClean="0">
                <a:latin typeface="+mn-lt"/>
              </a:rPr>
              <a:t>"output.txt"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налази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директоријуму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где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>
                <a:solidFill>
                  <a:srgbClr val="3366FF"/>
                </a:solidFill>
              </a:rPr>
              <a:t>Апсолутне и релативне </a:t>
            </a:r>
            <a:r>
              <a:rPr lang="sr-Cyrl-RS" altLang="en-US" kern="0" dirty="0" smtClean="0">
                <a:solidFill>
                  <a:srgbClr val="3366FF"/>
                </a:solidFill>
              </a:rPr>
              <a:t>путање</a:t>
            </a:r>
            <a:endParaRPr lang="sr-Cyrl-RS" altLang="en-US" kern="0" dirty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3068960"/>
            <a:ext cx="43924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1188" y="1484313"/>
            <a:ext cx="8458200" cy="531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Класа </a:t>
            </a:r>
            <a:r>
              <a:rPr lang="ru-RU" altLang="en-US" sz="2000" dirty="0" smtClean="0">
                <a:latin typeface="Garamond" panose="02020404030301010803" pitchFamily="18" charset="0"/>
              </a:rPr>
              <a:t>File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садржи преко тридесет метода.</a:t>
            </a:r>
          </a:p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Информације о самом </a:t>
            </a:r>
            <a:r>
              <a:rPr lang="ru-RU" altLang="en-US" sz="2000" dirty="0" smtClean="0">
                <a:latin typeface="Garamond" panose="02020404030301010803" pitchFamily="18" charset="0"/>
              </a:rPr>
              <a:t>File </a:t>
            </a:r>
            <a:r>
              <a:rPr lang="ru-RU" altLang="en-US" sz="2400" dirty="0" smtClean="0">
                <a:latin typeface="Garamond" panose="02020404030301010803" pitchFamily="18" charset="0"/>
              </a:rPr>
              <a:t>објекту могу се добити следећим методима:</a:t>
            </a:r>
          </a:p>
          <a:p>
            <a:pPr>
              <a:buFont typeface="Wingdings" pitchFamily="2" charset="2"/>
              <a:buNone/>
              <a:defRPr/>
            </a:pPr>
            <a:r>
              <a:rPr lang="ru-RU" altLang="en-US" sz="2400" b="1" i="1" dirty="0" smtClean="0">
                <a:latin typeface="Garamond" panose="02020404030301010803" pitchFamily="18" charset="0"/>
              </a:rPr>
              <a:t>1) Испитивање објеката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ru-RU" altLang="en-US" sz="1800" b="1" dirty="0" smtClean="0">
                <a:latin typeface="Garamond" panose="02020404030301010803" pitchFamily="18" charset="0"/>
              </a:rPr>
              <a:t>getName( ) </a:t>
            </a:r>
            <a:br>
              <a:rPr lang="ru-RU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враћа име датотеке, не укључујући путању. </a:t>
            </a:r>
            <a:r>
              <a:rPr lang="sr-Latn-RS" altLang="en-US" sz="1800" dirty="0" smtClean="0">
                <a:latin typeface="Garamond" panose="02020404030301010803" pitchFamily="18" charset="0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</a:rPr>
            </a:br>
            <a:r>
              <a:rPr lang="ru-RU" altLang="en-US" sz="18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1800" dirty="0" smtClean="0">
                <a:latin typeface="Garamond" panose="02020404030301010803" pitchFamily="18" charset="0"/>
              </a:rPr>
              <a:t> објекат представља директоријум, враћа само име директоријума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ru-RU" altLang="en-US" sz="1800" b="1" dirty="0" smtClean="0">
                <a:latin typeface="Garamond" panose="02020404030301010803" pitchFamily="18" charset="0"/>
              </a:rPr>
              <a:t>getPath( ) </a:t>
            </a:r>
            <a:br>
              <a:rPr lang="ru-RU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враћа путању, укључујући име датотеке или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директоријума</a:t>
            </a:r>
            <a:endParaRPr lang="sr-Latn-RS" altLang="en-US" sz="1800" dirty="0" smtClean="0">
              <a:latin typeface="Garamond" panose="02020404030301010803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>
                <a:latin typeface="Garamond" panose="02020404030301010803" pitchFamily="18" charset="0"/>
              </a:rPr>
              <a:t>getAbsolutePath</a:t>
            </a:r>
            <a:r>
              <a:rPr lang="en-US" altLang="en-US" sz="1800" b="1" dirty="0">
                <a:latin typeface="Garamond" panose="02020404030301010803" pitchFamily="18" charset="0"/>
              </a:rPr>
              <a:t>( ) </a:t>
            </a:r>
            <a:r>
              <a:rPr lang="sr-Cyrl-RS" altLang="en-US" sz="1800" b="1" dirty="0">
                <a:latin typeface="Garamond" panose="02020404030301010803" pitchFamily="18" charset="0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</a:rPr>
            </a:br>
            <a:r>
              <a:rPr lang="sr-Cyrl-RS" altLang="en-US" sz="1800" dirty="0">
                <a:latin typeface="Garamond" panose="02020404030301010803" pitchFamily="18" charset="0"/>
              </a:rPr>
              <a:t>враћа апсолутну путању датотеке, односно директоријума реферисаног текућим </a:t>
            </a:r>
            <a:r>
              <a:rPr lang="en-US" altLang="en-US" sz="1800" dirty="0">
                <a:latin typeface="Garamond" panose="02020404030301010803" pitchFamily="18" charset="0"/>
              </a:rPr>
              <a:t>File </a:t>
            </a:r>
            <a:r>
              <a:rPr lang="sr-Cyrl-RS" altLang="en-US" sz="1800" dirty="0">
                <a:latin typeface="Garamond" panose="02020404030301010803" pitchFamily="18" charset="0"/>
              </a:rPr>
              <a:t>објектом. </a:t>
            </a:r>
            <a:endParaRPr lang="ru-RU" altLang="en-US" sz="1800" dirty="0" smtClean="0">
              <a:latin typeface="Garamond" panose="02020404030301010803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isAbsolute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 )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враћа </a:t>
            </a:r>
            <a:r>
              <a:rPr lang="en-US" alt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ако је путања апсолутна, </a:t>
            </a:r>
            <a:r>
              <a:rPr lang="en-US" altLang="en-US" sz="1800" dirty="0" smtClean="0">
                <a:latin typeface="Garamond" panose="02020404030301010803" pitchFamily="18" charset="0"/>
              </a:rPr>
              <a:t>false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иначе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ru-RU" altLang="en-US" sz="1800" b="1" dirty="0" smtClean="0">
                <a:latin typeface="Garamond" panose="02020404030301010803" pitchFamily="18" charset="0"/>
              </a:rPr>
              <a:t>getParent( ) </a:t>
            </a:r>
            <a:br>
              <a:rPr lang="ru-RU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враћа име родитељског директоријума (за датотеку или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директоријум). </a:t>
            </a:r>
            <a:endParaRPr lang="ru-RU" altLang="en-US" sz="18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>
                <a:solidFill>
                  <a:srgbClr val="3366FF"/>
                </a:solidFill>
              </a:rPr>
              <a:t>Тестирање </a:t>
            </a:r>
            <a:r>
              <a:rPr lang="ru-RU" altLang="en-US" kern="0" dirty="0" smtClean="0">
                <a:solidFill>
                  <a:srgbClr val="3366FF"/>
                </a:solidFill>
              </a:rPr>
              <a:t>File </a:t>
            </a:r>
            <a:r>
              <a:rPr lang="ru-RU" altLang="en-US" kern="0" dirty="0">
                <a:solidFill>
                  <a:srgbClr val="3366FF"/>
                </a:solidFill>
              </a:rPr>
              <a:t>објеката</a:t>
            </a:r>
            <a:endParaRPr lang="ru-RU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604250" cy="457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getParentFile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 )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враћа родитељски директоријум као </a:t>
            </a:r>
            <a:r>
              <a:rPr lang="en-US" altLang="en-US" sz="1800" dirty="0" smtClean="0">
                <a:latin typeface="Garamond" panose="02020404030301010803" pitchFamily="18" charset="0"/>
              </a:rPr>
              <a:t>File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објекат или </a:t>
            </a:r>
            <a:r>
              <a:rPr lang="en-US" altLang="en-US" sz="1800" dirty="0" smtClean="0">
                <a:latin typeface="Garamond" panose="02020404030301010803" pitchFamily="18" charset="0"/>
              </a:rPr>
              <a:t>null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ако не постоји родитељ.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toString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 )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враћа исту ниску исти као </a:t>
            </a:r>
            <a:r>
              <a:rPr lang="en-US" altLang="en-US" sz="1800" dirty="0" err="1" smtClean="0">
                <a:latin typeface="Garamond" panose="02020404030301010803" pitchFamily="18" charset="0"/>
              </a:rPr>
              <a:t>getPath</a:t>
            </a:r>
            <a:r>
              <a:rPr lang="en-US" altLang="en-US" sz="1800" dirty="0" smtClean="0">
                <a:latin typeface="Garamond" panose="02020404030301010803" pitchFamily="18" charset="0"/>
              </a:rPr>
              <a:t>( )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ru-RU" altLang="en-US" sz="1800" b="1" dirty="0" smtClean="0">
                <a:latin typeface="Garamond" panose="02020404030301010803" pitchFamily="18" charset="0"/>
              </a:rPr>
              <a:t>equals( ) </a:t>
            </a:r>
            <a:br>
              <a:rPr lang="ru-RU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метод се користи за поређење два File објекта. Пореде се путање.</a:t>
            </a:r>
          </a:p>
          <a:p>
            <a:pPr>
              <a:buFont typeface="Wingdings" pitchFamily="2" charset="2"/>
              <a:buNone/>
              <a:defRPr/>
            </a:pPr>
            <a:r>
              <a:rPr lang="sr-Cyrl-RS" altLang="en-US" sz="2400" b="1" i="1" dirty="0" smtClean="0">
                <a:latin typeface="Garamond" panose="02020404030301010803" pitchFamily="18" charset="0"/>
              </a:rPr>
              <a:t>2) Испитивање датотека и директоријума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>
                <a:latin typeface="Garamond" panose="02020404030301010803" pitchFamily="18" charset="0"/>
              </a:rPr>
              <a:t>exists( )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isDirectory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 )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isFile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 )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isHidden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 )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canRead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 )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ru-RU" altLang="en-US" sz="1800" b="1" dirty="0" smtClean="0">
                <a:latin typeface="Garamond" panose="02020404030301010803" pitchFamily="18" charset="0"/>
              </a:rPr>
              <a:t>canWrite( ) </a:t>
            </a:r>
            <a:br>
              <a:rPr lang="ru-RU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за овај и претходне методе јасно је из имена када враћају true, односно false.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>
                <a:solidFill>
                  <a:srgbClr val="3366FF"/>
                </a:solidFill>
              </a:rPr>
              <a:t>Тестирање File </a:t>
            </a:r>
            <a:r>
              <a:rPr lang="ru-RU" altLang="en-US" kern="0" dirty="0" smtClean="0">
                <a:solidFill>
                  <a:srgbClr val="3366FF"/>
                </a:solidFill>
              </a:rPr>
              <a:t>објеката (2)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33413" y="1484313"/>
            <a:ext cx="8458200" cy="437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ru-RU" altLang="en-US" sz="2400" b="1" i="1" dirty="0" smtClean="0">
                <a:latin typeface="Garamond" panose="02020404030301010803" pitchFamily="18" charset="0"/>
              </a:rPr>
              <a:t>3) Добијање додатних информација о датотеци или </a:t>
            </a:r>
            <a:r>
              <a:rPr lang="sr-Cyrl-RS" altLang="en-US" sz="2400" b="1" i="1" dirty="0" smtClean="0">
                <a:latin typeface="Garamond" panose="02020404030301010803" pitchFamily="18" charset="0"/>
              </a:rPr>
              <a:t>директоријуму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ru-RU" altLang="en-US" sz="1800" b="1" dirty="0" err="1" smtClean="0">
                <a:latin typeface="Garamond" panose="02020404030301010803" pitchFamily="18" charset="0"/>
              </a:rPr>
              <a:t>list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ru-RU" altLang="en-US" sz="1800" b="1" dirty="0" smtClean="0">
                <a:latin typeface="Garamond" panose="02020404030301010803" pitchFamily="18" charset="0"/>
              </a:rPr>
              <a:t/>
            </a:r>
            <a:br>
              <a:rPr lang="ru-RU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ако текући </a:t>
            </a:r>
            <a:r>
              <a:rPr lang="en-US" altLang="en-US" sz="1800" dirty="0" smtClean="0">
                <a:latin typeface="Garamond" panose="02020404030301010803" pitchFamily="18" charset="0"/>
              </a:rPr>
              <a:t>File </a:t>
            </a:r>
            <a:r>
              <a:rPr lang="ru-RU" altLang="en-US" sz="1800" dirty="0" smtClean="0">
                <a:latin typeface="Garamond" panose="02020404030301010803" pitchFamily="18" charset="0"/>
              </a:rPr>
              <a:t>објекат представља директоријум, метод враћа низ ниски са именима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чланова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директоријума</a:t>
            </a:r>
            <a:r>
              <a:rPr lang="ru-RU" altLang="en-US" sz="1800" dirty="0" smtClean="0">
                <a:latin typeface="Garamond" panose="02020404030301010803" pitchFamily="18" charset="0"/>
              </a:rPr>
              <a:t> иначе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враћа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1800" dirty="0" smtClean="0">
                <a:latin typeface="Garamond" panose="02020404030301010803" pitchFamily="18" charset="0"/>
              </a:rPr>
              <a:t>null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ако је објекат датотека.</a:t>
            </a:r>
            <a:endParaRPr lang="ru-RU" altLang="en-US" sz="1800" dirty="0" smtClean="0">
              <a:latin typeface="Garamond" panose="02020404030301010803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listFiles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текући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директоријум</a:t>
            </a:r>
            <a:r>
              <a:rPr lang="ru-RU" altLang="en-US" sz="1800" dirty="0" smtClean="0">
                <a:latin typeface="Garamond" panose="02020404030301010803" pitchFamily="18" charset="0"/>
              </a:rPr>
              <a:t>,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враћа</a:t>
            </a:r>
            <a:r>
              <a:rPr lang="ru-RU" altLang="en-US" sz="1800" dirty="0" smtClean="0">
                <a:latin typeface="Garamond" panose="02020404030301010803" pitchFamily="18" charset="0"/>
              </a:rPr>
              <a:t> низ </a:t>
            </a:r>
            <a:r>
              <a:rPr lang="en-US" altLang="en-US" sz="1800" dirty="0" smtClean="0">
                <a:latin typeface="Garamond" panose="02020404030301010803" pitchFamily="18" charset="0"/>
              </a:rPr>
              <a:t>File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објеката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одговарају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датотекама</a:t>
            </a:r>
            <a:r>
              <a:rPr lang="ru-RU" altLang="en-US" sz="1800" dirty="0" smtClean="0">
                <a:latin typeface="Garamond" panose="02020404030301010803" pitchFamily="18" charset="0"/>
              </a:rPr>
              <a:t> и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директоријумима</a:t>
            </a:r>
            <a:r>
              <a:rPr lang="ru-RU" altLang="en-US" sz="1800" dirty="0" smtClean="0">
                <a:latin typeface="Garamond" panose="02020404030301010803" pitchFamily="18" charset="0"/>
              </a:rPr>
              <a:t> у том 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директоријуму</a:t>
            </a:r>
            <a:r>
              <a:rPr lang="ru-RU" altLang="en-US" sz="1800" dirty="0" smtClean="0">
                <a:latin typeface="Garamond" panose="02020404030301010803" pitchFamily="18" charset="0"/>
              </a:rPr>
              <a:t>. 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sr-Latn-RS" altLang="en-US" sz="1800" b="1" dirty="0">
                <a:latin typeface="Garamond" panose="02020404030301010803" pitchFamily="18" charset="0"/>
              </a:rPr>
              <a:t>l</a:t>
            </a:r>
            <a:r>
              <a:rPr lang="en-US" altLang="en-US" sz="1800" b="1" dirty="0" err="1" smtClean="0">
                <a:latin typeface="Garamond" panose="02020404030301010803" pitchFamily="18" charset="0"/>
              </a:rPr>
              <a:t>ength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dirty="0">
                <a:latin typeface="Garamond" panose="02020404030301010803" pitchFamily="18" charset="0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</a:rPr>
            </a:br>
            <a:r>
              <a:rPr lang="ru-RU" altLang="en-US" sz="1800" dirty="0" err="1">
                <a:latin typeface="Garamond" panose="02020404030301010803" pitchFamily="18" charset="0"/>
              </a:rPr>
              <a:t>враћа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800" dirty="0">
                <a:latin typeface="Garamond" panose="02020404030301010803" pitchFamily="18" charset="0"/>
              </a:rPr>
              <a:t> типа </a:t>
            </a:r>
            <a:r>
              <a:rPr lang="en-US" altLang="en-US" sz="1800" dirty="0">
                <a:latin typeface="Garamond" panose="02020404030301010803" pitchFamily="18" charset="0"/>
              </a:rPr>
              <a:t>long, </a:t>
            </a:r>
            <a:r>
              <a:rPr lang="ru-RU" altLang="en-US" sz="1800" dirty="0" err="1">
                <a:latin typeface="Garamond" panose="02020404030301010803" pitchFamily="18" charset="0"/>
              </a:rPr>
              <a:t>која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дужина</a:t>
            </a:r>
            <a:r>
              <a:rPr lang="ru-RU" altLang="en-US" sz="1800" dirty="0">
                <a:latin typeface="Garamond" panose="02020404030301010803" pitchFamily="18" charset="0"/>
              </a:rPr>
              <a:t>, у </a:t>
            </a:r>
            <a:r>
              <a:rPr lang="ru-RU" altLang="en-US" sz="1800" dirty="0" err="1">
                <a:latin typeface="Garamond" panose="02020404030301010803" pitchFamily="18" charset="0"/>
              </a:rPr>
              <a:t>бајтовима</a:t>
            </a:r>
            <a:r>
              <a:rPr lang="ru-RU" altLang="en-US" sz="1800" dirty="0">
                <a:latin typeface="Garamond" panose="02020404030301010803" pitchFamily="18" charset="0"/>
              </a:rPr>
              <a:t>, </a:t>
            </a:r>
            <a:r>
              <a:rPr lang="ru-RU" altLang="en-US" sz="1800" dirty="0" err="1">
                <a:latin typeface="Garamond" panose="02020404030301010803" pitchFamily="18" charset="0"/>
              </a:rPr>
              <a:t>датотеке</a:t>
            </a:r>
            <a:r>
              <a:rPr lang="ru-RU" altLang="en-US" sz="1800" dirty="0">
                <a:latin typeface="Garamond" panose="02020404030301010803" pitchFamily="18" charset="0"/>
              </a:rPr>
              <a:t> на </a:t>
            </a:r>
            <a:r>
              <a:rPr lang="ru-RU" altLang="en-US" sz="1800" dirty="0" err="1">
                <a:latin typeface="Garamond" panose="02020404030301010803" pitchFamily="18" charset="0"/>
              </a:rPr>
              <a:t>коју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реферише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текући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</a:rPr>
              <a:t>File </a:t>
            </a:r>
            <a:r>
              <a:rPr lang="ru-RU" altLang="en-US" sz="18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1800" dirty="0">
                <a:latin typeface="Garamond" panose="02020404030301010803" pitchFamily="18" charset="0"/>
              </a:rPr>
              <a:t>. </a:t>
            </a:r>
            <a:r>
              <a:rPr lang="ru-RU" altLang="en-US" sz="1800" dirty="0" err="1">
                <a:latin typeface="Garamond" panose="02020404030301010803" pitchFamily="18" charset="0"/>
              </a:rPr>
              <a:t>Ако</a:t>
            </a:r>
            <a:r>
              <a:rPr lang="ru-RU" altLang="en-US" sz="1800" dirty="0">
                <a:latin typeface="Garamond" panose="02020404030301010803" pitchFamily="18" charset="0"/>
              </a:rPr>
              <a:t> се ради о </a:t>
            </a:r>
            <a:r>
              <a:rPr lang="ru-RU" altLang="en-US" sz="1800" dirty="0" err="1">
                <a:latin typeface="Garamond" panose="02020404030301010803" pitchFamily="18" charset="0"/>
              </a:rPr>
              <a:t>датотеци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који</a:t>
            </a:r>
            <a:r>
              <a:rPr lang="ru-RU" altLang="en-US" sz="1800" dirty="0">
                <a:latin typeface="Garamond" panose="02020404030301010803" pitchFamily="18" charset="0"/>
              </a:rPr>
              <a:t> не </a:t>
            </a:r>
            <a:r>
              <a:rPr lang="ru-RU" altLang="en-US" sz="18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1800" dirty="0">
                <a:latin typeface="Garamond" panose="02020404030301010803" pitchFamily="18" charset="0"/>
              </a:rPr>
              <a:t>, </a:t>
            </a:r>
            <a:r>
              <a:rPr lang="ru-RU" altLang="en-US" sz="1800" dirty="0" err="1">
                <a:latin typeface="Garamond" panose="02020404030301010803" pitchFamily="18" charset="0"/>
              </a:rPr>
              <a:t>враћена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дужина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биће</a:t>
            </a:r>
            <a:r>
              <a:rPr lang="ru-RU" altLang="en-US" sz="1800" dirty="0">
                <a:latin typeface="Garamond" panose="02020404030301010803" pitchFamily="18" charset="0"/>
              </a:rPr>
              <a:t> 0. </a:t>
            </a:r>
            <a:r>
              <a:rPr lang="ru-RU" altLang="en-US" sz="1800" dirty="0" err="1">
                <a:latin typeface="Garamond" panose="02020404030301010803" pitchFamily="18" charset="0"/>
              </a:rPr>
              <a:t>Ако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реферише</a:t>
            </a:r>
            <a:r>
              <a:rPr lang="ru-RU" altLang="en-US" sz="1800" dirty="0">
                <a:latin typeface="Garamond" panose="02020404030301010803" pitchFamily="18" charset="0"/>
              </a:rPr>
              <a:t> на </a:t>
            </a:r>
            <a:r>
              <a:rPr lang="ru-RU" altLang="en-US" sz="1800" dirty="0" err="1">
                <a:latin typeface="Garamond" panose="02020404030301010803" pitchFamily="18" charset="0"/>
              </a:rPr>
              <a:t>директоријум</a:t>
            </a:r>
            <a:r>
              <a:rPr lang="ru-RU" altLang="en-US" sz="1800" dirty="0">
                <a:latin typeface="Garamond" panose="02020404030301010803" pitchFamily="18" charset="0"/>
              </a:rPr>
              <a:t>, </a:t>
            </a:r>
            <a:r>
              <a:rPr lang="ru-RU" altLang="en-US" sz="1800" dirty="0" err="1">
                <a:latin typeface="Garamond" panose="02020404030301010803" pitchFamily="18" charset="0"/>
              </a:rPr>
              <a:t>није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дефинисано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шта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повратна</a:t>
            </a:r>
            <a:r>
              <a:rPr lang="ru-RU" altLang="en-US" sz="1800" dirty="0">
                <a:latin typeface="Garamond" panose="02020404030301010803" pitchFamily="18" charset="0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800" dirty="0">
                <a:latin typeface="Garamond" panose="02020404030301010803" pitchFamily="18" charset="0"/>
              </a:rPr>
              <a:t> метода.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endParaRPr lang="en-US" altLang="en-US" sz="18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82713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>
                <a:solidFill>
                  <a:srgbClr val="3366FF"/>
                </a:solidFill>
              </a:rPr>
              <a:t>Тестирање File </a:t>
            </a:r>
            <a:r>
              <a:rPr lang="ru-RU" altLang="en-US" kern="0" dirty="0" err="1">
                <a:solidFill>
                  <a:srgbClr val="3366FF"/>
                </a:solidFill>
              </a:rPr>
              <a:t>објеката</a:t>
            </a:r>
            <a:r>
              <a:rPr lang="ru-RU" altLang="en-US" kern="0" dirty="0">
                <a:solidFill>
                  <a:srgbClr val="3366FF"/>
                </a:solidFill>
              </a:rPr>
              <a:t> </a:t>
            </a:r>
            <a:r>
              <a:rPr lang="ru-RU" altLang="en-US" kern="0" dirty="0" smtClean="0">
                <a:solidFill>
                  <a:srgbClr val="3366FF"/>
                </a:solidFill>
              </a:rPr>
              <a:t>(</a:t>
            </a:r>
            <a:r>
              <a:rPr lang="sr-Latn-RS" altLang="en-US" kern="0" dirty="0" smtClean="0">
                <a:solidFill>
                  <a:srgbClr val="3366FF"/>
                </a:solidFill>
              </a:rPr>
              <a:t>3</a:t>
            </a:r>
            <a:r>
              <a:rPr lang="ru-RU" altLang="en-US" kern="0" dirty="0" smtClean="0">
                <a:solidFill>
                  <a:srgbClr val="3366FF"/>
                </a:solidFill>
              </a:rPr>
              <a:t>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0825" y="1409700"/>
            <a:ext cx="8893175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Улаз и излаз у Јави су (исто као и мрежна и веб комуникација) реализоване преко токова података</a:t>
            </a:r>
            <a:r>
              <a:rPr lang="en-US" altLang="en-US" sz="2400" dirty="0" smtClean="0">
                <a:latin typeface="Garamond" pitchFamily="18" charset="0"/>
              </a:rPr>
              <a:t>.</a:t>
            </a:r>
            <a:endParaRPr lang="sr-Cyrl-RS" alt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Основу чине две апстрактне класе</a:t>
            </a:r>
            <a:r>
              <a:rPr lang="en-US" altLang="en-US" sz="2400" dirty="0" smtClean="0">
                <a:latin typeface="Garamond" pitchFamily="18" charset="0"/>
              </a:rPr>
              <a:t>: </a:t>
            </a:r>
            <a:r>
              <a:rPr lang="en-US" altLang="en-US" sz="2000" dirty="0" err="1" smtClean="0">
                <a:latin typeface="+mn-lt"/>
              </a:rPr>
              <a:t>InputStream</a:t>
            </a:r>
            <a:r>
              <a:rPr lang="en-US" altLang="en-US" sz="2000" dirty="0" smtClean="0">
                <a:latin typeface="Garamond" pitchFamily="18" charset="0"/>
              </a:rPr>
              <a:t> </a:t>
            </a:r>
            <a:r>
              <a:rPr lang="sr-Cyrl-RS" altLang="en-US" sz="2400" dirty="0" err="1">
                <a:latin typeface="Garamond" pitchFamily="18" charset="0"/>
              </a:rPr>
              <a:t>и</a:t>
            </a:r>
            <a:r>
              <a:rPr lang="en-US" altLang="en-US" sz="2400" dirty="0" smtClean="0">
                <a:latin typeface="Garamond" pitchFamily="18" charset="0"/>
              </a:rPr>
              <a:t> </a:t>
            </a:r>
            <a:r>
              <a:rPr lang="en-US" altLang="en-US" sz="2000" dirty="0" err="1" smtClean="0">
                <a:latin typeface="+mn-lt"/>
              </a:rPr>
              <a:t>OutputStream</a:t>
            </a:r>
            <a:r>
              <a:rPr lang="en-US" altLang="en-US" sz="2400" dirty="0" smtClean="0">
                <a:latin typeface="Garamond" pitchFamily="18" charset="0"/>
              </a:rPr>
              <a:t>. </a:t>
            </a:r>
            <a:endParaRPr lang="en-US" altLang="en-US" sz="2400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Улаз и излаз се у овом случају организују преко тока бајтова.</a:t>
            </a:r>
            <a:endParaRPr lang="sr-Latn-RS" altLang="en-US" sz="2400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  <a:defRPr/>
            </a:pPr>
            <a:r>
              <a:rPr lang="sr-Cyrl-RS" altLang="en-US" sz="1500" dirty="0" smtClean="0">
                <a:latin typeface="Garamond" pitchFamily="18" charset="0"/>
              </a:rPr>
              <a:t>Поступак је да се креира ток, који ће приликом позива конструктора бити придружен датотеци, конзоли или мрежном порту, а улазно/излазне операције се реализују позивима одговарајућих метода над тако креираним током.</a:t>
            </a: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Скоро сви улазно-излазни методи могу генерисати изузетке, </a:t>
            </a:r>
            <a:r>
              <a:rPr lang="sr-Latn-RS" altLang="en-US" sz="2400" dirty="0" smtClean="0">
                <a:latin typeface="Garamond" pitchFamily="18" charset="0"/>
              </a:rPr>
              <a:t/>
            </a:r>
            <a:br>
              <a:rPr lang="sr-Latn-RS" altLang="en-US" sz="2400" dirty="0" smtClean="0">
                <a:latin typeface="Garamond" pitchFamily="18" charset="0"/>
              </a:rPr>
            </a:br>
            <a:r>
              <a:rPr lang="sr-Cyrl-RS" altLang="en-US" sz="2400" dirty="0" smtClean="0">
                <a:latin typeface="Garamond" pitchFamily="18" charset="0"/>
              </a:rPr>
              <a:t>па они обично у декларацији садрже </a:t>
            </a:r>
            <a:r>
              <a:rPr lang="en-US" altLang="en-US" sz="2000" smtClean="0">
                <a:latin typeface="+mn-lt"/>
              </a:rPr>
              <a:t>throws  </a:t>
            </a:r>
            <a:r>
              <a:rPr lang="en-US" altLang="en-US" sz="2000" dirty="0" err="1" smtClean="0">
                <a:latin typeface="+mn-lt"/>
              </a:rPr>
              <a:t>IOException</a:t>
            </a:r>
            <a:r>
              <a:rPr lang="en-US" altLang="en-US" sz="2400" dirty="0" smtClean="0">
                <a:latin typeface="Garamond" pitchFamily="18" charset="0"/>
              </a:rPr>
              <a:t>.</a:t>
            </a:r>
            <a:r>
              <a:rPr lang="sr-Cyrl-RS" altLang="en-US" sz="2400" dirty="0">
                <a:latin typeface="Garamond" pitchFamily="18" charset="0"/>
              </a:rPr>
              <a:t> </a:t>
            </a:r>
            <a:endParaRPr lang="en-US" altLang="en-US" sz="2400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Токови</a:t>
            </a:r>
            <a:r>
              <a:rPr lang="en-US" altLang="en-US" kern="0" dirty="0" smtClean="0">
                <a:solidFill>
                  <a:srgbClr val="3366FF"/>
                </a:solidFill>
              </a:rPr>
              <a:t>, </a:t>
            </a:r>
            <a:r>
              <a:rPr lang="sr-Cyrl-RS" altLang="en-US" kern="0" dirty="0" smtClean="0">
                <a:solidFill>
                  <a:srgbClr val="3366FF"/>
                </a:solidFill>
              </a:rPr>
              <a:t>читачи и писачи 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68313" y="1376363"/>
            <a:ext cx="86010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endParaRPr lang="sr-Latn-RS" altLang="en-U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lastModified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враћа вредност типа </a:t>
            </a:r>
            <a:r>
              <a:rPr lang="en-US" altLang="en-US" sz="1800" dirty="0" smtClean="0">
                <a:latin typeface="Garamond" panose="02020404030301010803" pitchFamily="18" charset="0"/>
              </a:rPr>
              <a:t>long, </a:t>
            </a:r>
            <a:r>
              <a:rPr lang="ru-RU" altLang="en-US" sz="1800" dirty="0" smtClean="0">
                <a:latin typeface="Garamond" panose="02020404030301010803" pitchFamily="18" charset="0"/>
              </a:rPr>
              <a:t>која представља време када је датотека или директоријум реферисан текућим објектом последњи пут измењен. Време је изражено бројем милисекунди протеклих од поноћи 1. јануара 1970. по Гриничу. </a:t>
            </a:r>
            <a:endParaRPr lang="sr-Latn-RS" altLang="en-US" sz="1800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listRoots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Статички метод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smtClean="0">
                <a:latin typeface="Garamond" panose="02020404030301010803" pitchFamily="18" charset="0"/>
              </a:rPr>
              <a:t>класе </a:t>
            </a:r>
            <a:r>
              <a:rPr lang="en-US" altLang="en-US" sz="1800" dirty="0" err="1" smtClean="0">
                <a:latin typeface="Garamond" panose="02020404030301010803" pitchFamily="18" charset="0"/>
              </a:rPr>
              <a:t>Fil</a:t>
            </a:r>
            <a:r>
              <a:rPr lang="ru-RU" altLang="en-US" sz="1800" dirty="0" smtClean="0">
                <a:latin typeface="Garamond" panose="02020404030301010803" pitchFamily="18" charset="0"/>
              </a:rPr>
              <a:t>е враћа низ </a:t>
            </a:r>
            <a:r>
              <a:rPr lang="en-US" altLang="en-US" sz="1800" dirty="0" err="1" smtClean="0">
                <a:latin typeface="Garamond" panose="02020404030301010803" pitchFamily="18" charset="0"/>
              </a:rPr>
              <a:t>Fil</a:t>
            </a:r>
            <a:r>
              <a:rPr lang="ru-RU" altLang="en-US" sz="1800" dirty="0" smtClean="0">
                <a:latin typeface="Garamond" panose="02020404030301010803" pitchFamily="18" charset="0"/>
              </a:rPr>
              <a:t>е објеката, при чему сваки елемент у низу одговара кореном директоријуму текућег система датотека. </a:t>
            </a:r>
            <a:r>
              <a:rPr lang="sr-Latn-RS" altLang="en-US" sz="1800" dirty="0" smtClean="0">
                <a:latin typeface="Garamond" panose="02020404030301010803" pitchFamily="18" charset="0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</a:rPr>
            </a:br>
            <a:r>
              <a:rPr lang="ru-RU" altLang="en-US" sz="1800" dirty="0" err="1" smtClean="0">
                <a:latin typeface="Garamond" panose="02020404030301010803" pitchFamily="18" charset="0"/>
              </a:rPr>
              <a:t>Путања</a:t>
            </a:r>
            <a:r>
              <a:rPr lang="ru-RU" altLang="en-US" sz="1800" dirty="0" smtClean="0">
                <a:latin typeface="Garamond" panose="02020404030301010803" pitchFamily="18" charset="0"/>
              </a:rPr>
              <a:t> сваке од датотека у систему почиње неким од корених директоријума. </a:t>
            </a:r>
            <a:r>
              <a:rPr lang="sr-Latn-RS" altLang="en-US" sz="1800" dirty="0" smtClean="0">
                <a:latin typeface="Garamond" panose="02020404030301010803" pitchFamily="18" charset="0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На </a:t>
            </a:r>
            <a:r>
              <a:rPr lang="en-US" altLang="en-US" sz="1800" dirty="0" smtClean="0">
                <a:latin typeface="Garamond" panose="02020404030301010803" pitchFamily="18" charset="0"/>
              </a:rPr>
              <a:t>Unix </a:t>
            </a:r>
            <a:r>
              <a:rPr lang="ru-RU" altLang="en-US" sz="1800" dirty="0" smtClean="0">
                <a:latin typeface="Garamond" panose="02020404030301010803" pitchFamily="18" charset="0"/>
              </a:rPr>
              <a:t>систему враћени низ имаће само један елемент који одговара једином кореном директоријуму /. </a:t>
            </a:r>
            <a:br>
              <a:rPr lang="ru-RU" altLang="en-US" sz="1800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П</a:t>
            </a:r>
            <a:r>
              <a:rPr lang="ru-RU" altLang="en-US" sz="1800" dirty="0" smtClean="0">
                <a:latin typeface="Garamond" panose="02020404030301010803" pitchFamily="18" charset="0"/>
              </a:rPr>
              <a:t>од </a:t>
            </a:r>
            <a:r>
              <a:rPr lang="en-US" altLang="en-US" sz="1800" dirty="0" smtClean="0">
                <a:latin typeface="Garamond" panose="02020404030301010803" pitchFamily="18" charset="0"/>
              </a:rPr>
              <a:t>Windows-</a:t>
            </a:r>
            <a:r>
              <a:rPr lang="ru-RU" altLang="en-US" sz="1800" dirty="0" smtClean="0">
                <a:latin typeface="Garamond" panose="02020404030301010803" pitchFamily="18" charset="0"/>
              </a:rPr>
              <a:t>ом, низ садржи по елемент за сваки логички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уређај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dirty="0" smtClean="0">
                <a:latin typeface="Garamond" panose="02020404030301010803" pitchFamily="18" charset="0"/>
              </a:rPr>
              <a:t>који имамо, укључујући </a:t>
            </a:r>
            <a:r>
              <a:rPr lang="en-US" altLang="en-US" sz="1800" dirty="0" smtClean="0">
                <a:latin typeface="Garamond" panose="02020404030301010803" pitchFamily="18" charset="0"/>
              </a:rPr>
              <a:t>floppy, CD, DVD.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>
                <a:solidFill>
                  <a:srgbClr val="3366FF"/>
                </a:solidFill>
              </a:rPr>
              <a:t>Тестирање File </a:t>
            </a:r>
            <a:r>
              <a:rPr lang="ru-RU" altLang="en-US" kern="0" dirty="0" err="1">
                <a:solidFill>
                  <a:srgbClr val="3366FF"/>
                </a:solidFill>
              </a:rPr>
              <a:t>објеката</a:t>
            </a:r>
            <a:r>
              <a:rPr lang="ru-RU" altLang="en-US" kern="0" dirty="0">
                <a:solidFill>
                  <a:srgbClr val="3366FF"/>
                </a:solidFill>
              </a:rPr>
              <a:t> </a:t>
            </a:r>
            <a:r>
              <a:rPr lang="ru-RU" altLang="en-US" kern="0" dirty="0" smtClean="0">
                <a:solidFill>
                  <a:srgbClr val="3366FF"/>
                </a:solidFill>
              </a:rPr>
              <a:t>(</a:t>
            </a:r>
            <a:r>
              <a:rPr lang="sr-Latn-RS" altLang="en-US" kern="0" dirty="0" smtClean="0">
                <a:solidFill>
                  <a:srgbClr val="3366FF"/>
                </a:solidFill>
              </a:rPr>
              <a:t>4</a:t>
            </a:r>
            <a:r>
              <a:rPr lang="ru-RU" altLang="en-US" kern="0" dirty="0" smtClean="0">
                <a:solidFill>
                  <a:srgbClr val="3366FF"/>
                </a:solidFill>
              </a:rPr>
              <a:t>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65163" y="1484313"/>
            <a:ext cx="8458200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ru-RU" altLang="en-US" sz="2400" b="1" i="1" dirty="0" smtClean="0">
                <a:latin typeface="Garamond" panose="02020404030301010803" pitchFamily="18" charset="0"/>
              </a:rPr>
              <a:t>4) Филтрирање листе</a:t>
            </a:r>
          </a:p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Постоје и верзије метода </a:t>
            </a:r>
            <a:r>
              <a:rPr lang="en-US" altLang="en-US" sz="2000" dirty="0" smtClean="0">
                <a:latin typeface="Garamond" panose="02020404030301010803" pitchFamily="18" charset="0"/>
              </a:rPr>
              <a:t>list </a:t>
            </a:r>
            <a:r>
              <a:rPr lang="ru-RU" altLang="en-US" sz="2400" dirty="0" smtClean="0">
                <a:latin typeface="Garamond" panose="02020404030301010803" pitchFamily="18" charset="0"/>
              </a:rPr>
              <a:t>и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listFiles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класе</a:t>
            </a:r>
            <a:r>
              <a:rPr lang="ru-RU" altLang="en-US" sz="18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>
                <a:latin typeface="Garamond" panose="02020404030301010803" pitchFamily="18" charset="0"/>
              </a:rPr>
              <a:t>File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које очекују аргумент за филтрирање листе. </a:t>
            </a:r>
          </a:p>
          <a:p>
            <a:pPr>
              <a:buFont typeface="Wingdings" pitchFamily="2" charset="2"/>
              <a:buNone/>
              <a:defRPr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Пример. </a:t>
            </a:r>
          </a:p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Траже се све датотеке/директоријуми чија имена почињу словом </a:t>
            </a:r>
            <a:r>
              <a:rPr lang="ru-RU" altLang="en-US" sz="2000" dirty="0" smtClean="0">
                <a:latin typeface="Garamond" panose="02020404030301010803" pitchFamily="18" charset="0"/>
              </a:rPr>
              <a:t>Т. </a:t>
            </a:r>
            <a:endParaRPr lang="sr-Latn-RS" altLang="en-US" sz="2000" dirty="0">
              <a:latin typeface="Garamond" panose="02020404030301010803" pitchFamily="18" charset="0"/>
            </a:endParaRPr>
          </a:p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Аргумент који се прослеђује методу </a:t>
            </a:r>
            <a:r>
              <a:rPr lang="en-US" altLang="en-US" sz="2000" dirty="0" smtClean="0">
                <a:latin typeface="Garamond" panose="02020404030301010803" pitchFamily="18" charset="0"/>
              </a:rPr>
              <a:t>list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мора бити типа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FilenameFilter</a:t>
            </a:r>
            <a:r>
              <a:rPr lang="en-US" altLang="en-US" sz="18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smtClean="0">
                <a:latin typeface="Garamond" panose="02020404030301010803" pitchFamily="18" charset="0"/>
              </a:rPr>
              <a:t>док метод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listFiles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прихвата аргумент типа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FilenameFilter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или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FileFilter</a:t>
            </a:r>
            <a:r>
              <a:rPr lang="en-US" altLang="en-US" sz="1800" dirty="0" smtClean="0">
                <a:latin typeface="Garamond" panose="02020404030301010803" pitchFamily="18" charset="0"/>
              </a:rPr>
              <a:t>. </a:t>
            </a:r>
            <a:endParaRPr lang="sr-Cyrl-RS" altLang="en-US" sz="1800" dirty="0" smtClean="0">
              <a:latin typeface="Garamond" panose="02020404030301010803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>
                <a:solidFill>
                  <a:srgbClr val="3366FF"/>
                </a:solidFill>
              </a:rPr>
              <a:t>Тестирање File </a:t>
            </a:r>
            <a:r>
              <a:rPr lang="ru-RU" altLang="en-US" kern="0" dirty="0" err="1">
                <a:solidFill>
                  <a:srgbClr val="3366FF"/>
                </a:solidFill>
              </a:rPr>
              <a:t>објеката</a:t>
            </a:r>
            <a:r>
              <a:rPr lang="ru-RU" altLang="en-US" kern="0" dirty="0">
                <a:solidFill>
                  <a:srgbClr val="3366FF"/>
                </a:solidFill>
              </a:rPr>
              <a:t> </a:t>
            </a:r>
            <a:r>
              <a:rPr lang="ru-RU" altLang="en-US" kern="0" dirty="0" smtClean="0">
                <a:solidFill>
                  <a:srgbClr val="3366FF"/>
                </a:solidFill>
              </a:rPr>
              <a:t>(</a:t>
            </a:r>
            <a:r>
              <a:rPr lang="sr-Latn-RS" altLang="en-US" kern="0" dirty="0" smtClean="0">
                <a:solidFill>
                  <a:srgbClr val="3366FF"/>
                </a:solidFill>
              </a:rPr>
              <a:t>5</a:t>
            </a:r>
            <a:r>
              <a:rPr lang="ru-RU" altLang="en-US" kern="0" dirty="0" smtClean="0">
                <a:solidFill>
                  <a:srgbClr val="3366FF"/>
                </a:solidFill>
              </a:rPr>
              <a:t>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665163" y="1484313"/>
            <a:ext cx="8458200" cy="5278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defRPr/>
            </a:pPr>
            <a:r>
              <a:rPr lang="ru-RU" altLang="en-US" sz="2400" dirty="0">
                <a:latin typeface="Garamond" panose="02020404030301010803" pitchFamily="18" charset="0"/>
              </a:rPr>
              <a:t>И </a:t>
            </a:r>
            <a:r>
              <a:rPr lang="en-US" altLang="en-US" sz="2000" dirty="0" err="1">
                <a:latin typeface="Garamond" panose="02020404030301010803" pitchFamily="18" charset="0"/>
              </a:rPr>
              <a:t>FilenameFilter</a:t>
            </a:r>
            <a:r>
              <a:rPr lang="en-US" altLang="en-US" sz="2000" dirty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и </a:t>
            </a:r>
            <a:r>
              <a:rPr lang="en-US" altLang="en-US" sz="2000" dirty="0" err="1">
                <a:latin typeface="Garamond" panose="02020404030301010803" pitchFamily="18" charset="0"/>
              </a:rPr>
              <a:t>FileFilter</a:t>
            </a:r>
            <a:r>
              <a:rPr lang="en-US" altLang="en-US" sz="2000" dirty="0">
                <a:latin typeface="Garamond" panose="02020404030301010803" pitchFamily="18" charset="0"/>
              </a:rPr>
              <a:t> </a:t>
            </a:r>
            <a:r>
              <a:rPr lang="ru-RU" altLang="en-US" sz="1800" dirty="0">
                <a:latin typeface="Garamond" panose="02020404030301010803" pitchFamily="18" charset="0"/>
              </a:rPr>
              <a:t>су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апстрактни</a:t>
            </a:r>
            <a:r>
              <a:rPr lang="ru-RU" altLang="en-US" sz="2400" dirty="0">
                <a:latin typeface="Garamond" panose="02020404030301010803" pitchFamily="18" charset="0"/>
              </a:rPr>
              <a:t> метод </a:t>
            </a:r>
            <a:r>
              <a:rPr lang="en-US" altLang="en-US" sz="2000" dirty="0">
                <a:latin typeface="+mj-lt"/>
              </a:rPr>
              <a:t>accept</a:t>
            </a:r>
            <a:r>
              <a:rPr lang="en-US" altLang="en-US" sz="18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sr-Latn-RS" altLang="en-US" sz="1800" dirty="0" smtClean="0"/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FilenameFilter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accept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File directory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filename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FileFilter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accept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File pathname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altLang="en-US" sz="1800" dirty="0" smtClean="0"/>
          </a:p>
          <a:p>
            <a:pPr marL="342900" indent="-342900">
              <a:spcBef>
                <a:spcPts val="600"/>
              </a:spcBef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Филтрирање листе коју враћају </a:t>
            </a:r>
            <a:r>
              <a:rPr lang="en-US" altLang="en-US" sz="2000" dirty="0" smtClean="0">
                <a:latin typeface="+mn-lt"/>
              </a:rPr>
              <a:t>list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en-US" altLang="en-US" sz="2000" dirty="0" err="1" smtClean="0">
                <a:latin typeface="+mn-lt"/>
              </a:rPr>
              <a:t>listFiles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врши се тако што се за сваки елемент листе позива метод </a:t>
            </a:r>
            <a:r>
              <a:rPr lang="en-US" altLang="en-US" sz="2000" dirty="0" smtClean="0">
                <a:latin typeface="+mn-lt"/>
              </a:rPr>
              <a:t>accept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објекта прослеђеног као аргумент метода </a:t>
            </a:r>
            <a:r>
              <a:rPr lang="en-US" altLang="en-US" sz="2000" dirty="0" smtClean="0">
                <a:latin typeface="+mn-lt"/>
              </a:rPr>
              <a:t>list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односно </a:t>
            </a:r>
            <a:r>
              <a:rPr lang="en-US" altLang="en-US" sz="2000" dirty="0" err="1" smtClean="0">
                <a:latin typeface="+mn-lt"/>
              </a:rPr>
              <a:t>listFiles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Ако </a:t>
            </a:r>
            <a:r>
              <a:rPr lang="en-US" altLang="en-US" sz="2000" dirty="0" smtClean="0">
                <a:latin typeface="+mn-lt"/>
              </a:rPr>
              <a:t>accept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врати </a:t>
            </a:r>
            <a:r>
              <a:rPr lang="en-US" altLang="en-US" sz="2000" dirty="0" smtClean="0">
                <a:latin typeface="+mn-lt"/>
              </a:rPr>
              <a:t>true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елемент остаје у листи, а иначе се искључује из ње.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en-US" sz="18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>
                <a:solidFill>
                  <a:srgbClr val="3366FF"/>
                </a:solidFill>
              </a:rPr>
              <a:t>Тестирање File </a:t>
            </a:r>
            <a:r>
              <a:rPr lang="ru-RU" altLang="en-US" kern="0" dirty="0" err="1">
                <a:solidFill>
                  <a:srgbClr val="3366FF"/>
                </a:solidFill>
              </a:rPr>
              <a:t>објеката</a:t>
            </a:r>
            <a:r>
              <a:rPr lang="ru-RU" altLang="en-US" kern="0" dirty="0">
                <a:solidFill>
                  <a:srgbClr val="3366FF"/>
                </a:solidFill>
              </a:rPr>
              <a:t> </a:t>
            </a:r>
            <a:r>
              <a:rPr lang="ru-RU" altLang="en-US" kern="0" dirty="0" smtClean="0">
                <a:solidFill>
                  <a:srgbClr val="3366FF"/>
                </a:solidFill>
              </a:rPr>
              <a:t>(</a:t>
            </a:r>
            <a:r>
              <a:rPr lang="sr-Latn-RS" altLang="en-US" kern="0" dirty="0" smtClean="0">
                <a:solidFill>
                  <a:srgbClr val="3366FF"/>
                </a:solidFill>
              </a:rPr>
              <a:t>6</a:t>
            </a:r>
            <a:r>
              <a:rPr lang="ru-RU" altLang="en-US" kern="0" dirty="0" smtClean="0">
                <a:solidFill>
                  <a:srgbClr val="3366FF"/>
                </a:solidFill>
              </a:rPr>
              <a:t>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492896"/>
            <a:ext cx="8280920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4525" y="1412875"/>
            <a:ext cx="8458200" cy="284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ru-RU" altLang="en-US" sz="2400" b="1" i="1" dirty="0" smtClean="0">
                <a:latin typeface="Garamond" panose="02020404030301010803" pitchFamily="18" charset="0"/>
              </a:rPr>
              <a:t>5) Креирање и модификовање датотека и директоријума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renameTo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(File path)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датотека-директоријум реферисан текућим објектом бива преименован у складу са аргументом. </a:t>
            </a:r>
            <a:r>
              <a:rPr lang="sr-Latn-RS" altLang="en-US" sz="1800" dirty="0" smtClean="0">
                <a:latin typeface="Garamond" panose="02020404030301010803" pitchFamily="18" charset="0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</a:rPr>
            </a:br>
            <a:r>
              <a:rPr lang="ru-RU" altLang="en-US" sz="1800" dirty="0" err="1" smtClean="0">
                <a:latin typeface="Garamond" panose="02020404030301010803" pitchFamily="18" charset="0"/>
              </a:rPr>
              <a:t>Датотека</a:t>
            </a:r>
            <a:r>
              <a:rPr lang="ru-RU" altLang="en-US" sz="1800" dirty="0" smtClean="0">
                <a:latin typeface="Garamond" panose="02020404030301010803" pitchFamily="18" charset="0"/>
              </a:rPr>
              <a:t>/</a:t>
            </a:r>
            <a:r>
              <a:rPr lang="ru-RU" altLang="en-US" sz="1800" dirty="0" err="1" smtClean="0">
                <a:latin typeface="Garamond" panose="02020404030301010803" pitchFamily="18" charset="0"/>
              </a:rPr>
              <a:t>директоријум</a:t>
            </a:r>
            <a:r>
              <a:rPr lang="ru-RU" altLang="en-US" sz="1800" dirty="0" smtClean="0">
                <a:latin typeface="Garamond" panose="02020404030301010803" pitchFamily="18" charset="0"/>
              </a:rPr>
              <a:t> на који реферише текући објекат, након овога више не постоји, јер сада има ново име, а можда је и у другом директоријуму. </a:t>
            </a:r>
            <a:endParaRPr lang="sr-Latn-RS" altLang="en-US" sz="1800" dirty="0" smtClean="0">
              <a:latin typeface="Garamond" panose="02020404030301010803" pitchFamily="18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setReadOnly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враћа </a:t>
            </a:r>
            <a:r>
              <a:rPr lang="en-US" altLang="en-US" sz="1800" dirty="0" smtClean="0">
                <a:latin typeface="Garamond" panose="02020404030301010803" pitchFamily="18" charset="0"/>
              </a:rPr>
              <a:t>true </a:t>
            </a:r>
            <a:r>
              <a:rPr lang="ru-RU" altLang="en-US" sz="1800" dirty="0" smtClean="0">
                <a:latin typeface="Garamond" panose="02020404030301010803" pitchFamily="18" charset="0"/>
              </a:rPr>
              <a:t>ако је операција успела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18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>
                <a:solidFill>
                  <a:srgbClr val="3366FF"/>
                </a:solidFill>
              </a:rPr>
              <a:t>Тестирање File </a:t>
            </a:r>
            <a:r>
              <a:rPr lang="ru-RU" altLang="en-US" kern="0" dirty="0" err="1">
                <a:solidFill>
                  <a:srgbClr val="3366FF"/>
                </a:solidFill>
              </a:rPr>
              <a:t>објеката</a:t>
            </a:r>
            <a:r>
              <a:rPr lang="ru-RU" altLang="en-US" kern="0" dirty="0">
                <a:solidFill>
                  <a:srgbClr val="3366FF"/>
                </a:solidFill>
              </a:rPr>
              <a:t> </a:t>
            </a:r>
            <a:r>
              <a:rPr lang="ru-RU" altLang="en-US" kern="0" dirty="0" smtClean="0">
                <a:solidFill>
                  <a:srgbClr val="3366FF"/>
                </a:solidFill>
              </a:rPr>
              <a:t>(</a:t>
            </a:r>
            <a:r>
              <a:rPr lang="sr-Latn-RS" altLang="en-US" kern="0" dirty="0" smtClean="0">
                <a:solidFill>
                  <a:srgbClr val="3366FF"/>
                </a:solidFill>
              </a:rPr>
              <a:t>7</a:t>
            </a:r>
            <a:r>
              <a:rPr lang="ru-RU" altLang="en-US" kern="0" dirty="0" smtClean="0">
                <a:solidFill>
                  <a:srgbClr val="3366FF"/>
                </a:solidFill>
              </a:rPr>
              <a:t>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4525" y="1412875"/>
            <a:ext cx="8458200" cy="441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sr-Latn-RS" altLang="en-US" sz="1800" b="1" dirty="0" err="1">
                <a:latin typeface="Garamond" panose="02020404030301010803" pitchFamily="18" charset="0"/>
              </a:rPr>
              <a:t>m</a:t>
            </a:r>
            <a:r>
              <a:rPr lang="en-US" altLang="en-US" sz="1800" b="1" dirty="0" err="1" smtClean="0">
                <a:latin typeface="Garamond" panose="02020404030301010803" pitchFamily="18" charset="0"/>
              </a:rPr>
              <a:t>kdir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креира директоријум са путањом одређеном текућим објектом. Метод не успева ако родитељски директоријум не постоји. Враћа </a:t>
            </a:r>
            <a:r>
              <a:rPr lang="en-US" altLang="en-US" sz="1800" dirty="0" smtClean="0">
                <a:latin typeface="Garamond" panose="02020404030301010803" pitchFamily="18" charset="0"/>
              </a:rPr>
              <a:t>true </a:t>
            </a:r>
            <a:r>
              <a:rPr lang="ru-RU" altLang="en-US" sz="1800" dirty="0" smtClean="0">
                <a:latin typeface="Garamond" panose="02020404030301010803" pitchFamily="18" charset="0"/>
              </a:rPr>
              <a:t>ако је операција успела.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sr-Latn-RS" altLang="en-US" sz="1800" b="1" dirty="0" err="1">
                <a:latin typeface="Garamond" panose="02020404030301010803" pitchFamily="18" charset="0"/>
              </a:rPr>
              <a:t>m</a:t>
            </a:r>
            <a:r>
              <a:rPr lang="en-US" altLang="en-US" sz="1800" b="1" dirty="0" err="1" smtClean="0">
                <a:latin typeface="Garamond" panose="02020404030301010803" pitchFamily="18" charset="0"/>
              </a:rPr>
              <a:t>kdirs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за разлику од претходног, креира неопходне родитељске директоријуме. Враћа </a:t>
            </a:r>
            <a:r>
              <a:rPr lang="en-US" altLang="en-US" sz="1800" dirty="0" smtClean="0">
                <a:latin typeface="Garamond" panose="02020404030301010803" pitchFamily="18" charset="0"/>
              </a:rPr>
              <a:t>true </a:t>
            </a:r>
            <a:r>
              <a:rPr lang="ru-RU" altLang="en-US" sz="1800" dirty="0" smtClean="0">
                <a:latin typeface="Garamond" panose="02020404030301010803" pitchFamily="18" charset="0"/>
              </a:rPr>
              <a:t>ако је операција успела. Чак и ако операција не успе, могуће је да су креирани неки од родитељских директоријума.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createNewFile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креира нову празну датотеку са путањом задатом текућим објектом, ако такав не постоји. Метод креира датотеку само у постојећем директоријуму (не креира директоријуме одређене путањом). Враћа </a:t>
            </a:r>
            <a:r>
              <a:rPr lang="en-US" altLang="en-US" sz="1800" dirty="0" smtClean="0">
                <a:latin typeface="Garamond" panose="02020404030301010803" pitchFamily="18" charset="0"/>
              </a:rPr>
              <a:t>true </a:t>
            </a:r>
            <a:r>
              <a:rPr lang="ru-RU" altLang="en-US" sz="1800" dirty="0" smtClean="0">
                <a:latin typeface="Garamond" panose="02020404030301010803" pitchFamily="18" charset="0"/>
              </a:rPr>
              <a:t>ако је успео.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createTempFile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ru-RU" altLang="en-US" sz="1800" dirty="0" smtClean="0">
                <a:latin typeface="Garamond" panose="02020404030301010803" pitchFamily="18" charset="0"/>
              </a:rPr>
              <a:t>статички метод који креира привремени фајл у задатом директоријуму (трећи аргумент), са именом које одређују прва два аргумента метода. При томе, први аргумент одређује почетни део имена фајла, а други његову екстензију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.</a:t>
            </a:r>
            <a:endParaRPr lang="ru-RU" altLang="en-US" sz="18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>
                <a:solidFill>
                  <a:srgbClr val="3366FF"/>
                </a:solidFill>
              </a:rPr>
              <a:t>Тестирање File </a:t>
            </a:r>
            <a:r>
              <a:rPr lang="ru-RU" altLang="en-US" kern="0" dirty="0" err="1">
                <a:solidFill>
                  <a:srgbClr val="3366FF"/>
                </a:solidFill>
              </a:rPr>
              <a:t>објеката</a:t>
            </a:r>
            <a:r>
              <a:rPr lang="ru-RU" altLang="en-US" kern="0" dirty="0">
                <a:solidFill>
                  <a:srgbClr val="3366FF"/>
                </a:solidFill>
              </a:rPr>
              <a:t> </a:t>
            </a:r>
            <a:r>
              <a:rPr lang="ru-RU" altLang="en-US" kern="0" dirty="0" smtClean="0">
                <a:solidFill>
                  <a:srgbClr val="3366FF"/>
                </a:solidFill>
              </a:rPr>
              <a:t>(</a:t>
            </a:r>
            <a:r>
              <a:rPr lang="sr-Latn-RS" altLang="en-US" kern="0" dirty="0" smtClean="0">
                <a:solidFill>
                  <a:srgbClr val="3366FF"/>
                </a:solidFill>
              </a:rPr>
              <a:t>8</a:t>
            </a:r>
            <a:r>
              <a:rPr lang="ru-RU" altLang="en-US" kern="0" dirty="0" smtClean="0">
                <a:solidFill>
                  <a:srgbClr val="3366FF"/>
                </a:solidFill>
              </a:rPr>
              <a:t>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4525" y="1412875"/>
            <a:ext cx="8458200" cy="45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sr-Latn-RS" altLang="en-US" sz="1800" b="1" dirty="0">
                <a:latin typeface="Garamond" panose="02020404030301010803" pitchFamily="18" charset="0"/>
              </a:rPr>
              <a:t>d</a:t>
            </a:r>
            <a:r>
              <a:rPr lang="en-US" altLang="en-US" sz="1800" b="1" dirty="0" err="1" smtClean="0">
                <a:latin typeface="Garamond" panose="02020404030301010803" pitchFamily="18" charset="0"/>
              </a:rPr>
              <a:t>elete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брише датотеку/директоријум представљен текућим објектом и враћа </a:t>
            </a:r>
            <a:r>
              <a:rPr lang="en-US" altLang="en-US" sz="1800" dirty="0" smtClean="0">
                <a:latin typeface="Garamond" panose="02020404030301010803" pitchFamily="18" charset="0"/>
              </a:rPr>
              <a:t>true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 ако је брисање успело. Не брише директоријуме који нису празни. Да би се обрисао директоријум, најпре се мора обрисати сав његов садржај.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deleteOnExit</a:t>
            </a:r>
            <a:r>
              <a:rPr lang="sr-Latn-RS" alt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датотека/директоријум представљен текућим објектом биће избрисан по завршетку рада програма. Метод нема повратну вредност. Брисање ће бити покушано само ако се </a:t>
            </a:r>
            <a:r>
              <a:rPr lang="en-US" altLang="en-US" sz="1800" dirty="0" smtClean="0">
                <a:latin typeface="Garamond" panose="02020404030301010803" pitchFamily="18" charset="0"/>
              </a:rPr>
              <a:t>JVM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заврши нормално. Једном када се овај метод позове за </a:t>
            </a:r>
            <a:r>
              <a:rPr lang="en-US" altLang="en-US" sz="1800" dirty="0" smtClean="0">
                <a:latin typeface="Garamond" panose="02020404030301010803" pitchFamily="18" charset="0"/>
              </a:rPr>
              <a:t>File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објекат, операција је неповратна.</a:t>
            </a:r>
          </a:p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Датотеке који се креирају коришћењем метода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createTempFile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нису нужно привремени јер се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не бришу аутоматски.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Стога се мора користити </a:t>
            </a:r>
            <a:r>
              <a:rPr lang="en-US" altLang="en-US" sz="2000" dirty="0" smtClean="0">
                <a:latin typeface="Garamond" panose="02020404030301010803" pitchFamily="18" charset="0"/>
              </a:rPr>
              <a:t>delete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или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deleteOnExit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како би се уклониле датотеке које више нису потребне.</a:t>
            </a:r>
          </a:p>
          <a:p>
            <a:pPr>
              <a:buFont typeface="Wingdings" pitchFamily="2" charset="2"/>
              <a:buNone/>
              <a:defRPr/>
            </a:pPr>
            <a:endParaRPr lang="sr-Cyrl-RS" altLang="en-US" sz="18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>
                <a:solidFill>
                  <a:srgbClr val="3366FF"/>
                </a:solidFill>
              </a:rPr>
              <a:t>Тестирање File </a:t>
            </a:r>
            <a:r>
              <a:rPr lang="ru-RU" altLang="en-US" kern="0" dirty="0" err="1">
                <a:solidFill>
                  <a:srgbClr val="3366FF"/>
                </a:solidFill>
              </a:rPr>
              <a:t>објеката</a:t>
            </a:r>
            <a:r>
              <a:rPr lang="ru-RU" altLang="en-US" kern="0" dirty="0">
                <a:solidFill>
                  <a:srgbClr val="3366FF"/>
                </a:solidFill>
              </a:rPr>
              <a:t> </a:t>
            </a:r>
            <a:r>
              <a:rPr lang="ru-RU" altLang="en-US" kern="0" dirty="0" smtClean="0">
                <a:solidFill>
                  <a:srgbClr val="3366FF"/>
                </a:solidFill>
              </a:rPr>
              <a:t>(</a:t>
            </a:r>
            <a:r>
              <a:rPr lang="sr-Latn-RS" altLang="en-US" kern="0" dirty="0">
                <a:solidFill>
                  <a:srgbClr val="3366FF"/>
                </a:solidFill>
              </a:rPr>
              <a:t>9</a:t>
            </a:r>
            <a:r>
              <a:rPr lang="ru-RU" altLang="en-US" kern="0" dirty="0" smtClean="0">
                <a:solidFill>
                  <a:srgbClr val="3366FF"/>
                </a:solidFill>
              </a:rPr>
              <a:t>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484313"/>
            <a:ext cx="8784976" cy="4730750"/>
          </a:xfrm>
        </p:spPr>
        <p:txBody>
          <a:bodyPr/>
          <a:lstStyle/>
          <a:p>
            <a:pPr eaLnBrk="1">
              <a:lnSpc>
                <a:spcPct val="85000"/>
              </a:lnSpc>
              <a:spcBef>
                <a:spcPts val="1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>
              <a:lnSpc>
                <a:spcPct val="85000"/>
              </a:lnSpc>
              <a:spcBef>
                <a:spcPts val="1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Користи се за парсирање примитивних типова и стрингова. </a:t>
            </a:r>
          </a:p>
          <a:p>
            <a:pPr eaLnBrk="1">
              <a:lnSpc>
                <a:spcPct val="85000"/>
              </a:lnSpc>
              <a:spcBef>
                <a:spcPts val="1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Раставља свој улаз на делове (токене) при чему за подразумеван</a:t>
            </a:r>
            <a:r>
              <a:rPr lang="en-GB" altLang="en-US" sz="2400" dirty="0" smtClean="0">
                <a:latin typeface="Garamond" panose="02020404030301010803" pitchFamily="18" charset="0"/>
              </a:rPr>
              <a:t>e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знаке раздвајања сматра белине  (</a:t>
            </a:r>
            <a:r>
              <a:rPr lang="sr-Cyrl-RS" altLang="en-US" sz="2000" dirty="0" smtClean="0"/>
              <a:t>’ ’, ’\</a:t>
            </a:r>
            <a:r>
              <a:rPr lang="en-GB" altLang="en-US" sz="2000" dirty="0" smtClean="0"/>
              <a:t>n’, ’\t’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итд.).</a:t>
            </a:r>
          </a:p>
          <a:p>
            <a:pPr eaLnBrk="1">
              <a:lnSpc>
                <a:spcPct val="85000"/>
              </a:lnSpc>
              <a:spcBef>
                <a:spcPts val="1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Примерак класе </a:t>
            </a:r>
            <a:r>
              <a:rPr lang="en-US" altLang="en-US" sz="2000" dirty="0" smtClean="0"/>
              <a:t>Scanner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читати из ма ког објекта који имплементира интерфејс </a:t>
            </a:r>
            <a:r>
              <a:rPr lang="en-US" altLang="en-US" sz="2000" dirty="0" smtClean="0"/>
              <a:t>Readable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.</a:t>
            </a:r>
          </a:p>
          <a:p>
            <a:pPr eaLnBrk="1">
              <a:lnSpc>
                <a:spcPct val="85000"/>
              </a:lnSpc>
              <a:spcBef>
                <a:spcPts val="1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Резултујући токени се могу конвертовати у вредности различитих типова користећи разне варијанте </a:t>
            </a:r>
            <a:r>
              <a:rPr lang="en-GB" altLang="en-US" sz="2000" dirty="0" smtClean="0"/>
              <a:t>next</a:t>
            </a:r>
            <a:r>
              <a:rPr lang="en-GB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методе.</a:t>
            </a:r>
          </a:p>
          <a:p>
            <a:pPr eaLnBrk="1">
              <a:lnSpc>
                <a:spcPct val="85000"/>
              </a:lnSpc>
              <a:spcBef>
                <a:spcPts val="1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Читање наредног целог броја из тока </a:t>
            </a:r>
            <a:r>
              <a:rPr lang="en-US" altLang="en-US" sz="2000" dirty="0" smtClean="0"/>
              <a:t>System.in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: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0" indent="0" eaLnBrk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1800" dirty="0" smtClean="0"/>
              <a:t>     </a:t>
            </a:r>
            <a:endParaRPr lang="sr-Cyrl-RS" altLang="en-US" sz="1800" dirty="0" smtClean="0"/>
          </a:p>
          <a:p>
            <a:pPr marL="0" indent="0">
              <a:buNone/>
            </a:pPr>
            <a:r>
              <a:rPr lang="sr-Cyrl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Scanner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marL="0" indent="0" eaLnBrk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Класа </a:t>
            </a:r>
            <a:r>
              <a:rPr lang="en-US" altLang="en-US" kern="0" dirty="0" smtClean="0">
                <a:solidFill>
                  <a:srgbClr val="3366FF"/>
                </a:solidFill>
              </a:rPr>
              <a:t>Scanner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5301208"/>
            <a:ext cx="42484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956550" cy="4730750"/>
          </a:xfrm>
        </p:spPr>
        <p:txBody>
          <a:bodyPr/>
          <a:lstStyle/>
          <a:p>
            <a:pPr eaLnBrk="1">
              <a:lnSpc>
                <a:spcPct val="85000"/>
              </a:lnSpc>
              <a:spcBef>
                <a:spcPts val="1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Читање целих бројева типа </a:t>
            </a:r>
            <a:r>
              <a:rPr lang="en-US" altLang="en-US" sz="2000" dirty="0" smtClean="0"/>
              <a:t>long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 дате датотеке, све док их има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Scanner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File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myNumbers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hasNextLong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long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aLong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nextLong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Cyrl-RS" altLang="en-US" sz="2400" b="1" dirty="0" smtClean="0">
              <a:latin typeface="Garamond" panose="02020404030301010803" pitchFamily="18" charset="0"/>
            </a:endParaRPr>
          </a:p>
          <a:p>
            <a:pPr eaLnBrk="1">
              <a:lnSpc>
                <a:spcPct val="85000"/>
              </a:lnSpc>
              <a:spcBef>
                <a:spcPts val="1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Читање из ниске</a:t>
            </a:r>
            <a:r>
              <a:rPr lang="en-US" altLang="en-US" sz="1800" dirty="0" smtClean="0"/>
              <a:t>:</a:t>
            </a:r>
          </a:p>
          <a:p>
            <a:pPr marL="0" indent="0" eaLnBrk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sr-Cyrl-RS" altLang="en-US" sz="1800" dirty="0" smtClean="0"/>
          </a:p>
          <a:p>
            <a:pPr marL="0" indent="0">
              <a:buNone/>
            </a:pPr>
            <a:r>
              <a:rPr lang="sr-Cyrl-RS" sz="1800" dirty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input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”1 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java san”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Scanner s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Scanner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input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nextInt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1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nextInt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2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java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san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eaLnBrk="1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800" dirty="0" smtClean="0"/>
          </a:p>
          <a:p>
            <a:pPr marL="0" indent="0" eaLnBrk="1">
              <a:lnSpc>
                <a:spcPct val="85000"/>
              </a:lnSpc>
              <a:spcBef>
                <a:spcPts val="12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 eaLnBrk="1">
              <a:lnSpc>
                <a:spcPct val="85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Класа </a:t>
            </a:r>
            <a:r>
              <a:rPr lang="en-US" altLang="en-US" kern="0" dirty="0" smtClean="0">
                <a:solidFill>
                  <a:srgbClr val="3366FF"/>
                </a:solidFill>
              </a:rPr>
              <a:t>Scanner</a:t>
            </a:r>
            <a:r>
              <a:rPr lang="sr-Cyrl-RS" altLang="en-US" kern="0" dirty="0" smtClean="0">
                <a:solidFill>
                  <a:srgbClr val="3366FF"/>
                </a:solidFill>
              </a:rPr>
              <a:t> (2)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2132856"/>
            <a:ext cx="5544616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547664" y="3717032"/>
            <a:ext cx="439248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67544" y="1484784"/>
            <a:ext cx="856297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ClrTx/>
              <a:buFont typeface="Wingdings" pitchFamily="2" charset="2"/>
              <a:buNone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java.util.Scanner</a:t>
            </a:r>
            <a:endParaRPr lang="sr-Cyrl-RS" altLang="en-U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useDelimiter() 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поставља друге знаке као знаке раздвајања при парсирању регуларних израза</a:t>
            </a:r>
            <a:r>
              <a:rPr lang="it-IT" altLang="en-US" sz="1800" dirty="0" smtClean="0">
                <a:latin typeface="Garamond" panose="02020404030301010803" pitchFamily="18" charset="0"/>
              </a:rPr>
              <a:t> (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уместо белина</a:t>
            </a:r>
            <a:r>
              <a:rPr lang="it-IT" altLang="en-US" sz="1800" dirty="0" smtClean="0">
                <a:latin typeface="Garamond" panose="02020404030301010803" pitchFamily="18" charset="0"/>
              </a:rPr>
              <a:t>)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smtClean="0">
                <a:latin typeface="Garamond" panose="02020404030301010803" pitchFamily="18" charset="0"/>
              </a:rPr>
              <a:t>next()</a:t>
            </a:r>
            <a:endParaRPr lang="sr-Cyrl-RS" altLang="en-U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nextInt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()</a:t>
            </a:r>
            <a:endParaRPr lang="sr-Cyrl-RS" altLang="en-U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next</a:t>
            </a:r>
            <a:r>
              <a:rPr lang="en-US" altLang="en-US" sz="1800" b="1" u="sng" dirty="0" err="1" smtClean="0">
                <a:latin typeface="Garamond" panose="02020404030301010803" pitchFamily="18" charset="0"/>
              </a:rPr>
              <a:t>XXX</a:t>
            </a:r>
            <a:r>
              <a:rPr lang="sr-Latn-RS" altLang="en-US" sz="1800" b="1" u="sng" dirty="0" smtClean="0">
                <a:latin typeface="Garamond" panose="02020404030301010803" pitchFamily="18" charset="0"/>
              </a:rPr>
              <a:t>()</a:t>
            </a:r>
            <a:r>
              <a:rPr lang="en-US" altLang="en-US" sz="1800" dirty="0" smtClean="0">
                <a:latin typeface="Garamond" panose="02020404030301010803" pitchFamily="18" charset="0"/>
              </a:rPr>
              <a:t> (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где је </a:t>
            </a:r>
            <a:r>
              <a:rPr lang="en-US" altLang="en-US" sz="1800" u="sng" dirty="0" smtClean="0">
                <a:latin typeface="Garamond" panose="02020404030301010803" pitchFamily="18" charset="0"/>
              </a:rPr>
              <a:t>XXX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име примитивног типа </a:t>
            </a:r>
            <a:r>
              <a:rPr lang="en-US" altLang="en-US" sz="1800" dirty="0" smtClean="0">
                <a:latin typeface="Garamond" panose="02020404030301010803" pitchFamily="18" charset="0"/>
              </a:rPr>
              <a:t>Boolean, Double, Float, ...) </a:t>
            </a:r>
            <a:r>
              <a:rPr lang="sr-Latn-RS" altLang="en-US" sz="1800" dirty="0" smtClean="0">
                <a:latin typeface="Garamond" panose="02020404030301010803" pitchFamily="18" charset="0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најпре прескачу знакове раздвајања, а затим парсирају наредни токен и покушавају да врате вредност циљног типа која одговара парсираном токену.</a:t>
            </a: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hasNext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() </a:t>
            </a:r>
            <a:endParaRPr lang="sr-Cyrl-RS" altLang="en-U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hasNextInt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() </a:t>
            </a:r>
            <a:endParaRPr lang="sr-Cyrl-RS" altLang="en-U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 err="1" smtClean="0">
                <a:latin typeface="Garamond" panose="02020404030301010803" pitchFamily="18" charset="0"/>
              </a:rPr>
              <a:t>hasNext</a:t>
            </a:r>
            <a:r>
              <a:rPr lang="en-US" altLang="en-US" sz="1800" b="1" u="sng" dirty="0" err="1" smtClean="0">
                <a:latin typeface="Garamond" panose="02020404030301010803" pitchFamily="18" charset="0"/>
              </a:rPr>
              <a:t>XXX</a:t>
            </a:r>
            <a:r>
              <a:rPr lang="sr-Latn-RS" altLang="en-US" sz="1800" b="1" u="sng" dirty="0" smtClean="0">
                <a:latin typeface="Garamond" panose="02020404030301010803" pitchFamily="18" charset="0"/>
              </a:rPr>
              <a:t>()</a:t>
            </a:r>
            <a:r>
              <a:rPr lang="en-US" altLang="en-US" sz="1800" dirty="0" smtClean="0">
                <a:latin typeface="Garamond" panose="02020404030301010803" pitchFamily="18" charset="0"/>
              </a:rPr>
              <a:t> (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где је </a:t>
            </a:r>
            <a:r>
              <a:rPr lang="en-US" altLang="en-US" sz="1800" u="sng" dirty="0" smtClean="0">
                <a:latin typeface="Garamond" panose="02020404030301010803" pitchFamily="18" charset="0"/>
              </a:rPr>
              <a:t>XXX</a:t>
            </a:r>
            <a:r>
              <a:rPr lang="en-US" altLang="en-US" sz="1800" dirty="0" smtClean="0">
                <a:latin typeface="Garamond" panose="02020404030301010803" pitchFamily="18" charset="0"/>
              </a:rPr>
              <a:t> 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име примитивног типа </a:t>
            </a:r>
            <a:r>
              <a:rPr lang="en-US" altLang="en-US" sz="1800" dirty="0" smtClean="0">
                <a:latin typeface="Garamond" panose="02020404030301010803" pitchFamily="18" charset="0"/>
              </a:rPr>
              <a:t>Boolean, Double, Float, ...) </a:t>
            </a:r>
            <a:br>
              <a:rPr lang="en-US" altLang="en-US" sz="1800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најпре прескачу знакове раздвајања, а затим парсирају наредни токен и покушавају да враћају </a:t>
            </a:r>
            <a:r>
              <a:rPr lang="en-US" alt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уколико парсирани токен представља вредност циљног типа. </a:t>
            </a:r>
            <a:r>
              <a:rPr lang="sr-Latn-RS" altLang="en-US" sz="1800" dirty="0" smtClean="0">
                <a:latin typeface="Garamond" panose="02020404030301010803" pitchFamily="18" charset="0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У супротном враће </a:t>
            </a:r>
            <a:r>
              <a:rPr lang="en-US" altLang="en-US" sz="1800" dirty="0" smtClean="0">
                <a:latin typeface="Garamond" panose="02020404030301010803" pitchFamily="18" charset="0"/>
              </a:rPr>
              <a:t>false.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 smtClean="0">
                <a:solidFill>
                  <a:srgbClr val="3366FF"/>
                </a:solidFill>
              </a:rPr>
              <a:t>Класа </a:t>
            </a:r>
            <a:r>
              <a:rPr lang="en-US" altLang="en-US" kern="0" dirty="0" smtClean="0">
                <a:solidFill>
                  <a:srgbClr val="3366FF"/>
                </a:solidFill>
              </a:rPr>
              <a:t>Scanner </a:t>
            </a:r>
            <a:r>
              <a:rPr lang="ru-RU" altLang="en-US" kern="0" dirty="0" smtClean="0">
                <a:solidFill>
                  <a:srgbClr val="3366FF"/>
                </a:solidFill>
              </a:rPr>
              <a:t>(3)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9750" y="1363663"/>
            <a:ext cx="85629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ts val="0"/>
              </a:spcBef>
              <a:buClrTx/>
              <a:buFont typeface="Wingdings" pitchFamily="2" charset="2"/>
              <a:buNone/>
              <a:defRPr/>
            </a:pPr>
            <a:r>
              <a:rPr lang="en-US" altLang="en-US" sz="1800" b="1" dirty="0" err="1">
                <a:latin typeface="Garamond" panose="02020404030301010803" pitchFamily="18" charset="0"/>
              </a:rPr>
              <a:t>java.util.Scanner</a:t>
            </a:r>
            <a:endParaRPr lang="sr-Cyrl-RS" altLang="en-U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public Scanner(InputStream source)</a:t>
            </a: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public Scanner(File source)</a:t>
            </a: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public Scanner(String source)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креира објекат типа </a:t>
            </a:r>
            <a:r>
              <a:rPr lang="it-IT" altLang="en-US" sz="1800" dirty="0" smtClean="0">
                <a:latin typeface="Garamond" panose="02020404030301010803" pitchFamily="18" charset="0"/>
              </a:rPr>
              <a:t>Scanner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 на основу задатог аргумента.</a:t>
            </a: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public boolean hasNext();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враћа </a:t>
            </a:r>
            <a:r>
              <a:rPr lang="it-IT" alt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ако постоји наредни токен на улазу.</a:t>
            </a:r>
            <a:endParaRPr lang="it-IT" altLang="en-US" sz="1800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public String next();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проналази и враће цео наредни токен. Цео токен је окружен знацима раздвајања (и испред токена и иза њега су знаци за раздвајање).</a:t>
            </a:r>
            <a:endParaRPr lang="it-IT" altLang="en-US" sz="1800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public boolean hasNext(String pattern);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враће </a:t>
            </a:r>
            <a:r>
              <a:rPr lang="it-IT" alt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ако наредни токен одговара обрасцу </a:t>
            </a:r>
            <a:r>
              <a:rPr lang="it-IT" altLang="en-US" sz="1800" dirty="0" smtClean="0">
                <a:latin typeface="Garamond" panose="02020404030301010803" pitchFamily="18" charset="0"/>
              </a:rPr>
              <a:t>pattern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public String next(String pattern);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враће наредни токен ако он одговара обрасцу </a:t>
            </a:r>
            <a:r>
              <a:rPr lang="it-IT" altLang="en-US" sz="1800" dirty="0" smtClean="0">
                <a:latin typeface="Garamond" panose="02020404030301010803" pitchFamily="18" charset="0"/>
              </a:rPr>
              <a:t>pattern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public boolean hasNextLine();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враће</a:t>
            </a:r>
            <a:r>
              <a:rPr lang="it-IT" altLang="en-US" sz="1800" dirty="0" smtClean="0">
                <a:latin typeface="Garamond" panose="02020404030301010803" pitchFamily="18" charset="0"/>
              </a:rPr>
              <a:t> true 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ако постоји следећа линија на улазу.</a:t>
            </a:r>
            <a:endParaRPr lang="it-IT" altLang="en-US" sz="1800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it-IT" altLang="en-US" sz="1800" b="1" dirty="0" smtClean="0">
                <a:latin typeface="Garamond" panose="02020404030301010803" pitchFamily="18" charset="0"/>
              </a:rPr>
              <a:t>public String nextLine();</a:t>
            </a:r>
            <a:r>
              <a:rPr lang="sr-Cyrl-RS" altLang="en-US" sz="1800" b="1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dirty="0" smtClean="0">
                <a:latin typeface="Garamond" panose="02020404030301010803" pitchFamily="18" charset="0"/>
              </a:rPr>
            </a:br>
            <a:r>
              <a:rPr lang="sr-Cyrl-RS" altLang="en-US" sz="1800" dirty="0" smtClean="0">
                <a:latin typeface="Garamond" panose="02020404030301010803" pitchFamily="18" charset="0"/>
              </a:rPr>
              <a:t>враће остатак текуће линије искључујући ознаку за крај реда са њеног краја.</a:t>
            </a:r>
            <a:endParaRPr lang="it-IT" altLang="en-US" sz="18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ru-RU" altLang="en-US" kern="0" dirty="0" smtClean="0">
                <a:solidFill>
                  <a:srgbClr val="3366FF"/>
                </a:solidFill>
              </a:rPr>
              <a:t>Класа </a:t>
            </a:r>
            <a:r>
              <a:rPr lang="en-US" altLang="en-US" kern="0" dirty="0" smtClean="0">
                <a:solidFill>
                  <a:srgbClr val="3366FF"/>
                </a:solidFill>
              </a:rPr>
              <a:t>Scanner </a:t>
            </a:r>
            <a:r>
              <a:rPr lang="ru-RU" altLang="en-US" kern="0" dirty="0" smtClean="0">
                <a:solidFill>
                  <a:srgbClr val="3366FF"/>
                </a:solidFill>
              </a:rPr>
              <a:t>(</a:t>
            </a:r>
            <a:r>
              <a:rPr lang="en-US" altLang="en-US" kern="0" dirty="0" smtClean="0">
                <a:solidFill>
                  <a:srgbClr val="3366FF"/>
                </a:solidFill>
              </a:rPr>
              <a:t>4</a:t>
            </a:r>
            <a:r>
              <a:rPr lang="ru-RU" altLang="en-US" kern="0" dirty="0" smtClean="0">
                <a:solidFill>
                  <a:srgbClr val="3366FF"/>
                </a:solidFill>
              </a:rPr>
              <a:t>)</a:t>
            </a:r>
            <a:endParaRPr lang="ru-RU" altLang="en-U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0825" y="1409700"/>
            <a:ext cx="889317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Поред токова података, за улаз и излаз се још користе читачи и писачи</a:t>
            </a:r>
            <a:r>
              <a:rPr lang="en-US" altLang="en-US" sz="2400" dirty="0" smtClean="0">
                <a:latin typeface="Garamond" pitchFamily="18" charset="0"/>
              </a:rPr>
              <a:t>.</a:t>
            </a:r>
            <a:r>
              <a:rPr lang="sr-Cyrl-RS" altLang="en-US" sz="2400" dirty="0" smtClean="0">
                <a:latin typeface="Garamond" pitchFamily="18" charset="0"/>
              </a:rPr>
              <a:t> </a:t>
            </a:r>
            <a:endParaRPr lang="sr-Latn-RS" altLang="en-US" sz="2400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Основу чине две апстрактне класе</a:t>
            </a:r>
            <a:r>
              <a:rPr lang="en-US" altLang="en-US" sz="2400" dirty="0" smtClean="0">
                <a:latin typeface="Garamond" pitchFamily="18" charset="0"/>
              </a:rPr>
              <a:t>: </a:t>
            </a:r>
            <a:endParaRPr lang="sr-Latn-RS" altLang="en-US" sz="2400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  <a:buFont typeface="+mj-lt"/>
              <a:buAutoNum type="arabicPeriod"/>
              <a:defRPr/>
            </a:pPr>
            <a:r>
              <a:rPr lang="en-US" altLang="en-US" sz="1800" dirty="0" smtClean="0">
                <a:latin typeface="+mn-lt"/>
              </a:rPr>
              <a:t>Reader</a:t>
            </a:r>
            <a:endParaRPr lang="sr-Latn-RS" altLang="en-US" sz="1800" dirty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  <a:buFont typeface="+mj-lt"/>
              <a:buAutoNum type="arabicPeriod"/>
              <a:defRPr/>
            </a:pPr>
            <a:r>
              <a:rPr lang="en-US" altLang="en-US" sz="1800" dirty="0" smtClean="0">
                <a:latin typeface="+mn-lt"/>
              </a:rPr>
              <a:t>Writer</a:t>
            </a:r>
            <a:endParaRPr lang="sr-Latn-RS" altLang="en-US" sz="1800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itchFamily="18" charset="0"/>
              </a:rPr>
              <a:t>Поступак је да се креира читач/писач, који ће приликом позива конструктора бити придружен датотеци, конзоли или мрежном порту</a:t>
            </a:r>
            <a:r>
              <a:rPr lang="sr-Latn-RS" altLang="en-US" sz="2400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>
                <a:latin typeface="Garamond" pitchFamily="18" charset="0"/>
              </a:rPr>
              <a:t>У</a:t>
            </a:r>
            <a:r>
              <a:rPr lang="sr-Cyrl-RS" altLang="en-US" sz="2400" dirty="0" smtClean="0">
                <a:latin typeface="Garamond" pitchFamily="18" charset="0"/>
              </a:rPr>
              <a:t>лазно/излазне операције се реализују позивима одговарајућих метода над креираним читачем/писачем.</a:t>
            </a:r>
          </a:p>
          <a:p>
            <a:pPr>
              <a:spcBef>
                <a:spcPts val="600"/>
              </a:spcBef>
              <a:buClrTx/>
              <a:buNone/>
              <a:defRPr/>
            </a:pPr>
            <a:endParaRPr lang="en-US" altLang="en-US" sz="2400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>
                <a:solidFill>
                  <a:srgbClr val="3366FF"/>
                </a:solidFill>
              </a:rPr>
              <a:t>Токови</a:t>
            </a:r>
            <a:r>
              <a:rPr lang="en-US" altLang="en-US" kern="0" dirty="0">
                <a:solidFill>
                  <a:srgbClr val="3366FF"/>
                </a:solidFill>
              </a:rPr>
              <a:t>, </a:t>
            </a:r>
            <a:r>
              <a:rPr lang="sr-Cyrl-RS" altLang="en-US" kern="0" dirty="0">
                <a:solidFill>
                  <a:srgbClr val="3366FF"/>
                </a:solidFill>
              </a:rPr>
              <a:t>читачи и </a:t>
            </a:r>
            <a:r>
              <a:rPr lang="sr-Cyrl-RS" altLang="en-US" kern="0" dirty="0" smtClean="0">
                <a:solidFill>
                  <a:srgbClr val="3366FF"/>
                </a:solidFill>
              </a:rPr>
              <a:t>писачи </a:t>
            </a:r>
            <a:r>
              <a:rPr lang="en-US" altLang="en-US" kern="0" dirty="0" smtClean="0">
                <a:solidFill>
                  <a:srgbClr val="3366FF"/>
                </a:solidFill>
              </a:rPr>
              <a:t>(2)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ChangeArrowheads="1"/>
          </p:cNvSpPr>
          <p:nvPr/>
        </p:nvSpPr>
        <p:spPr bwMode="auto">
          <a:xfrm>
            <a:off x="467544" y="1412875"/>
            <a:ext cx="8676456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Серијализација је процес писања објеката у датотеку и читања објеката из датотеке.</a:t>
            </a: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Поступак је веома једноставан.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Неопходно је да класа објеката које треба писати у датотеку или читати из датотеке имплементира интерфејс </a:t>
            </a:r>
            <a:r>
              <a:rPr lang="en-US" altLang="en-US" sz="2000" dirty="0" err="1" smtClean="0">
                <a:latin typeface="+mn-lt"/>
              </a:rPr>
              <a:t>Serializable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већини случајева довољно је само декларисати да класа имплементира овај интерфејс и није неопходан никакав додатни код.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Серијализација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ChangeArrowheads="1"/>
          </p:cNvSpPr>
          <p:nvPr/>
        </p:nvSpPr>
        <p:spPr bwMode="auto">
          <a:xfrm>
            <a:off x="539750" y="1516063"/>
            <a:ext cx="86042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Уколико постоје чланови тј. поља објекта који су референце на објекте неких других класа, те друге класе такође морају имплементирати интерфејс </a:t>
            </a:r>
            <a:r>
              <a:rPr lang="en-US" altLang="en-US" sz="2000" dirty="0" err="1" smtClean="0">
                <a:latin typeface="+mn-lt"/>
              </a:rPr>
              <a:t>Serializable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онда ће се њихова серијализација вршити аутоматски.</a:t>
            </a: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Писање објеката у датотеку обавља се позивом метода </a:t>
            </a:r>
            <a:r>
              <a:rPr lang="en-US" altLang="en-US" sz="2000" dirty="0" err="1" smtClean="0">
                <a:latin typeface="+mn-lt"/>
              </a:rPr>
              <a:t>writeObject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за објекат типа </a:t>
            </a:r>
            <a:r>
              <a:rPr lang="en-US" altLang="en-US" sz="2000" dirty="0" err="1" smtClean="0">
                <a:latin typeface="+mn-lt"/>
              </a:rPr>
              <a:t>ObjectOutputStream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При том треба предузети мере да се ухвате изузеци који могу бити избачени.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Серијализација (2)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/>
          </p:cNvSpPr>
          <p:nvPr/>
        </p:nvSpPr>
        <p:spPr bwMode="auto">
          <a:xfrm>
            <a:off x="611188" y="1484313"/>
            <a:ext cx="8532812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  <a:defRPr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Фрагмент кода који креира </a:t>
            </a:r>
            <a:r>
              <a:rPr lang="en-US" altLang="en-US" sz="2000" dirty="0" err="1" smtClean="0">
                <a:latin typeface="+mn-lt"/>
              </a:rPr>
              <a:t>ObjectOutputStream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објекат и пише објекат </a:t>
            </a:r>
            <a:r>
              <a:rPr lang="en-US" altLang="en-US" sz="2000" dirty="0" err="1" smtClean="0">
                <a:latin typeface="+mn-lt"/>
              </a:rPr>
              <a:t>imenik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типа </a:t>
            </a:r>
            <a:r>
              <a:rPr lang="en-US" altLang="en-US" sz="2000" dirty="0" err="1" smtClean="0">
                <a:latin typeface="+mn-lt"/>
              </a:rPr>
              <a:t>HashMap</a:t>
            </a:r>
            <a:r>
              <a:rPr lang="en-US" altLang="en-US" sz="2000" dirty="0" smtClean="0">
                <a:latin typeface="+mn-lt"/>
              </a:rPr>
              <a:t>&lt;</a:t>
            </a:r>
            <a:r>
              <a:rPr lang="en-US" altLang="en-US" sz="2000" dirty="0" err="1" smtClean="0">
                <a:latin typeface="+mn-lt"/>
              </a:rPr>
              <a:t>Osoba,Unos</a:t>
            </a:r>
            <a:r>
              <a:rPr lang="en-US" altLang="en-US" sz="2000" dirty="0" smtClean="0">
                <a:latin typeface="+mn-lt"/>
              </a:rPr>
              <a:t>&gt;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 датотеку </a:t>
            </a:r>
            <a:r>
              <a:rPr lang="sr-Cyrl-RS" altLang="en-US" sz="2000" dirty="0" smtClean="0">
                <a:latin typeface="+mn-lt"/>
              </a:rPr>
              <a:t>"</a:t>
            </a:r>
            <a:r>
              <a:rPr lang="en-US" altLang="en-US" sz="2000" dirty="0" smtClean="0">
                <a:latin typeface="+mn-lt"/>
              </a:rPr>
              <a:t>C:\temp\Imenik.bin"</a:t>
            </a:r>
            <a:r>
              <a:rPr lang="sr-Cyrl-RS" altLang="en-US" sz="2000" dirty="0" smtClean="0">
                <a:latin typeface="+mn-lt"/>
              </a:rPr>
              <a:t>:</a:t>
            </a:r>
            <a:endParaRPr lang="en-US" altLang="en-US" sz="2400" dirty="0" smtClean="0">
              <a:latin typeface="+mn-lt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sr-Cyrl-RS" altLang="en-US" sz="1800" dirty="0" smtClean="0">
              <a:latin typeface="+mn-lt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ObjectOutputStream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ObjectOutputStream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FileOutputStream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"C:/temp/Imenik.bin"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writeObject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imenik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IOException 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printStackTrace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sr-Cyrl-RS" altLang="en-US" sz="1800" dirty="0" smtClean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Серијализација (3)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2852936"/>
            <a:ext cx="770485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/>
          </p:cNvSpPr>
          <p:nvPr/>
        </p:nvSpPr>
        <p:spPr bwMode="auto">
          <a:xfrm>
            <a:off x="611188" y="1558925"/>
            <a:ext cx="85328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Следећи дијаграм показује објектни граф (лево) и начин на који ови објекти бивају серијализовани (десно).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2522538"/>
            <a:ext cx="47529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3068638"/>
            <a:ext cx="448945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Серијализација (4)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ChangeArrowheads="1"/>
          </p:cNvSpPr>
          <p:nvPr/>
        </p:nvSpPr>
        <p:spPr bwMode="auto">
          <a:xfrm>
            <a:off x="539750" y="1406525"/>
            <a:ext cx="853281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Читање објеката из датотеке (десеријализација) је подједнако једноставно као и писање у датотеку. </a:t>
            </a:r>
          </a:p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Креира се </a:t>
            </a:r>
            <a:r>
              <a:rPr lang="en-US" altLang="en-US" sz="2000" dirty="0" err="1" smtClean="0">
                <a:latin typeface="+mn-lt"/>
              </a:rPr>
              <a:t>ObjectInputStream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објекат за читање из жељене датотеке, а потом се објекти из те датотеке читају позивима метода </a:t>
            </a:r>
            <a:r>
              <a:rPr lang="en-US" altLang="en-US" sz="2000" dirty="0" err="1" smtClean="0">
                <a:latin typeface="+mn-lt"/>
              </a:rPr>
              <a:t>readObject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 </a:t>
            </a:r>
            <a:r>
              <a:rPr lang="en-US" altLang="en-US" sz="2000" dirty="0" err="1" smtClean="0">
                <a:latin typeface="+mn-lt"/>
              </a:rPr>
              <a:t>readObject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враћа референцу на прочитани објекат као вредност типа </a:t>
            </a:r>
            <a:r>
              <a:rPr lang="en-US" altLang="en-US" sz="2000" dirty="0" smtClean="0">
                <a:latin typeface="+mn-lt"/>
              </a:rPr>
              <a:t>Object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па је неопходно извршити експлицитну конверзију (кастовање) у одговарајући тип објекта.</a:t>
            </a:r>
          </a:p>
          <a:p>
            <a:pPr marL="342900" indent="-342900">
              <a:spcBef>
                <a:spcPts val="12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Низови у Јави такође представљају објекте, па се правило о кастовању односи и на њих.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Серијализација (5)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ChangeArrowheads="1"/>
          </p:cNvSpPr>
          <p:nvPr/>
        </p:nvSpPr>
        <p:spPr bwMode="auto">
          <a:xfrm>
            <a:off x="468313" y="1412875"/>
            <a:ext cx="8675687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Фрагмент кода који следи креира примерак класе  </a:t>
            </a:r>
            <a:r>
              <a:rPr lang="en-US" altLang="en-US" sz="2000" dirty="0" err="1" smtClean="0">
                <a:latin typeface="+mn-lt"/>
              </a:rPr>
              <a:t>ObjectInputStream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чита објекат типа </a:t>
            </a:r>
            <a:r>
              <a:rPr lang="en-US" altLang="en-US" sz="2000" dirty="0" err="1" smtClean="0">
                <a:latin typeface="+mn-lt"/>
              </a:rPr>
              <a:t>HashMap</a:t>
            </a:r>
            <a:r>
              <a:rPr lang="en-US" altLang="en-US" sz="2000" dirty="0" smtClean="0">
                <a:latin typeface="+mn-lt"/>
              </a:rPr>
              <a:t>&lt;</a:t>
            </a:r>
            <a:r>
              <a:rPr lang="en-US" altLang="en-US" sz="2000" dirty="0" err="1" smtClean="0">
                <a:latin typeface="+mn-lt"/>
              </a:rPr>
              <a:t>Osoba,Unos</a:t>
            </a:r>
            <a:r>
              <a:rPr lang="en-US" altLang="en-US" sz="2000" dirty="0" smtClean="0">
                <a:latin typeface="+mn-lt"/>
              </a:rPr>
              <a:t>&gt;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 датотеке </a:t>
            </a:r>
            <a:r>
              <a:rPr lang="sr-Cyrl-RS" altLang="en-US" sz="2000" dirty="0" smtClean="0">
                <a:latin typeface="+mn-lt"/>
              </a:rPr>
              <a:t>"</a:t>
            </a:r>
            <a:r>
              <a:rPr lang="en-US" altLang="en-US" sz="2000" dirty="0" smtClean="0">
                <a:latin typeface="+mn-lt"/>
              </a:rPr>
              <a:t>C:\temp\Imenik.bin"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sr-Cyrl-R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ObjectInputStream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ObjectInputStream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FileInputStream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"C:/temp/Imenik.bin"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imenik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HashMap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Osoba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Unos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readObject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ClassNotFoundException 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printStackTrace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IOException 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printStackTrace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Серијализација (6)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2924944"/>
            <a:ext cx="7560840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ChangeArrowheads="1"/>
          </p:cNvSpPr>
          <p:nvPr/>
        </p:nvSpPr>
        <p:spPr bwMode="auto">
          <a:xfrm>
            <a:off x="611188" y="1531938"/>
            <a:ext cx="85328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Следећи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услови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морају бити испуњени како би се серијализација објеката класе одвијала аутоматски: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класа мора бити </a:t>
            </a:r>
            <a:r>
              <a:rPr lang="en-US" altLang="en-US" sz="2000" dirty="0" smtClean="0">
                <a:latin typeface="+mn-lt"/>
              </a:rPr>
              <a:t>public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;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мора имплементирати интерфејс </a:t>
            </a:r>
            <a:r>
              <a:rPr lang="en-US" altLang="en-US" sz="2000" dirty="0" err="1" smtClean="0">
                <a:latin typeface="+mn-lt"/>
              </a:rPr>
              <a:t>Serializable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;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има атрибуте који су класних типова, ти типови такође морају имплементирати </a:t>
            </a:r>
            <a:r>
              <a:rPr lang="en-US" altLang="en-US" sz="2000" dirty="0" err="1" smtClean="0">
                <a:latin typeface="+mn-lt"/>
              </a:rPr>
              <a:t>Serializable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интерфејс;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наткласе морају имплементирати </a:t>
            </a:r>
            <a:r>
              <a:rPr lang="ru-RU" altLang="en-US" sz="2000" dirty="0" smtClean="0">
                <a:latin typeface="+mn-lt"/>
              </a:rPr>
              <a:t>Serializable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интерфејс;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класе чланова морају имплементирати </a:t>
            </a:r>
            <a:r>
              <a:rPr lang="ru-RU" altLang="en-US" sz="2000" dirty="0" smtClean="0"/>
              <a:t>Serializable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интерфејс;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у случају да постоји наткласа која не имплементира </a:t>
            </a:r>
            <a:r>
              <a:rPr lang="ru-RU" altLang="en-US" sz="2000" dirty="0" smtClean="0">
                <a:latin typeface="+mn-lt"/>
              </a:rPr>
              <a:t>Serializable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интерфејс, она мора имати </a:t>
            </a:r>
            <a:r>
              <a:rPr lang="ru-RU" altLang="en-US" sz="2000" dirty="0" smtClean="0">
                <a:latin typeface="+mn-lt"/>
              </a:rPr>
              <a:t>public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подразумевани конструктор, а класа која се серијализује се мора побринути о прослеђивању чланица те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наткласе у излазни ток.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Напредна серијализација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ChangeArrowheads="1"/>
          </p:cNvSpPr>
          <p:nvPr/>
        </p:nvSpPr>
        <p:spPr bwMode="auto">
          <a:xfrm>
            <a:off x="611188" y="1398588"/>
            <a:ext cx="85328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>
                <a:latin typeface="Garamond" panose="02020404030301010803" pitchFamily="18" charset="0"/>
              </a:rPr>
              <a:t>већину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примена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серијализација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тече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праволинијски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0"/>
              </a:spcBef>
              <a:buClrTx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Међутим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конфузија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настати</a:t>
            </a:r>
            <a:r>
              <a:rPr lang="ru-RU" altLang="en-US" sz="2400" dirty="0">
                <a:latin typeface="Garamond" panose="02020404030301010803" pitchFamily="18" charset="0"/>
              </a:rPr>
              <a:t> 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покушаја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писања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датотеку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верзија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ct val="0"/>
              </a:spcBef>
              <a:buClrTx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Наиме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процес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серијализације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уписани</a:t>
            </a:r>
            <a:r>
              <a:rPr lang="ru-RU" altLang="en-US" sz="2400" dirty="0">
                <a:latin typeface="Garamond" panose="02020404030301010803" pitchFamily="18" charset="0"/>
              </a:rPr>
              <a:t> у ток и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покушај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поновног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писања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резултује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писањем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дупликата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већ</a:t>
            </a:r>
            <a:r>
              <a:rPr lang="ru-RU" altLang="en-US" sz="2400" dirty="0">
                <a:latin typeface="Garamond" panose="02020404030301010803" pitchFamily="18" charset="0"/>
              </a:rPr>
              <a:t> се у ток </a:t>
            </a:r>
            <a:r>
              <a:rPr lang="ru-RU" altLang="en-US" sz="2400" dirty="0" err="1">
                <a:latin typeface="Garamond" panose="02020404030301010803" pitchFamily="18" charset="0"/>
              </a:rPr>
              <a:t>уписује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референца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указује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прву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у току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1913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Проблеми код серијализације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ChangeArrowheads="1"/>
          </p:cNvSpPr>
          <p:nvPr/>
        </p:nvSpPr>
        <p:spPr bwMode="auto">
          <a:xfrm>
            <a:off x="395288" y="1412875"/>
            <a:ext cx="8748712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defRPr/>
            </a:pPr>
            <a:r>
              <a:rPr lang="ru-RU" altLang="en-US" sz="2400" dirty="0" err="1">
                <a:latin typeface="Garamond" panose="02020404030301010803" pitchFamily="18" charset="0"/>
              </a:rPr>
              <a:t>К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омпликације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настају када се дефиниција класе на неки начин промени између писања и читања објекта. </a:t>
            </a:r>
          </a:p>
          <a:p>
            <a:pPr marL="342900" indent="-342900">
              <a:spcBef>
                <a:spcPts val="600"/>
              </a:spcBef>
              <a:buClrTx/>
              <a:defRPr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писања објекта у датотеку, уписује се и информација која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идентификује класу, тзв. идентификатор верзије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односно вредност статичког поља </a:t>
            </a:r>
            <a:r>
              <a:rPr lang="en-US" altLang="en-US" sz="2000" dirty="0" err="1" smtClean="0">
                <a:latin typeface="+mn-lt"/>
              </a:rPr>
              <a:t>serialVersionUID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Ова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информација служи како би се проверило да је дефиниција класе која се користи приликом читања објекта из датотеке компатибилна са оном која је коришћена приликом његовог уписа.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1913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Проблеми код серијализације (2)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ChangeArrowheads="1"/>
          </p:cNvSpPr>
          <p:nvPr/>
        </p:nvSpPr>
        <p:spPr bwMode="auto">
          <a:xfrm>
            <a:off x="611188" y="1406525"/>
            <a:ext cx="853281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Промене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писања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читања</a:t>
            </a:r>
            <a:r>
              <a:rPr lang="ru-RU" altLang="en-US" sz="2400" dirty="0">
                <a:latin typeface="Garamond" panose="02020404030301010803" pitchFamily="18" charset="0"/>
              </a:rPr>
              <a:t>,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променити</a:t>
            </a:r>
            <a:r>
              <a:rPr lang="ru-RU" altLang="en-US" sz="2400" dirty="0">
                <a:latin typeface="Garamond" panose="02020404030301010803" pitchFamily="18" charset="0"/>
              </a:rPr>
              <a:t> идентификатор </a:t>
            </a:r>
            <a:r>
              <a:rPr lang="ru-RU" altLang="en-US" sz="2400" dirty="0" err="1">
                <a:latin typeface="Garamond" panose="02020404030301010803" pitchFamily="18" charset="0"/>
              </a:rPr>
              <a:t>верзије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због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чега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операција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читања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успева</a:t>
            </a:r>
            <a:r>
              <a:rPr lang="ru-RU" altLang="en-US" sz="2400" dirty="0">
                <a:latin typeface="Garamond" panose="02020404030301010803" pitchFamily="18" charset="0"/>
              </a:rPr>
              <a:t>, па </a:t>
            </a:r>
            <a:r>
              <a:rPr lang="ru-RU" altLang="en-US" sz="2400" dirty="0" err="1">
                <a:latin typeface="Garamond" panose="02020404030301010803" pitchFamily="18" charset="0"/>
              </a:rPr>
              <a:t>долази</a:t>
            </a:r>
            <a:r>
              <a:rPr lang="ru-RU" altLang="en-US" sz="2400" dirty="0">
                <a:latin typeface="Garamond" panose="02020404030301010803" pitchFamily="18" charset="0"/>
              </a:rPr>
              <a:t> до </a:t>
            </a:r>
            <a:r>
              <a:rPr lang="ru-RU" altLang="en-US" sz="2400" dirty="0" err="1">
                <a:latin typeface="Garamond" panose="02020404030301010803" pitchFamily="18" charset="0"/>
              </a:rPr>
              <a:t>избацивања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изузетка</a:t>
            </a:r>
            <a:r>
              <a:rPr lang="ru-RU" altLang="en-US" sz="2400" dirty="0">
                <a:latin typeface="Garamond" panose="02020404030301010803" pitchFamily="18" charset="0"/>
              </a:rPr>
              <a:t> типа </a:t>
            </a:r>
            <a:r>
              <a:rPr lang="en-US" altLang="en-US" sz="2000" dirty="0" err="1"/>
              <a:t>InvalidClassException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None/>
              <a:defRPr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Промене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најчешће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доводе до некомпатибилности су: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брисање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померање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наниже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кроз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хијерархију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ru-RU" altLang="en-US" sz="2400" dirty="0" smtClean="0">
                <a:latin typeface="Garamond" panose="02020404030301010803" pitchFamily="18" charset="0"/>
              </a:rPr>
              <a:t>промена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нестатичког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статичко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промена типа поља</a:t>
            </a:r>
          </a:p>
          <a:p>
            <a:pPr>
              <a:spcBef>
                <a:spcPct val="0"/>
              </a:spcBef>
              <a:buClrTx/>
              <a:buNone/>
              <a:defRPr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  <a:defRPr/>
            </a:pPr>
            <a:r>
              <a:rPr lang="sr-Cyrl-RS" altLang="en-US" sz="2400" dirty="0">
                <a:latin typeface="Garamond" panose="02020404030301010803" pitchFamily="18" charset="0"/>
              </a:rPr>
              <a:t>Компатибилне промене су: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sr-Cyrl-RS" altLang="en-US" sz="2400" dirty="0">
                <a:latin typeface="Garamond" panose="02020404030301010803" pitchFamily="18" charset="0"/>
              </a:rPr>
              <a:t>додавање поља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ru-RU" altLang="en-US" sz="2400" dirty="0">
                <a:latin typeface="Garamond" panose="02020404030301010803" pitchFamily="18" charset="0"/>
              </a:rPr>
              <a:t>промена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приступних</a:t>
            </a:r>
            <a:r>
              <a:rPr lang="ru-RU" altLang="en-US" sz="2400" dirty="0">
                <a:latin typeface="Garamond" panose="02020404030301010803" pitchFamily="18" charset="0"/>
              </a:rPr>
              <a:t> атрибута </a:t>
            </a:r>
            <a:r>
              <a:rPr lang="ru-RU" altLang="en-US" sz="2400" dirty="0" err="1">
                <a:latin typeface="Garamond" panose="02020404030301010803" pitchFamily="18" charset="0"/>
              </a:rPr>
              <a:t>поља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000" dirty="0" err="1"/>
              <a:t>public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000" dirty="0" err="1"/>
              <a:t>private</a:t>
            </a:r>
            <a:r>
              <a:rPr lang="ru-RU" altLang="en-US" sz="2400" dirty="0">
                <a:latin typeface="Garamond" panose="02020404030301010803" pitchFamily="18" charset="0"/>
              </a:rPr>
              <a:t>...)</a:t>
            </a: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r>
              <a:rPr lang="ru-RU" altLang="en-US" sz="2400" dirty="0">
                <a:latin typeface="Garamond" panose="02020404030301010803" pitchFamily="18" charset="0"/>
              </a:rPr>
              <a:t>промена </a:t>
            </a:r>
            <a:r>
              <a:rPr lang="ru-RU" altLang="en-US" sz="2400" dirty="0" err="1">
                <a:latin typeface="Garamond" panose="02020404030301010803" pitchFamily="18" charset="0"/>
              </a:rPr>
              <a:t>поља</a:t>
            </a:r>
            <a:r>
              <a:rPr lang="ru-RU" altLang="en-US" sz="2400" dirty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>
                <a:latin typeface="Garamond" panose="02020404030301010803" pitchFamily="18" charset="0"/>
              </a:rPr>
              <a:t>статичког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нестатичко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  <a:defRPr/>
            </a:pPr>
            <a:endParaRPr lang="sr-Cyrl-R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31913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Проблеми код </a:t>
            </a:r>
            <a:r>
              <a:rPr lang="sr-Cyrl-RS" altLang="en-US" kern="0" smtClean="0">
                <a:solidFill>
                  <a:srgbClr val="3366FF"/>
                </a:solidFill>
              </a:rPr>
              <a:t>серијализације (3)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0825" y="1409700"/>
            <a:ext cx="88931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Дијаграм који следи приказује односе наслеђивања између токова података, читача и писача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>
                <a:solidFill>
                  <a:srgbClr val="3366FF"/>
                </a:solidFill>
              </a:rPr>
              <a:t>Токови</a:t>
            </a:r>
            <a:r>
              <a:rPr lang="en-US" altLang="en-US" kern="0" dirty="0">
                <a:solidFill>
                  <a:srgbClr val="3366FF"/>
                </a:solidFill>
              </a:rPr>
              <a:t>, </a:t>
            </a:r>
            <a:r>
              <a:rPr lang="sr-Cyrl-RS" altLang="en-US" kern="0" dirty="0">
                <a:solidFill>
                  <a:srgbClr val="3366FF"/>
                </a:solidFill>
              </a:rPr>
              <a:t>читачи и </a:t>
            </a:r>
            <a:r>
              <a:rPr lang="sr-Cyrl-RS" altLang="en-US" kern="0" dirty="0" smtClean="0">
                <a:solidFill>
                  <a:srgbClr val="3366FF"/>
                </a:solidFill>
              </a:rPr>
              <a:t>писачи </a:t>
            </a:r>
            <a:r>
              <a:rPr lang="en-US" altLang="en-US" kern="0" dirty="0" smtClean="0">
                <a:solidFill>
                  <a:srgbClr val="3366FF"/>
                </a:solidFill>
              </a:rPr>
              <a:t>(</a:t>
            </a:r>
            <a:r>
              <a:rPr lang="sr-Cyrl-RS" altLang="en-US" kern="0" dirty="0" smtClean="0">
                <a:solidFill>
                  <a:srgbClr val="3366FF"/>
                </a:solidFill>
              </a:rPr>
              <a:t>3</a:t>
            </a:r>
            <a:r>
              <a:rPr lang="en-US" altLang="en-US" kern="0" dirty="0" smtClean="0">
                <a:solidFill>
                  <a:srgbClr val="3366FF"/>
                </a:solidFill>
              </a:rPr>
              <a:t>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239963"/>
            <a:ext cx="7059612" cy="461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427038"/>
            <a:ext cx="5867400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7504" y="1341438"/>
            <a:ext cx="9036496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Како су </a:t>
            </a:r>
            <a:r>
              <a:rPr lang="en-US" altLang="en-US" sz="2000" dirty="0" err="1" smtClean="0">
                <a:latin typeface="+mn-lt"/>
              </a:rPr>
              <a:t>InputStream</a:t>
            </a:r>
            <a:r>
              <a:rPr lang="en-US" altLang="en-US" sz="2000" dirty="0" smtClean="0">
                <a:latin typeface="+mn-lt"/>
              </a:rPr>
              <a:t> </a:t>
            </a:r>
            <a:r>
              <a:rPr lang="sr-Cyrl-RS" altLang="en-US" sz="2400" dirty="0" err="1" smtClean="0">
                <a:latin typeface="Garamond" panose="02020404030301010803" pitchFamily="18" charset="0"/>
              </a:rPr>
              <a:t>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>
                <a:latin typeface="+mn-lt"/>
              </a:rPr>
              <a:t>OutputStream</a:t>
            </a:r>
            <a:r>
              <a:rPr lang="en-US" altLang="en-US" sz="2000" dirty="0" smtClean="0">
                <a:latin typeface="+mn-lt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апстрактне класе, то се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улаз/излаз обично реализује преко њихових поткласа, као што су:</a:t>
            </a:r>
          </a:p>
          <a:p>
            <a:pPr marL="1200150" lvl="1" indent="-457200">
              <a:spcBef>
                <a:spcPts val="600"/>
              </a:spcBef>
              <a:buClrTx/>
              <a:defRPr/>
            </a:pPr>
            <a:r>
              <a:rPr lang="en-US" altLang="en-US" sz="1500" dirty="0" err="1" smtClean="0">
                <a:latin typeface="+mn-lt"/>
              </a:rPr>
              <a:t>FileInputStream</a:t>
            </a:r>
            <a:r>
              <a:rPr lang="sr-Cyrl-RS" altLang="en-US" sz="1900" dirty="0" smtClean="0">
                <a:solidFill>
                  <a:srgbClr val="FF66FF"/>
                </a:solidFill>
                <a:latin typeface="Garamond" panose="02020404030301010803" pitchFamily="18" charset="0"/>
              </a:rPr>
              <a:t>, </a:t>
            </a:r>
            <a:r>
              <a:rPr lang="en-US" altLang="en-US" sz="1500" dirty="0" err="1" smtClean="0">
                <a:latin typeface="+mn-lt"/>
              </a:rPr>
              <a:t>FileOutputStream</a:t>
            </a:r>
            <a:endParaRPr lang="sr-Cyrl-RS" altLang="en-US" sz="1500" dirty="0" smtClean="0">
              <a:latin typeface="+mn-lt"/>
            </a:endParaRPr>
          </a:p>
          <a:p>
            <a:pPr marL="1200150" lvl="1" indent="-457200">
              <a:spcBef>
                <a:spcPts val="600"/>
              </a:spcBef>
              <a:buClrTx/>
              <a:defRPr/>
            </a:pPr>
            <a:r>
              <a:rPr lang="en-US" altLang="en-US" sz="1500" dirty="0" err="1" smtClean="0">
                <a:latin typeface="+mn-lt"/>
              </a:rPr>
              <a:t>DataInputStream</a:t>
            </a:r>
            <a:r>
              <a:rPr lang="en-US" altLang="en-US" sz="1500" dirty="0" smtClean="0">
                <a:latin typeface="+mn-lt"/>
              </a:rPr>
              <a:t>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</a:t>
            </a:r>
            <a:r>
              <a:rPr lang="en-US" altLang="en-US" sz="1900" dirty="0" smtClean="0">
                <a:latin typeface="Garamond" panose="02020404030301010803" pitchFamily="18" charset="0"/>
              </a:rPr>
              <a:t> </a:t>
            </a:r>
            <a:r>
              <a:rPr lang="en-US" altLang="en-US" sz="1500" dirty="0" err="1" smtClean="0">
                <a:latin typeface="+mn-lt"/>
              </a:rPr>
              <a:t>DataOutputStream</a:t>
            </a:r>
            <a:r>
              <a:rPr lang="en-US" altLang="en-US" sz="1900" dirty="0" smtClean="0">
                <a:latin typeface="Garamond" panose="02020404030301010803" pitchFamily="18" charset="0"/>
              </a:rPr>
              <a:t>.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Наравно, често се користе и друге поткласе ових класа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чиме се нпр. омогућава филтерисање и/или баферисан улаз/излаз.</a:t>
            </a:r>
          </a:p>
          <a:p>
            <a:pPr>
              <a:spcBef>
                <a:spcPts val="600"/>
              </a:spcBef>
              <a:buClrTx/>
              <a:buNone/>
              <a:defRPr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Како су </a:t>
            </a:r>
            <a:r>
              <a:rPr lang="en-US" altLang="en-US" sz="2000" dirty="0" smtClean="0"/>
              <a:t>Reader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Writer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апстрактне класе, то се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улаз/излаз обично реализује преко њихових поткласа, као што су: </a:t>
            </a:r>
          </a:p>
          <a:p>
            <a:pPr marL="1085850" lvl="1" indent="-342900">
              <a:spcBef>
                <a:spcPts val="600"/>
              </a:spcBef>
              <a:buClrTx/>
              <a:defRPr/>
            </a:pPr>
            <a:r>
              <a:rPr lang="en-US" altLang="en-US" sz="1500" dirty="0" err="1" smtClean="0"/>
              <a:t>InputStreamReader</a:t>
            </a:r>
            <a:r>
              <a:rPr lang="sr-Cyrl-RS" altLang="en-US" sz="1500" dirty="0" smtClean="0"/>
              <a:t>,</a:t>
            </a:r>
            <a:r>
              <a:rPr lang="en-US" altLang="en-US" sz="1900" dirty="0" smtClean="0">
                <a:solidFill>
                  <a:srgbClr val="FF66FF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1500" dirty="0" err="1" smtClean="0"/>
              <a:t>InputStreamWriter</a:t>
            </a:r>
            <a:endParaRPr lang="sr-Cyrl-RS" altLang="en-US" sz="1500" dirty="0"/>
          </a:p>
          <a:p>
            <a:pPr marL="1085850" lvl="1" indent="-342900">
              <a:spcBef>
                <a:spcPts val="600"/>
              </a:spcBef>
              <a:buClrTx/>
              <a:defRPr/>
            </a:pPr>
            <a:r>
              <a:rPr lang="en-US" altLang="en-US" sz="1500" dirty="0" err="1"/>
              <a:t>FileReader</a:t>
            </a:r>
            <a:r>
              <a:rPr lang="sr-Cyrl-RS" altLang="en-US" sz="1500" dirty="0"/>
              <a:t>, </a:t>
            </a:r>
            <a:r>
              <a:rPr lang="en-US" altLang="en-US" sz="1500" dirty="0" err="1" smtClean="0"/>
              <a:t>FileWriter</a:t>
            </a:r>
            <a:r>
              <a:rPr lang="en-US" altLang="en-US" sz="19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>
                <a:solidFill>
                  <a:srgbClr val="3366FF"/>
                </a:solidFill>
              </a:rPr>
              <a:t>Токови</a:t>
            </a:r>
            <a:r>
              <a:rPr lang="en-US" altLang="en-US" kern="0" dirty="0">
                <a:solidFill>
                  <a:srgbClr val="3366FF"/>
                </a:solidFill>
              </a:rPr>
              <a:t>, </a:t>
            </a:r>
            <a:r>
              <a:rPr lang="sr-Cyrl-RS" altLang="en-US" kern="0" dirty="0">
                <a:solidFill>
                  <a:srgbClr val="3366FF"/>
                </a:solidFill>
              </a:rPr>
              <a:t>читачи и писачи </a:t>
            </a:r>
            <a:r>
              <a:rPr lang="en-US" altLang="en-US" kern="0" dirty="0" smtClean="0">
                <a:solidFill>
                  <a:srgbClr val="3366FF"/>
                </a:solidFill>
              </a:rPr>
              <a:t>(</a:t>
            </a:r>
            <a:r>
              <a:rPr lang="sr-Cyrl-RS" altLang="en-US" kern="0" dirty="0" smtClean="0">
                <a:solidFill>
                  <a:srgbClr val="3366FF"/>
                </a:solidFill>
              </a:rPr>
              <a:t>4</a:t>
            </a:r>
            <a:r>
              <a:rPr lang="en-US" altLang="en-US" kern="0" dirty="0" smtClean="0">
                <a:solidFill>
                  <a:srgbClr val="3366FF"/>
                </a:solidFill>
              </a:rPr>
              <a:t>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" y="1341438"/>
            <a:ext cx="89154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Токови </a:t>
            </a:r>
            <a:r>
              <a:rPr lang="sr-Cyrl-RS" altLang="en-US" sz="2400" dirty="0">
                <a:latin typeface="Garamond" panose="02020404030301010803" pitchFamily="18" charset="0"/>
              </a:rPr>
              <a:t>који су већ коришћени у ранијим програмима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су: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en-US" altLang="en-US" sz="2000" dirty="0" smtClean="0"/>
              <a:t>System.in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и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000" dirty="0" err="1"/>
              <a:t>System.out</a:t>
            </a:r>
            <a:r>
              <a:rPr lang="sr-Cyrl-RS" altLang="en-US" sz="2400" dirty="0">
                <a:latin typeface="Garamond" panose="02020404030301010803" pitchFamily="18" charset="0"/>
              </a:rPr>
              <a:t>, примерци класа </a:t>
            </a:r>
            <a:r>
              <a:rPr lang="en-US" altLang="en-US" sz="2000" dirty="0" err="1"/>
              <a:t>InputStream</a:t>
            </a:r>
            <a:r>
              <a:rPr lang="sr-Cyrl-RS" altLang="en-US" sz="20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и </a:t>
            </a:r>
            <a:r>
              <a:rPr lang="en-US" altLang="en-US" sz="2000" dirty="0" err="1" smtClean="0"/>
              <a:t>PrintStream</a:t>
            </a:r>
            <a:r>
              <a:rPr lang="sr-Cyrl-RS" altLang="en-US" sz="2000" dirty="0" smtClean="0"/>
              <a:t>.</a:t>
            </a:r>
          </a:p>
          <a:p>
            <a:pPr>
              <a:spcBef>
                <a:spcPts val="600"/>
              </a:spcBef>
              <a:buClrTx/>
              <a:buNone/>
            </a:pPr>
            <a:endParaRPr lang="sr-Cyrl-RS" altLang="en-US" sz="2000" dirty="0" smtClean="0"/>
          </a:p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„Стандардни</a:t>
            </a:r>
            <a:r>
              <a:rPr lang="sr-Cyrl-RS" altLang="en-US" sz="2400" dirty="0">
                <a:latin typeface="Garamond" panose="02020404030301010803" pitchFamily="18" charset="0"/>
              </a:rPr>
              <a:t>“ излазни ток </a:t>
            </a:r>
            <a:r>
              <a:rPr lang="en-US" altLang="en-US" sz="2000" dirty="0" err="1"/>
              <a:t>System.out</a:t>
            </a:r>
            <a:r>
              <a:rPr lang="en-US" altLang="en-US" sz="2000" dirty="0"/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је већ отворен и спреман за прихватање података.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Обично </a:t>
            </a:r>
            <a:r>
              <a:rPr lang="sr-Cyrl-RS" altLang="en-US" sz="1900" dirty="0">
                <a:latin typeface="Garamond" panose="02020404030301010803" pitchFamily="18" charset="0"/>
              </a:rPr>
              <a:t>овај ток одговара излазу конзоле или другом одредишту за излаз који је одредило окружење домаћина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.</a:t>
            </a:r>
          </a:p>
          <a:p>
            <a:pPr lvl="1" indent="0">
              <a:spcBef>
                <a:spcPts val="600"/>
              </a:spcBef>
              <a:buClrTx/>
              <a:buNone/>
            </a:pPr>
            <a:endParaRPr lang="sr-Cyrl-RS" altLang="en-US" sz="19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„Стандардни улазни ток </a:t>
            </a:r>
            <a:r>
              <a:rPr lang="en-US" altLang="en-US" sz="2000" dirty="0"/>
              <a:t>System.in</a:t>
            </a:r>
            <a:r>
              <a:rPr lang="sr-Cyrl-RS" altLang="en-US" sz="2000" dirty="0"/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је већ отворен и спреман за прихват улазних података.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Обично </a:t>
            </a:r>
            <a:r>
              <a:rPr lang="sr-Cyrl-RS" altLang="en-US" sz="1900" dirty="0">
                <a:latin typeface="Garamond" panose="02020404030301010803" pitchFamily="18" charset="0"/>
              </a:rPr>
              <a:t>овај ток одговара улазу са тастатуре или неком другом улазном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извору који је одредило Јава окружење домаћина, односно корисник.</a:t>
            </a:r>
            <a:endParaRPr lang="sr-Cyrl-R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>
                <a:solidFill>
                  <a:srgbClr val="3366FF"/>
                </a:solidFill>
              </a:rPr>
              <a:t>Токови</a:t>
            </a:r>
            <a:r>
              <a:rPr lang="en-US" altLang="en-US" kern="0" dirty="0">
                <a:solidFill>
                  <a:srgbClr val="3366FF"/>
                </a:solidFill>
              </a:rPr>
              <a:t>, </a:t>
            </a:r>
            <a:r>
              <a:rPr lang="sr-Cyrl-RS" altLang="en-US" kern="0" dirty="0">
                <a:solidFill>
                  <a:srgbClr val="3366FF"/>
                </a:solidFill>
              </a:rPr>
              <a:t>читачи и писачи </a:t>
            </a:r>
            <a:r>
              <a:rPr lang="en-US" altLang="en-US" kern="0" dirty="0" smtClean="0">
                <a:solidFill>
                  <a:srgbClr val="3366FF"/>
                </a:solidFill>
              </a:rPr>
              <a:t>(</a:t>
            </a:r>
            <a:r>
              <a:rPr lang="sr-Cyrl-RS" altLang="en-US" kern="0" dirty="0" smtClean="0">
                <a:solidFill>
                  <a:srgbClr val="3366FF"/>
                </a:solidFill>
              </a:rPr>
              <a:t>5</a:t>
            </a:r>
            <a:r>
              <a:rPr lang="en-US" altLang="en-US" kern="0" dirty="0" smtClean="0">
                <a:solidFill>
                  <a:srgbClr val="3366FF"/>
                </a:solidFill>
              </a:rPr>
              <a:t>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5496" y="1376363"/>
            <a:ext cx="9059292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Основни метод у класи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InputStream</a:t>
            </a:r>
            <a:r>
              <a:rPr lang="en-US" altLang="en-US" sz="2000" dirty="0" smtClean="0"/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метод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read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Тај метод чита један бајт</a:t>
            </a:r>
            <a:r>
              <a:rPr lang="en-US" altLang="en-US" sz="2400" dirty="0" smtClean="0">
                <a:latin typeface="Garamond" panose="02020404030301010803" pitchFamily="18" charset="0"/>
              </a:rPr>
              <a:t> 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број</a:t>
            </a:r>
            <a:r>
              <a:rPr lang="en-US" altLang="en-US" sz="2400" dirty="0" smtClean="0">
                <a:latin typeface="Garamond" panose="02020404030301010803" pitchFamily="18" charset="0"/>
              </a:rPr>
              <a:t> 0-255).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Ако се при читању препозна крај тока, метод враће </a:t>
            </a:r>
            <a:r>
              <a:rPr lang="en-US" altLang="en-US" sz="2400" dirty="0" smtClean="0">
                <a:latin typeface="Garamond" panose="02020404030301010803" pitchFamily="18" charset="0"/>
              </a:rPr>
              <a:t>-1.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Потпис овог метода 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read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IOExeption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dirty="0" smtClean="0"/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Улазне операције обично не реализују директним позивима метода </a:t>
            </a:r>
            <a:r>
              <a:rPr lang="en-US" altLang="en-US" sz="2000" dirty="0" smtClean="0"/>
              <a:t>read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већ се користе други објекти, нпр. објекти типа </a:t>
            </a:r>
            <a:r>
              <a:rPr lang="en-US" altLang="en-US" sz="2000" dirty="0" smtClean="0"/>
              <a:t>Scanner</a:t>
            </a:r>
            <a:r>
              <a:rPr lang="sr-Cyrl-RS" altLang="en-US" sz="2000" dirty="0" smtClean="0"/>
              <a:t>.</a:t>
            </a:r>
          </a:p>
          <a:p>
            <a:pPr marL="342900" indent="-342900">
              <a:spcBef>
                <a:spcPts val="6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Методи за читање низа бајтова (ни они се директно не позивају много често): 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read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read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byte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pocetak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duzina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endParaRPr lang="en-US" sz="15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Улазни токови података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2924944"/>
            <a:ext cx="53285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899592" y="4838814"/>
            <a:ext cx="8064896" cy="646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28600" y="1497013"/>
            <a:ext cx="8686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Улазне операције реализоване преко класе </a:t>
            </a:r>
            <a:r>
              <a:rPr lang="en-US" altLang="en-US" sz="2000" dirty="0" err="1" smtClean="0">
                <a:latin typeface="+mn-lt"/>
              </a:rPr>
              <a:t>InputStream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су операције тзв. ниског нивоа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Рад на том нивоу није атрактиван ни ефикасан (са тачке гледишта типичног програмера) па је развијен велики број поткласа за организацију улаза „специјалних“ врста података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Дакле, улаз се обично организује преко поткласа као што су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>
                <a:latin typeface="+mn-lt"/>
              </a:rPr>
              <a:t>FileInputStream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2000" dirty="0" err="1" smtClean="0">
                <a:latin typeface="+mn-lt"/>
              </a:rPr>
              <a:t>FilterInputStream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2000" dirty="0" err="1" smtClean="0">
                <a:latin typeface="+mn-lt"/>
              </a:rPr>
              <a:t>ByteArrayInputStream</a:t>
            </a:r>
            <a:r>
              <a:rPr lang="en-US" altLang="en-US" sz="2400" dirty="0" smtClean="0">
                <a:latin typeface="Garamond" panose="02020404030301010803" pitchFamily="18" charset="0"/>
              </a:rPr>
              <a:t>,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>
                <a:latin typeface="+mn-lt"/>
              </a:rPr>
              <a:t>ObjectInputStream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итд.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03350" y="427038"/>
            <a:ext cx="7740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altLang="en-US" kern="0" dirty="0" smtClean="0">
                <a:solidFill>
                  <a:srgbClr val="3366FF"/>
                </a:solidFill>
              </a:rPr>
              <a:t>Улазни токови података (2)</a:t>
            </a:r>
            <a:endParaRPr lang="sr-Latn-CS" altLang="en-U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1994</Words>
  <Application>Microsoft Office PowerPoint</Application>
  <PresentationFormat>On-screen Show (4:3)</PresentationFormat>
  <Paragraphs>338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Wingdings</vt:lpstr>
      <vt:lpstr>Calibri</vt:lpstr>
      <vt:lpstr>Courier New</vt:lpstr>
      <vt:lpstr>Times New Roman</vt:lpstr>
      <vt:lpstr>Garamond</vt:lpstr>
      <vt:lpstr>4_Watermark</vt:lpstr>
      <vt:lpstr>Објектно орјентисано програмирање</vt:lpstr>
      <vt:lpstr>Улаз и излаз, серијализација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>OOP</dc:subject>
  <dc:creator>Vladimir Filipovic;Dusan Tosic</dc:creator>
  <cp:lastModifiedBy>Vladimir Filipovic</cp:lastModifiedBy>
  <cp:revision>195</cp:revision>
  <dcterms:created xsi:type="dcterms:W3CDTF">2000-04-07T19:38:54Z</dcterms:created>
  <dcterms:modified xsi:type="dcterms:W3CDTF">2017-05-19T17:26:50Z</dcterms:modified>
</cp:coreProperties>
</file>