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0" r:id="rId1"/>
  </p:sldMasterIdLst>
  <p:notesMasterIdLst>
    <p:notesMasterId r:id="rId18"/>
  </p:notesMasterIdLst>
  <p:sldIdLst>
    <p:sldId id="306" r:id="rId2"/>
    <p:sldId id="307" r:id="rId3"/>
    <p:sldId id="309" r:id="rId4"/>
    <p:sldId id="310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3" r:id="rId16"/>
    <p:sldId id="308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aramond" panose="02020404030301010803" pitchFamily="18" charset="0"/>
      <p:regular r:id="rId23"/>
      <p:bold r:id="rId24"/>
      <p:italic r:id="rId2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90099"/>
    <a:srgbClr val="FF6600"/>
    <a:srgbClr val="D60093"/>
    <a:srgbClr val="008000"/>
    <a:srgbClr val="33CC33"/>
    <a:srgbClr val="66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10" autoAdjust="0"/>
  </p:normalViewPr>
  <p:slideViewPr>
    <p:cSldViewPr>
      <p:cViewPr varScale="1">
        <p:scale>
          <a:sx n="83" d="100"/>
          <a:sy n="83" d="100"/>
        </p:scale>
        <p:origin x="-141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2F0C4FFC-5DFB-40A9-803B-7EFE52120185}" type="datetimeFigureOut">
              <a:rPr lang="en-US"/>
              <a:pPr>
                <a:defRPr/>
              </a:pPr>
              <a:t>5/25/2017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BB1E8E3E-1068-43C0-9BFC-83A9FDE8DEC6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553354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 eaLnBrk="1" hangingPunct="1">
              <a:buClrTx/>
              <a:buSzTx/>
              <a:defRPr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 eaLnBrk="1" hangingPunct="1">
              <a:buClrTx/>
              <a:buSzTx/>
              <a:defRPr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0A3DE786-E8B0-4797-B983-26BE99552C9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4278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4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34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5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89114" y="274072"/>
            <a:ext cx="4683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fld id="{468D0552-F2EB-488F-A927-6F090AA9B966}" type="slidenum">
              <a:rPr lang="en-US" altLang="sr-Latn-RS" sz="800" smtClean="0">
                <a:solidFill>
                  <a:srgbClr val="6767FF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/</a:t>
            </a:r>
            <a:r>
              <a:rPr lang="sr-Latn-RS" altLang="sr-Latn-RS" sz="800" smtClean="0">
                <a:solidFill>
                  <a:srgbClr val="6767FF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16</a:t>
            </a:r>
            <a:endParaRPr lang="en-US" altLang="sr-Latn-RS" sz="800" dirty="0">
              <a:solidFill>
                <a:srgbClr val="6767FF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latin typeface="Garamond" panose="02020404030301010803" pitchFamily="18" charset="0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FFFFFF"/>
                </a:solidFill>
                <a:latin typeface="Garamond" panose="02020404030301010803" pitchFamily="18" charset="0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latin typeface="Garamond" panose="02020404030301010803" pitchFamily="18" charset="0"/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Garamond" panose="02020404030301010803" pitchFamily="18" charset="0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Garamond" panose="02020404030301010803" pitchFamily="18" charset="0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>
                <a:solidFill>
                  <a:srgbClr val="000000"/>
                </a:solidFill>
              </a:rPr>
              <a:t>Математички факултет</a:t>
            </a:r>
            <a:endParaRPr lang="en-US" sz="800" smtClean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collections/streams/reduct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solidFill>
                  <a:srgbClr val="3366FF"/>
                </a:solidFill>
              </a:rPr>
              <a:t>Још напреднији приступ – ламбда изрази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81912"/>
            <a:ext cx="8784976" cy="5257800"/>
          </a:xfrm>
        </p:spPr>
        <p:txBody>
          <a:bodyPr/>
          <a:lstStyle/>
          <a:p>
            <a:r>
              <a:rPr lang="sr-Cyrl-RS" sz="2400" dirty="0" smtClean="0"/>
              <a:t>Међутим, употребом ламбда израза можемо то да изразимо </a:t>
            </a:r>
            <a:r>
              <a:rPr lang="sr-Cyrl-RS" sz="2400" u="sng" dirty="0" smtClean="0"/>
              <a:t>још елегантније</a:t>
            </a:r>
            <a:r>
              <a:rPr lang="sr-Cyrl-RS" sz="2400" dirty="0" smtClean="0"/>
              <a:t>:</a:t>
            </a:r>
            <a:endParaRPr lang="sr-Latn-RS" sz="14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r-Latn-RS" sz="18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printPersons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getGender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Sex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MALE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25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600" dirty="0"/>
          </a:p>
          <a:p>
            <a:pPr marL="0" indent="0">
              <a:buNone/>
            </a:pPr>
            <a:endParaRPr lang="sr-Latn-RS" sz="1600" dirty="0"/>
          </a:p>
          <a:p>
            <a:r>
              <a:rPr lang="sr-Cyrl-RS" sz="2400" dirty="0" smtClean="0"/>
              <a:t>Синтакса ламбда израза је следећа: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sz="1700" dirty="0" smtClean="0"/>
              <a:t>(</a:t>
            </a:r>
            <a:r>
              <a:rPr lang="sr-Latn-RS" sz="1700" dirty="0" smtClean="0"/>
              <a:t>arg1, arg2, ...) – </a:t>
            </a:r>
            <a:r>
              <a:rPr lang="sr-Cyrl-RS" sz="1700" dirty="0" smtClean="0"/>
              <a:t>листа параметара ламбда израза</a:t>
            </a:r>
            <a:r>
              <a:rPr lang="en-US" sz="1700" dirty="0"/>
              <a:t>;</a:t>
            </a:r>
            <a:endParaRPr lang="sr-Cyrl-RS" sz="17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sr-Latn-RS" sz="17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7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sr-Latn-RS" sz="1700" dirty="0"/>
              <a:t>– </a:t>
            </a:r>
            <a:r>
              <a:rPr lang="sr-Cyrl-RS" sz="1700" dirty="0" smtClean="0"/>
              <a:t>почетак тела ламбда израза</a:t>
            </a:r>
            <a:r>
              <a:rPr lang="en-US" sz="1700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sz="1700" dirty="0" smtClean="0"/>
              <a:t>Након чега следи сам ламбда израз који по синтакси представља валидан Јава израз, и чија повратна вредност мора да одговара повратном типу наведеном у одговарајућем интерфејсу (нпр. </a:t>
            </a:r>
            <a:r>
              <a:rPr lang="sr-Latn-RS" sz="1700" dirty="0" smtClean="0"/>
              <a:t>CheckPerson)</a:t>
            </a:r>
            <a:r>
              <a:rPr lang="sr-Cyrl-RS" sz="1700" dirty="0" smtClean="0"/>
              <a:t>.  </a:t>
            </a:r>
          </a:p>
          <a:p>
            <a:pPr lvl="1"/>
            <a:endParaRPr lang="sr-Cyrl-RS" sz="1900" dirty="0" smtClean="0"/>
          </a:p>
          <a:p>
            <a:pPr lvl="1"/>
            <a:endParaRPr lang="sr-Cyrl-RS" dirty="0" smtClean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72825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9275"/>
            <a:ext cx="7632848" cy="868363"/>
          </a:xfrm>
        </p:spPr>
        <p:txBody>
          <a:bodyPr/>
          <a:lstStyle/>
          <a:p>
            <a:r>
              <a:rPr lang="sr-Cyrl-RS" altLang="en-US" dirty="0" smtClean="0">
                <a:solidFill>
                  <a:srgbClr val="3366FF"/>
                </a:solidFill>
              </a:rPr>
              <a:t>Уграђени функцијски интерфејси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81912"/>
            <a:ext cx="9073008" cy="5257800"/>
          </a:xfrm>
        </p:spPr>
        <p:txBody>
          <a:bodyPr/>
          <a:lstStyle/>
          <a:p>
            <a:r>
              <a:rPr lang="sr-Cyrl-RS" sz="2400" dirty="0" smtClean="0"/>
              <a:t>Додатно, уместо да сами дефинишемо интерфејсе, могуће је користити неке стандардне уграђене генеричке:</a:t>
            </a:r>
            <a:endParaRPr lang="sr-Latn-RS" sz="14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r-Latn-RS" sz="18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printPersonsWithPredicate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	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tester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p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tester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printPerson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800" dirty="0" smtClean="0">
                <a:latin typeface="+mj-lt"/>
              </a:rPr>
              <a:t>Где је </a:t>
            </a:r>
            <a:r>
              <a:rPr lang="en-US" sz="1800" dirty="0" smtClean="0">
                <a:latin typeface="+mj-lt"/>
              </a:rPr>
              <a:t>Predicate&lt;T&gt; </a:t>
            </a:r>
            <a:r>
              <a:rPr lang="sr-Cyrl-RS" sz="1800" dirty="0" smtClean="0">
                <a:latin typeface="+mj-lt"/>
              </a:rPr>
              <a:t>уграђени генерички интерфејс из пакета </a:t>
            </a:r>
            <a:r>
              <a:rPr lang="sr-Latn-RS" sz="1800" dirty="0" smtClean="0">
                <a:latin typeface="+mj-lt"/>
              </a:rPr>
              <a:t>java.util.function:</a:t>
            </a:r>
            <a:endParaRPr lang="sr-Latn-RS" sz="1800" dirty="0">
              <a:latin typeface="+mj-lt"/>
            </a:endParaRPr>
          </a:p>
          <a:p>
            <a:pPr marL="0" indent="0">
              <a:buNone/>
            </a:pPr>
            <a:endParaRPr lang="sr-Cyrl-RS" sz="18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T t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800" dirty="0"/>
          </a:p>
          <a:p>
            <a:pPr lvl="1"/>
            <a:endParaRPr lang="sr-Cyrl-RS" sz="1900" dirty="0" smtClean="0"/>
          </a:p>
          <a:p>
            <a:pPr lvl="1"/>
            <a:endParaRPr lang="sr-Cyrl-RS" dirty="0" smtClean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35098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89456"/>
            <a:ext cx="7920880" cy="868363"/>
          </a:xfrm>
        </p:spPr>
        <p:txBody>
          <a:bodyPr/>
          <a:lstStyle/>
          <a:p>
            <a:r>
              <a:rPr lang="sr-Cyrl-RS" altLang="en-US" dirty="0" smtClean="0">
                <a:solidFill>
                  <a:srgbClr val="3366FF"/>
                </a:solidFill>
              </a:rPr>
              <a:t>Погоднија нотација</a:t>
            </a:r>
            <a:r>
              <a:rPr lang="en-US" altLang="en-US" dirty="0" smtClean="0">
                <a:solidFill>
                  <a:srgbClr val="3366FF"/>
                </a:solidFill>
              </a:rPr>
              <a:t> – </a:t>
            </a:r>
            <a:r>
              <a:rPr lang="en-US" altLang="en-US" i="1" dirty="0" smtClean="0">
                <a:solidFill>
                  <a:srgbClr val="3366FF"/>
                </a:solidFill>
              </a:rPr>
              <a:t>filter, </a:t>
            </a:r>
            <a:r>
              <a:rPr lang="en-US" altLang="en-US" i="1" dirty="0" err="1" smtClean="0">
                <a:solidFill>
                  <a:srgbClr val="3366FF"/>
                </a:solidFill>
              </a:rPr>
              <a:t>forEach</a:t>
            </a:r>
            <a:endParaRPr lang="sr-Latn-R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81912"/>
            <a:ext cx="9073008" cy="5257800"/>
          </a:xfrm>
        </p:spPr>
        <p:txBody>
          <a:bodyPr/>
          <a:lstStyle/>
          <a:p>
            <a:r>
              <a:rPr lang="sr-Cyrl-RS" sz="2400" dirty="0" smtClean="0"/>
              <a:t>Постоји и нешто погоднија нотација за примену ламбда израза над колекцијама података:</a:t>
            </a:r>
          </a:p>
          <a:p>
            <a:pPr marL="0" indent="0">
              <a:buNone/>
            </a:pP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oster</a:t>
            </a:r>
          </a:p>
          <a:p>
            <a:pPr marL="0" indent="0">
              <a:buNone/>
            </a:pPr>
            <a:r>
              <a:rPr 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getGender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Sex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MALE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25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System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sr-Cyrl-RS" sz="1800" dirty="0" smtClean="0">
                <a:latin typeface="+mj-lt"/>
              </a:rPr>
              <a:t>Где су</a:t>
            </a:r>
            <a:r>
              <a:rPr lang="sr-Latn-RS" sz="1800" dirty="0" smtClean="0">
                <a:latin typeface="+mj-lt"/>
              </a:rPr>
              <a:t> </a:t>
            </a:r>
            <a:r>
              <a:rPr lang="sr-Cyrl-RS" sz="1800" dirty="0" smtClean="0">
                <a:latin typeface="+mj-lt"/>
              </a:rPr>
              <a:t>функције </a:t>
            </a:r>
            <a:r>
              <a:rPr lang="sr-Latn-RS" sz="1800" dirty="0" smtClean="0">
                <a:latin typeface="+mj-lt"/>
              </a:rPr>
              <a:t>stream, filter </a:t>
            </a:r>
            <a:r>
              <a:rPr lang="sr-Cyrl-RS" sz="1800" dirty="0" smtClean="0">
                <a:latin typeface="+mj-lt"/>
              </a:rPr>
              <a:t>и </a:t>
            </a:r>
            <a:r>
              <a:rPr lang="sr-Latn-RS" sz="1800" dirty="0" smtClean="0">
                <a:latin typeface="+mj-lt"/>
              </a:rPr>
              <a:t>forEach </a:t>
            </a:r>
            <a:r>
              <a:rPr lang="sr-Cyrl-RS" sz="1800" dirty="0" smtClean="0">
                <a:latin typeface="+mj-lt"/>
              </a:rPr>
              <a:t>дефинисане на следећи начин:</a:t>
            </a:r>
          </a:p>
          <a:p>
            <a:pPr marL="0" indent="0">
              <a:buNone/>
            </a:pPr>
            <a:endParaRPr lang="sr-Latn-RS" sz="1800" dirty="0"/>
          </a:p>
          <a:p>
            <a:endParaRPr lang="sr-Cyrl-RS" sz="24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4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r-Latn-RS" sz="18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lvl="1"/>
            <a:endParaRPr lang="sr-Cyrl-RS" sz="1900" dirty="0" smtClean="0"/>
          </a:p>
          <a:p>
            <a:pPr lvl="1"/>
            <a:endParaRPr lang="sr-Cyrl-RS" dirty="0" smtClean="0"/>
          </a:p>
          <a:p>
            <a:endParaRPr lang="sr-Cyrl-R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05461"/>
              </p:ext>
            </p:extLst>
          </p:nvPr>
        </p:nvGraphicFramePr>
        <p:xfrm>
          <a:off x="467544" y="4368562"/>
          <a:ext cx="8280920" cy="2212295"/>
        </p:xfrm>
        <a:graphic>
          <a:graphicData uri="http://schemas.openxmlformats.org/drawingml/2006/table">
            <a:tbl>
              <a:tblPr/>
              <a:tblGrid>
                <a:gridCol w="4140460"/>
                <a:gridCol w="4140460"/>
              </a:tblGrid>
              <a:tr h="636733">
                <a:tc>
                  <a:txBody>
                    <a:bodyPr/>
                    <a:lstStyle/>
                    <a:p>
                      <a:r>
                        <a:rPr lang="sr-Latn-RS" dirty="0"/>
                        <a:t>Stream&lt;E&gt; </a:t>
                      </a:r>
                      <a:r>
                        <a:rPr lang="sr-Latn-RS" b="1" dirty="0"/>
                        <a:t>stream</a:t>
                      </a:r>
                      <a:r>
                        <a:rPr lang="sr-Latn-RS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Претвара</a:t>
                      </a:r>
                      <a:r>
                        <a:rPr lang="sr-Cyrl-RS" baseline="0" dirty="0" smtClean="0"/>
                        <a:t> произвољну колекцију у ток за рад са ламбда изразима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815">
                <a:tc>
                  <a:txBody>
                    <a:bodyPr/>
                    <a:lstStyle/>
                    <a:p>
                      <a:r>
                        <a:rPr lang="sr-Latn-RS" dirty="0"/>
                        <a:t>Stream&lt;T&gt; </a:t>
                      </a:r>
                      <a:r>
                        <a:rPr lang="sr-Latn-RS" b="1" dirty="0"/>
                        <a:t>filter</a:t>
                      </a:r>
                      <a:r>
                        <a:rPr lang="sr-Latn-RS" dirty="0" smtClean="0"/>
                        <a:t>(</a:t>
                      </a:r>
                      <a:br>
                        <a:rPr lang="sr-Latn-RS" dirty="0" smtClean="0"/>
                      </a:br>
                      <a:r>
                        <a:rPr lang="sr-Latn-RS" dirty="0" smtClean="0"/>
                        <a:t>       Predicate</a:t>
                      </a:r>
                      <a:r>
                        <a:rPr lang="sr-Latn-RS" dirty="0"/>
                        <a:t>&lt;? super T&gt; predicate)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Примењује операцију </a:t>
                      </a:r>
                      <a:r>
                        <a:rPr lang="sr-Latn-RS" dirty="0" smtClean="0"/>
                        <a:t>Predicate</a:t>
                      </a:r>
                      <a:r>
                        <a:rPr lang="en-US" dirty="0" smtClean="0"/>
                        <a:t>&lt;?</a:t>
                      </a:r>
                      <a:r>
                        <a:rPr lang="en-US" baseline="0" dirty="0" smtClean="0"/>
                        <a:t> Super T&gt; </a:t>
                      </a:r>
                      <a:r>
                        <a:rPr lang="sr-Cyrl-RS" baseline="0" dirty="0" smtClean="0"/>
                        <a:t>над свим елементима тока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618">
                <a:tc>
                  <a:txBody>
                    <a:bodyPr/>
                    <a:lstStyle/>
                    <a:p>
                      <a:r>
                        <a:rPr lang="en-US" dirty="0"/>
                        <a:t>void </a:t>
                      </a:r>
                      <a:r>
                        <a:rPr lang="en-US" b="1" dirty="0" err="1"/>
                        <a:t>forEach</a:t>
                      </a:r>
                      <a:r>
                        <a:rPr lang="en-US" dirty="0" smtClean="0"/>
                        <a:t>(</a:t>
                      </a:r>
                      <a:r>
                        <a:rPr lang="sr-Latn-RS" dirty="0" smtClean="0"/>
                        <a:t/>
                      </a:r>
                      <a:br>
                        <a:rPr lang="sr-Latn-RS" dirty="0" smtClean="0"/>
                      </a:br>
                      <a:r>
                        <a:rPr lang="sr-Latn-RS" dirty="0" smtClean="0"/>
                        <a:t>           </a:t>
                      </a:r>
                      <a:r>
                        <a:rPr lang="en-US" dirty="0" smtClean="0"/>
                        <a:t>Consumer</a:t>
                      </a:r>
                      <a:r>
                        <a:rPr lang="en-US" dirty="0"/>
                        <a:t>&lt;? super T&gt; action)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Cyrl-RS" dirty="0" smtClean="0"/>
                        <a:t>Извршава </a:t>
                      </a:r>
                      <a:r>
                        <a:rPr lang="sr-Latn-RS" dirty="0" smtClean="0"/>
                        <a:t>void </a:t>
                      </a:r>
                      <a:r>
                        <a:rPr lang="sr-Cyrl-RS" dirty="0" smtClean="0"/>
                        <a:t>функцију</a:t>
                      </a:r>
                      <a:r>
                        <a:rPr lang="sr-Cyrl-RS" baseline="0" dirty="0" smtClean="0"/>
                        <a:t> над свим елементима тока, који су преостали након филтрирања (</a:t>
                      </a:r>
                      <a:r>
                        <a:rPr lang="sr-Latn-RS" baseline="0" dirty="0" smtClean="0"/>
                        <a:t>filter)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33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9275"/>
            <a:ext cx="7632848" cy="868363"/>
          </a:xfrm>
        </p:spPr>
        <p:txBody>
          <a:bodyPr/>
          <a:lstStyle/>
          <a:p>
            <a:r>
              <a:rPr lang="sr-Cyrl-RS" altLang="en-US" dirty="0" smtClean="0">
                <a:solidFill>
                  <a:srgbClr val="3366FF"/>
                </a:solidFill>
              </a:rPr>
              <a:t>Погоднија нотација</a:t>
            </a:r>
            <a:r>
              <a:rPr lang="en-US" altLang="en-US" dirty="0" smtClean="0">
                <a:solidFill>
                  <a:srgbClr val="3366FF"/>
                </a:solidFill>
              </a:rPr>
              <a:t> - </a:t>
            </a:r>
            <a:r>
              <a:rPr lang="en-US" altLang="en-US" i="1" dirty="0" smtClean="0">
                <a:solidFill>
                  <a:srgbClr val="3366FF"/>
                </a:solidFill>
              </a:rPr>
              <a:t>map</a:t>
            </a:r>
            <a:endParaRPr lang="sr-Latn-R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81912"/>
            <a:ext cx="9145016" cy="5257800"/>
          </a:xfrm>
          <a:noFill/>
        </p:spPr>
        <p:txBody>
          <a:bodyPr/>
          <a:lstStyle/>
          <a:p>
            <a:r>
              <a:rPr lang="sr-Cyrl-RS" sz="2400" dirty="0" smtClean="0"/>
              <a:t>Поред могућности филтрирања колекције и примене </a:t>
            </a:r>
            <a:r>
              <a:rPr lang="sr-Latn-RS" sz="2400" dirty="0" smtClean="0"/>
              <a:t>void </a:t>
            </a:r>
            <a:r>
              <a:rPr lang="sr-Cyrl-RS" sz="2400" dirty="0" smtClean="0"/>
              <a:t>функције, могуће су и трансформације сваког елемента листе у други тип података:</a:t>
            </a:r>
          </a:p>
          <a:p>
            <a:pPr marL="0" indent="0">
              <a:buNone/>
            </a:pP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roster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getGender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Sex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MALE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25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len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System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en-US" sz="18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700" dirty="0" smtClean="0"/>
              <a:t>Функцијом </a:t>
            </a:r>
            <a:r>
              <a:rPr lang="sr-Latn-RS" sz="1700" b="1" dirty="0" smtClean="0"/>
              <a:t>map</a:t>
            </a:r>
            <a:r>
              <a:rPr lang="sr-Latn-RS" sz="1700" dirty="0" smtClean="0"/>
              <a:t> </a:t>
            </a:r>
            <a:r>
              <a:rPr lang="sr-Cyrl-RS" sz="1700" dirty="0" smtClean="0"/>
              <a:t>се од сваке појединачне особе узима дужина имена, а потом се у </a:t>
            </a:r>
            <a:r>
              <a:rPr lang="sr-Latn-RS" sz="1700" b="1" dirty="0" smtClean="0"/>
              <a:t>forEach</a:t>
            </a:r>
            <a:r>
              <a:rPr lang="sr-Latn-RS" sz="1700" dirty="0" smtClean="0"/>
              <a:t> </a:t>
            </a:r>
            <a:r>
              <a:rPr lang="sr-Cyrl-RS" sz="1700" dirty="0" smtClean="0"/>
              <a:t>функцији даље подразумевано ради са тим податком,</a:t>
            </a:r>
            <a:r>
              <a:rPr lang="sr-Cyrl-RS" sz="1700" dirty="0"/>
              <a:t> </a:t>
            </a:r>
            <a:r>
              <a:rPr lang="sr-Cyrl-RS" sz="1700" dirty="0" smtClean="0"/>
              <a:t>дакле, целим бројем</a:t>
            </a:r>
            <a:r>
              <a:rPr lang="en-US" sz="1700" dirty="0"/>
              <a:t>;</a:t>
            </a:r>
            <a:endParaRPr lang="sr-Cyrl-RS" sz="1700" dirty="0" smtClean="0"/>
          </a:p>
          <a:p>
            <a:r>
              <a:rPr lang="sr-Cyrl-RS" sz="1700" dirty="0" smtClean="0"/>
              <a:t>Овај број се локално именује са </a:t>
            </a:r>
            <a:r>
              <a:rPr lang="sr-Latn-RS" sz="1700" b="1" dirty="0" smtClean="0"/>
              <a:t>len</a:t>
            </a:r>
            <a:r>
              <a:rPr lang="en-US" sz="1700" dirty="0" smtClean="0"/>
              <a:t>, a </a:t>
            </a:r>
            <a:r>
              <a:rPr lang="sr-Cyrl-RS" sz="1700" dirty="0" smtClean="0"/>
              <a:t>могло је и било којим другим именом.  </a:t>
            </a:r>
            <a:endParaRPr lang="sr-Latn-RS" sz="1700" dirty="0"/>
          </a:p>
          <a:p>
            <a:pPr marL="0" indent="0">
              <a:buNone/>
            </a:pPr>
            <a:endParaRPr lang="sr-Cyrl-RS" sz="24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4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r-Latn-RS" sz="18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lvl="1"/>
            <a:endParaRPr lang="sr-Cyrl-RS" sz="1900" dirty="0" smtClean="0"/>
          </a:p>
          <a:p>
            <a:pPr lvl="1"/>
            <a:endParaRPr lang="sr-Cyrl-RS" dirty="0" smtClean="0"/>
          </a:p>
          <a:p>
            <a:endParaRPr lang="sr-Cyrl-RS" dirty="0"/>
          </a:p>
        </p:txBody>
      </p:sp>
      <p:sp>
        <p:nvSpPr>
          <p:cNvPr id="5" name="Rectangle 4"/>
          <p:cNvSpPr/>
          <p:nvPr/>
        </p:nvSpPr>
        <p:spPr>
          <a:xfrm>
            <a:off x="1187624" y="4030792"/>
            <a:ext cx="46085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7364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9275"/>
            <a:ext cx="7632848" cy="868363"/>
          </a:xfrm>
        </p:spPr>
        <p:txBody>
          <a:bodyPr/>
          <a:lstStyle/>
          <a:p>
            <a:r>
              <a:rPr lang="sr-Cyrl-RS" altLang="en-US" dirty="0" smtClean="0">
                <a:solidFill>
                  <a:srgbClr val="3366FF"/>
                </a:solidFill>
              </a:rPr>
              <a:t>Погоднија нотација</a:t>
            </a:r>
            <a:r>
              <a:rPr lang="en-US" altLang="en-US" dirty="0" smtClean="0">
                <a:solidFill>
                  <a:srgbClr val="3366FF"/>
                </a:solidFill>
              </a:rPr>
              <a:t> – </a:t>
            </a:r>
            <a:r>
              <a:rPr lang="sr-Cyrl-RS" altLang="en-US" dirty="0" smtClean="0">
                <a:solidFill>
                  <a:srgbClr val="3366FF"/>
                </a:solidFill>
              </a:rPr>
              <a:t/>
            </a:r>
            <a:br>
              <a:rPr lang="sr-Cyrl-RS" altLang="en-US" dirty="0" smtClean="0">
                <a:solidFill>
                  <a:srgbClr val="3366FF"/>
                </a:solidFill>
              </a:rPr>
            </a:br>
            <a:r>
              <a:rPr lang="sr-Cyrl-RS" altLang="en-US" dirty="0" smtClean="0">
                <a:solidFill>
                  <a:srgbClr val="3366FF"/>
                </a:solidFill>
              </a:rPr>
              <a:t>агрегатне функије</a:t>
            </a:r>
            <a:endParaRPr lang="sr-Latn-R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81912"/>
            <a:ext cx="9145016" cy="5257800"/>
          </a:xfrm>
          <a:noFill/>
        </p:spPr>
        <p:txBody>
          <a:bodyPr/>
          <a:lstStyle/>
          <a:p>
            <a:r>
              <a:rPr lang="sr-Cyrl-RS" sz="2400" dirty="0" smtClean="0"/>
              <a:t>Досад је размотрена само примена </a:t>
            </a:r>
            <a:r>
              <a:rPr lang="sr-Latn-RS" sz="2400" dirty="0" smtClean="0"/>
              <a:t>void </a:t>
            </a:r>
            <a:r>
              <a:rPr lang="sr-Cyrl-RS" sz="2400" dirty="0" smtClean="0"/>
              <a:t>функције над елементима колекције, међутим, могуће је да као резултат неких операција над колекцијом буде враћен резултат:</a:t>
            </a:r>
          </a:p>
          <a:p>
            <a:pPr marL="0" indent="0">
              <a:buNone/>
            </a:pP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roster </a:t>
            </a:r>
          </a:p>
          <a:p>
            <a:pPr marL="0" indent="0">
              <a:buNone/>
            </a:pPr>
            <a:r>
              <a:rPr 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getGender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Sex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MALE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p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25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sr-Latn-RS" sz="1800" dirty="0"/>
          </a:p>
          <a:p>
            <a:r>
              <a:rPr lang="sr-Cyrl-RS" sz="1800" dirty="0" smtClean="0"/>
              <a:t>У овом примеру се над дужинама имена особа примењује сумирање, такорећи, рачуна се сума дужина имена особа које су мушкарци између 18 и 25 година</a:t>
            </a:r>
            <a:r>
              <a:rPr lang="en-US" sz="1800" dirty="0" smtClean="0"/>
              <a:t>;</a:t>
            </a:r>
            <a:endParaRPr lang="sr-Cyrl-RS" sz="1800" dirty="0"/>
          </a:p>
          <a:p>
            <a:r>
              <a:rPr lang="sr-Cyrl-RS" sz="1800" dirty="0" smtClean="0"/>
              <a:t>Могуће је извршавати и разне друге произвољне агрегације над колекцијом употребом функције </a:t>
            </a:r>
            <a:r>
              <a:rPr lang="sr-Latn-RS" sz="1800" b="1" dirty="0" smtClean="0"/>
              <a:t>reduce</a:t>
            </a:r>
            <a:r>
              <a:rPr lang="sr-Cyrl-RS" sz="1800" b="1" dirty="0" smtClean="0"/>
              <a:t>.</a:t>
            </a:r>
            <a:endParaRPr lang="en-US" sz="1800" b="1" dirty="0" smtClean="0"/>
          </a:p>
          <a:p>
            <a:pPr lvl="1"/>
            <a:r>
              <a:rPr lang="sr-Cyrl-RS" sz="1600" dirty="0" smtClean="0">
                <a:latin typeface="+mj-lt"/>
              </a:rPr>
              <a:t>Више о функцији </a:t>
            </a:r>
            <a:r>
              <a:rPr lang="sr-Latn-RS" sz="1600" b="1" dirty="0" smtClean="0">
                <a:latin typeface="+mj-lt"/>
              </a:rPr>
              <a:t>reduce</a:t>
            </a:r>
            <a:r>
              <a:rPr lang="sr-Latn-RS" sz="1600" dirty="0" smtClean="0">
                <a:latin typeface="+mj-lt"/>
              </a:rPr>
              <a:t> </a:t>
            </a:r>
            <a:r>
              <a:rPr lang="sr-Cyrl-RS" sz="1600" dirty="0" smtClean="0">
                <a:latin typeface="+mj-lt"/>
              </a:rPr>
              <a:t>може се пронаћи на </a:t>
            </a:r>
            <a:r>
              <a:rPr lang="sr-Cyrl-RS" sz="1600" smtClean="0">
                <a:latin typeface="+mj-lt"/>
                <a:hlinkClick r:id="rId2"/>
              </a:rPr>
              <a:t>овој адреси</a:t>
            </a:r>
            <a:r>
              <a:rPr lang="sr-Cyrl-RS" sz="1600" smtClean="0">
                <a:latin typeface="+mj-lt"/>
              </a:rPr>
              <a:t>.</a:t>
            </a:r>
            <a:endParaRPr lang="sr-Latn-RS" sz="16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sr-Latn-RS" sz="1800" dirty="0" smtClean="0">
              <a:solidFill>
                <a:srgbClr val="8000FF"/>
              </a:solidFill>
              <a:latin typeface="+mj-lt"/>
            </a:endParaRPr>
          </a:p>
          <a:p>
            <a:pPr marL="0" indent="0">
              <a:buNone/>
            </a:pPr>
            <a:endParaRPr lang="sr-Latn-R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lvl="1"/>
            <a:endParaRPr lang="sr-Cyrl-RS" sz="1900" dirty="0" smtClean="0"/>
          </a:p>
          <a:p>
            <a:pPr lvl="1"/>
            <a:endParaRPr lang="sr-Cyrl-RS" dirty="0" smtClean="0"/>
          </a:p>
          <a:p>
            <a:endParaRPr lang="sr-Cyrl-RS" dirty="0"/>
          </a:p>
        </p:txBody>
      </p:sp>
      <p:sp>
        <p:nvSpPr>
          <p:cNvPr id="5" name="Rectangle 4"/>
          <p:cNvSpPr/>
          <p:nvPr/>
        </p:nvSpPr>
        <p:spPr>
          <a:xfrm>
            <a:off x="1007604" y="465313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18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9275"/>
            <a:ext cx="7632848" cy="868363"/>
          </a:xfrm>
        </p:spPr>
        <p:txBody>
          <a:bodyPr/>
          <a:lstStyle/>
          <a:p>
            <a:r>
              <a:rPr lang="sr-Cyrl-RS" altLang="en-US" dirty="0" smtClean="0">
                <a:solidFill>
                  <a:srgbClr val="3366FF"/>
                </a:solidFill>
              </a:rPr>
              <a:t>Закључак</a:t>
            </a:r>
            <a:endParaRPr lang="sr-Latn-R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81912"/>
            <a:ext cx="9145016" cy="5257800"/>
          </a:xfrm>
          <a:noFill/>
        </p:spPr>
        <p:txBody>
          <a:bodyPr/>
          <a:lstStyle/>
          <a:p>
            <a:r>
              <a:rPr lang="sr-Cyrl-RS" sz="2400" dirty="0" smtClean="0">
                <a:latin typeface="+mj-lt"/>
              </a:rPr>
              <a:t>Ламбда изрази нису изворно елементи </a:t>
            </a:r>
            <a:br>
              <a:rPr lang="sr-Cyrl-RS" sz="2400" dirty="0" smtClean="0">
                <a:latin typeface="+mj-lt"/>
              </a:rPr>
            </a:br>
            <a:r>
              <a:rPr lang="sr-Cyrl-RS" sz="2400" dirty="0" smtClean="0">
                <a:latin typeface="+mj-lt"/>
              </a:rPr>
              <a:t>објектне-оријентисане парадигме.</a:t>
            </a:r>
          </a:p>
          <a:p>
            <a:pPr lvl="1"/>
            <a:r>
              <a:rPr lang="sr-Cyrl-RS" sz="1900" dirty="0" smtClean="0">
                <a:latin typeface="+mj-lt"/>
              </a:rPr>
              <a:t>Они се везују за тзв. </a:t>
            </a:r>
            <a:r>
              <a:rPr lang="sr-Cyrl-RS" sz="1900" dirty="0">
                <a:latin typeface="+mj-lt"/>
              </a:rPr>
              <a:t>ф</a:t>
            </a:r>
            <a:r>
              <a:rPr lang="sr-Cyrl-RS" sz="1900" dirty="0" smtClean="0">
                <a:latin typeface="+mj-lt"/>
              </a:rPr>
              <a:t>ункционалну парадигму </a:t>
            </a:r>
            <a:br>
              <a:rPr lang="sr-Cyrl-RS" sz="1900" dirty="0" smtClean="0">
                <a:latin typeface="+mj-lt"/>
              </a:rPr>
            </a:br>
            <a:r>
              <a:rPr lang="sr-Cyrl-RS" sz="1900" dirty="0" smtClean="0">
                <a:latin typeface="+mj-lt"/>
              </a:rPr>
              <a:t>у којој је све функцијски објекат и где се сви проблеми решавају прављењем одговарајућих композиција функција</a:t>
            </a:r>
            <a:r>
              <a:rPr lang="sr-Latn-RS" sz="1900" dirty="0" smtClean="0">
                <a:latin typeface="+mj-lt"/>
              </a:rPr>
              <a:t> </a:t>
            </a:r>
            <a:r>
              <a:rPr lang="sr-Cyrl-RS" sz="1900" dirty="0" smtClean="0">
                <a:latin typeface="+mj-lt"/>
              </a:rPr>
              <a:t>и применом рекурзије. </a:t>
            </a:r>
          </a:p>
          <a:p>
            <a:r>
              <a:rPr lang="sr-Cyrl-RS" sz="2400" dirty="0" smtClean="0">
                <a:latin typeface="+mj-lt"/>
              </a:rPr>
              <a:t>Неки од познатијих функционалних програмских језика су: </a:t>
            </a:r>
            <a:r>
              <a:rPr lang="sr-Latn-RS" sz="2400" dirty="0" smtClean="0">
                <a:latin typeface="+mj-lt"/>
              </a:rPr>
              <a:t>Lisp, Haskell, F#, Elrang </a:t>
            </a:r>
            <a:r>
              <a:rPr lang="sr-Cyrl-RS" sz="2400" dirty="0" smtClean="0">
                <a:latin typeface="+mj-lt"/>
              </a:rPr>
              <a:t>и други. </a:t>
            </a:r>
          </a:p>
          <a:p>
            <a:r>
              <a:rPr lang="sr-Cyrl-RS" sz="2400" dirty="0" smtClean="0">
                <a:latin typeface="+mj-lt"/>
              </a:rPr>
              <a:t>Већина модерних објектно-оријентисаних језика је прихватила и интегрисала функционалну парадигму.</a:t>
            </a:r>
          </a:p>
          <a:p>
            <a:pPr lvl="1"/>
            <a:r>
              <a:rPr lang="sr-Cyrl-RS" sz="1900" dirty="0" smtClean="0">
                <a:latin typeface="+mj-lt"/>
              </a:rPr>
              <a:t>Ово је омогућило пре свега лакши рад са колекцијама и токовима података</a:t>
            </a:r>
            <a:r>
              <a:rPr lang="en-US" sz="1900" dirty="0" smtClean="0">
                <a:latin typeface="+mj-lt"/>
              </a:rPr>
              <a:t>;</a:t>
            </a:r>
            <a:endParaRPr lang="sr-Cyrl-RS" sz="1900" dirty="0">
              <a:latin typeface="+mj-lt"/>
            </a:endParaRPr>
          </a:p>
          <a:p>
            <a:pPr lvl="1"/>
            <a:r>
              <a:rPr lang="sr-Cyrl-RS" sz="1900" dirty="0" smtClean="0">
                <a:latin typeface="+mj-lt"/>
              </a:rPr>
              <a:t>Због своје декларативне природе, ламбда изрази омогућавају програмеру интуитивније изражавање, те се очекује да у будућности буду незаобилазни део Јава, али и других </a:t>
            </a:r>
            <a:r>
              <a:rPr lang="sr-Latn-RS" sz="1900" dirty="0" smtClean="0">
                <a:latin typeface="+mj-lt"/>
              </a:rPr>
              <a:t>OO </a:t>
            </a:r>
            <a:r>
              <a:rPr lang="sr-Cyrl-RS" sz="1900" dirty="0" smtClean="0">
                <a:latin typeface="+mj-lt"/>
              </a:rPr>
              <a:t>програмских језика. </a:t>
            </a:r>
            <a:endParaRPr lang="sr-Latn-RS" sz="1600" b="1" dirty="0">
              <a:solidFill>
                <a:srgbClr val="000080"/>
              </a:solidFill>
              <a:latin typeface="+mj-lt"/>
            </a:endParaRPr>
          </a:p>
          <a:p>
            <a:pPr lvl="1"/>
            <a:endParaRPr lang="sr-Cyrl-RS" sz="1900" dirty="0" smtClean="0"/>
          </a:p>
          <a:p>
            <a:pPr lvl="1"/>
            <a:endParaRPr lang="sr-Cyrl-RS" dirty="0" smtClean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487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427038"/>
            <a:ext cx="5867400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Надаље, један део материјала је преузет од колегинице Марије Милановић.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Марији Милановић на помоћи у реализацији ове презентације.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Ламбда изрази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solidFill>
                  <a:srgbClr val="3366FF"/>
                </a:solidFill>
              </a:rPr>
              <a:t>Мотивација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/>
          <a:lstStyle/>
          <a:p>
            <a:r>
              <a:rPr lang="sr-Cyrl-RS" sz="2800" dirty="0" smtClean="0"/>
              <a:t>Употреба </a:t>
            </a:r>
            <a:r>
              <a:rPr lang="sr-Cyrl-RS" sz="2800" u="sng" dirty="0" smtClean="0"/>
              <a:t>анонимних класа</a:t>
            </a:r>
            <a:r>
              <a:rPr lang="sr-Cyrl-RS" sz="2800" dirty="0" smtClean="0"/>
              <a:t> је обично везана за </a:t>
            </a:r>
            <a:r>
              <a:rPr lang="sr-Latn-RS" sz="2800" i="1" dirty="0" smtClean="0"/>
              <a:t>ad-hoc </a:t>
            </a:r>
            <a:r>
              <a:rPr lang="sr-Cyrl-RS" sz="2800" dirty="0" smtClean="0"/>
              <a:t>имплементацију одређене функције:</a:t>
            </a:r>
          </a:p>
          <a:p>
            <a:pPr lvl="1"/>
            <a:r>
              <a:rPr lang="sr-Cyrl-RS" sz="2400" dirty="0" smtClean="0"/>
              <a:t>Ова функција се користи једнократно</a:t>
            </a:r>
            <a:r>
              <a:rPr lang="en-US" sz="2400" dirty="0" smtClean="0"/>
              <a:t>;</a:t>
            </a:r>
            <a:endParaRPr lang="sr-Cyrl-RS" sz="2400" dirty="0" smtClean="0"/>
          </a:p>
          <a:p>
            <a:pPr lvl="1"/>
            <a:r>
              <a:rPr lang="sr-Cyrl-RS" sz="2400" dirty="0" smtClean="0"/>
              <a:t>Смисао постојања овакве класе је пренос функције, па се често он назива и </a:t>
            </a:r>
            <a:r>
              <a:rPr lang="sr-Cyrl-RS" sz="2400" u="sng" dirty="0" smtClean="0"/>
              <a:t>функцијски објекат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sr-Cyrl-RS" sz="2400" dirty="0" smtClean="0"/>
              <a:t>(слично показивачу на функцију)</a:t>
            </a:r>
            <a:r>
              <a:rPr lang="en-US" sz="2400" dirty="0" smtClean="0"/>
              <a:t>;</a:t>
            </a:r>
            <a:endParaRPr lang="sr-Cyrl-RS" sz="2400" dirty="0" smtClean="0"/>
          </a:p>
          <a:p>
            <a:pPr lvl="1"/>
            <a:r>
              <a:rPr lang="sr-Cyrl-RS" sz="2400" dirty="0" smtClean="0"/>
              <a:t>Овакав запис је, међутим, доста гломазан. </a:t>
            </a:r>
          </a:p>
          <a:p>
            <a:r>
              <a:rPr lang="sr-Cyrl-RS" sz="2800" dirty="0" smtClean="0"/>
              <a:t>Ламбда изрази омогућавају да се ова иста употреба реализује елегантније. </a:t>
            </a:r>
            <a:endParaRPr lang="en-US" sz="2800" dirty="0" smtClean="0"/>
          </a:p>
          <a:p>
            <a:r>
              <a:rPr lang="sr-Cyrl-RS" sz="2800" dirty="0" smtClean="0"/>
              <a:t>Кроз наредних неколико примера ће, корак по корак, бити разјашњена ова мотивација. 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83514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solidFill>
                  <a:srgbClr val="3366FF"/>
                </a:solidFill>
              </a:rPr>
              <a:t>Пример - опис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/>
          <a:lstStyle/>
          <a:p>
            <a:r>
              <a:rPr lang="sr-Cyrl-RS" sz="2800" dirty="0" smtClean="0"/>
              <a:t>Претпоставимо да је потребно да дизајнирамо </a:t>
            </a:r>
            <a:r>
              <a:rPr lang="sr-Cyrl-RS" sz="2800" b="1" dirty="0" smtClean="0"/>
              <a:t>социјалну мрежу</a:t>
            </a:r>
            <a:r>
              <a:rPr lang="sr-Cyrl-RS" sz="2800" dirty="0" smtClean="0"/>
              <a:t>. </a:t>
            </a:r>
          </a:p>
          <a:p>
            <a:r>
              <a:rPr lang="sr-Cyrl-RS" sz="2800" dirty="0" smtClean="0"/>
              <a:t>Једна од могућности у оквиру система је административни панел који би омогућио:</a:t>
            </a:r>
          </a:p>
          <a:p>
            <a:pPr lvl="1"/>
            <a:r>
              <a:rPr lang="sr-Cyrl-RS" sz="2400" dirty="0" smtClean="0"/>
              <a:t>Администратору да излиста све кориснике </a:t>
            </a:r>
            <a:br>
              <a:rPr lang="sr-Cyrl-RS" sz="2400" dirty="0" smtClean="0"/>
            </a:br>
            <a:r>
              <a:rPr lang="sr-Cyrl-RS" sz="2400" dirty="0" smtClean="0"/>
              <a:t>који испуњавају одређени критеријум</a:t>
            </a:r>
            <a:r>
              <a:rPr lang="en-US" sz="2400" dirty="0" smtClean="0"/>
              <a:t>;</a:t>
            </a:r>
            <a:endParaRPr lang="sr-Cyrl-RS" sz="2400" dirty="0" smtClean="0"/>
          </a:p>
          <a:p>
            <a:pPr lvl="1"/>
            <a:r>
              <a:rPr lang="sr-Cyrl-RS" sz="2400" dirty="0" smtClean="0"/>
              <a:t>На овај начин би администратор даље могао да врши одређене активности над тим корисницима:</a:t>
            </a:r>
          </a:p>
          <a:p>
            <a:pPr lvl="2"/>
            <a:r>
              <a:rPr lang="sr-Cyrl-RS" sz="2000" dirty="0" smtClean="0"/>
              <a:t>Шаље поруке и обавештења</a:t>
            </a:r>
            <a:r>
              <a:rPr lang="en-US" sz="2000" dirty="0" smtClean="0"/>
              <a:t>;</a:t>
            </a:r>
          </a:p>
          <a:p>
            <a:pPr lvl="2"/>
            <a:r>
              <a:rPr lang="sr-Cyrl-RS" sz="2000" dirty="0" smtClean="0"/>
              <a:t>Брише или ажурира податке и слично. </a:t>
            </a:r>
            <a:endParaRPr lang="en-US" sz="2000" dirty="0" smtClean="0"/>
          </a:p>
          <a:p>
            <a:pPr lvl="1"/>
            <a:r>
              <a:rPr lang="sr-Cyrl-RS" sz="2400" dirty="0" smtClean="0"/>
              <a:t>Критеријума може да буде доста, </a:t>
            </a:r>
            <a:br>
              <a:rPr lang="sr-Cyrl-RS" sz="2400" dirty="0" smtClean="0"/>
            </a:br>
            <a:r>
              <a:rPr lang="sr-Cyrl-RS" sz="2400" dirty="0" smtClean="0"/>
              <a:t>па је потребно водити рачуна о компактности кода. </a:t>
            </a:r>
          </a:p>
          <a:p>
            <a:pPr lvl="1"/>
            <a:endParaRPr lang="sr-Cyrl-RS" dirty="0" smtClean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079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solidFill>
                  <a:srgbClr val="3366FF"/>
                </a:solidFill>
              </a:rPr>
              <a:t>Пример (2)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81912"/>
            <a:ext cx="8507288" cy="5257800"/>
          </a:xfrm>
        </p:spPr>
        <p:txBody>
          <a:bodyPr/>
          <a:lstStyle/>
          <a:p>
            <a:r>
              <a:rPr lang="sr-Cyrl-RS" dirty="0" smtClean="0"/>
              <a:t>Главни ентитет је класа особа:</a:t>
            </a:r>
            <a:endParaRPr lang="sr-Latn-RS" sz="18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r-Latn-RS" sz="18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enum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Sex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MALE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FEMALE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LocalDate 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birthday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Sex 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gender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emailAddress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getAge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... </a:t>
            </a:r>
            <a:endParaRPr lang="sr-Latn-RS" sz="18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printPerson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... </a:t>
            </a:r>
            <a:endParaRPr lang="sr-Latn-RS" sz="18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r-Latn-RS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800" dirty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 smtClean="0"/>
          </a:p>
          <a:p>
            <a:pPr lvl="1"/>
            <a:endParaRPr lang="sr-Cyrl-RS" dirty="0" smtClean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8765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>
                <a:solidFill>
                  <a:srgbClr val="3366FF"/>
                </a:solidFill>
              </a:rPr>
              <a:t>Н</a:t>
            </a:r>
            <a:r>
              <a:rPr lang="sr-Cyrl-RS" altLang="en-US" dirty="0" smtClean="0">
                <a:solidFill>
                  <a:srgbClr val="3366FF"/>
                </a:solidFill>
              </a:rPr>
              <a:t>аивни приступ – појединачне функције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81912"/>
            <a:ext cx="8507288" cy="5257800"/>
          </a:xfrm>
        </p:spPr>
        <p:txBody>
          <a:bodyPr/>
          <a:lstStyle/>
          <a:p>
            <a:r>
              <a:rPr lang="sr-Cyrl-RS" sz="2400" dirty="0" smtClean="0"/>
              <a:t>Рецимо да је први захтев листање свих корисника </a:t>
            </a:r>
            <a:br>
              <a:rPr lang="sr-Cyrl-RS" sz="2400" dirty="0" smtClean="0"/>
            </a:br>
            <a:r>
              <a:rPr lang="sr-Cyrl-RS" sz="2400" dirty="0" smtClean="0"/>
              <a:t>који су старији од задатог броја година:</a:t>
            </a:r>
            <a:endParaRPr lang="sr-Latn-RS" sz="14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r-Latn-RS" sz="18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</a:t>
            </a:r>
            <a:r>
              <a:rPr lang="sr-Latn-R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tatic void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printPersonsOlderThan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age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p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age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printPerson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sz="1600" dirty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 smtClean="0"/>
          </a:p>
          <a:p>
            <a:pPr lvl="1"/>
            <a:endParaRPr lang="sr-Cyrl-RS" dirty="0" smtClean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7318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solidFill>
                  <a:srgbClr val="3366FF"/>
                </a:solidFill>
              </a:rPr>
              <a:t>Наивни приступ – појединачне функције (2)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81912"/>
            <a:ext cx="8507288" cy="5257800"/>
          </a:xfrm>
        </p:spPr>
        <p:txBody>
          <a:bodyPr/>
          <a:lstStyle/>
          <a:p>
            <a:r>
              <a:rPr lang="sr-Cyrl-RS" sz="2400" dirty="0" smtClean="0"/>
              <a:t>Међутим, пожељно је да излистамо и особе које су у неком задатом опсегу година:</a:t>
            </a:r>
            <a:endParaRPr lang="sr-Latn-RS" sz="14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r-Latn-RS" sz="18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printPersonsWithinAgeRange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low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high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p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low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high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printPerson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sz="16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sr-Cyrl-R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2400" dirty="0" smtClean="0">
                <a:solidFill>
                  <a:srgbClr val="FF0000"/>
                </a:solidFill>
              </a:rPr>
              <a:t>Јасно је да критеријума може да буде јако пуно, па прављење појединачних функција за сваки критеријум није решење!</a:t>
            </a:r>
            <a:endParaRPr lang="sr-Latn-R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r-Latn-RS" sz="1600" dirty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 smtClean="0"/>
          </a:p>
          <a:p>
            <a:pPr lvl="1"/>
            <a:endParaRPr lang="sr-Cyrl-RS" dirty="0" smtClean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5384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solidFill>
                  <a:srgbClr val="3366FF"/>
                </a:solidFill>
              </a:rPr>
              <a:t>Напреднији приступ - анонимне класе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81912"/>
            <a:ext cx="8568952" cy="5257800"/>
          </a:xfrm>
        </p:spPr>
        <p:txBody>
          <a:bodyPr/>
          <a:lstStyle/>
          <a:p>
            <a:r>
              <a:rPr lang="sr-Cyrl-RS" sz="2400" dirty="0" smtClean="0"/>
              <a:t>Следећи логичан корак би било прављење методе за испис особа којој се жељени критеријум прослеђује као функцијски објекат, односно анонимна класа.  </a:t>
            </a:r>
            <a:endParaRPr lang="sr-Cyrl-RS" sz="2400" dirty="0">
              <a:solidFill>
                <a:srgbClr val="FF0000"/>
              </a:solidFill>
            </a:endParaRPr>
          </a:p>
          <a:p>
            <a:endParaRPr lang="sr-Latn-RS" sz="1600" dirty="0"/>
          </a:p>
          <a:p>
            <a:pPr marL="0" indent="0">
              <a:buNone/>
            </a:pPr>
            <a:r>
              <a:rPr lang="sr-Latn-R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printPersons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CheckPerson tester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p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tester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printPerson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2400" dirty="0" smtClean="0"/>
              <a:t>Где прослеђени функцијски објекат за задавање критеријума имплментира интерфејс:</a:t>
            </a:r>
            <a:endParaRPr lang="sr-Cyrl-R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CheckPerson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600" dirty="0"/>
          </a:p>
          <a:p>
            <a:pPr marL="0" indent="0">
              <a:buNone/>
            </a:pPr>
            <a:endParaRPr lang="sr-Cyrl-RS" dirty="0" smtClean="0"/>
          </a:p>
          <a:p>
            <a:pPr marL="0" indent="0">
              <a:buNone/>
            </a:pPr>
            <a:endParaRPr lang="sr-Cyrl-RS" dirty="0" smtClean="0"/>
          </a:p>
          <a:p>
            <a:pPr lvl="1"/>
            <a:endParaRPr lang="sr-Cyrl-RS" dirty="0" smtClean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78252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solidFill>
                  <a:srgbClr val="3366FF"/>
                </a:solidFill>
              </a:rPr>
              <a:t>Напреднији приступ - анонимне класе (2)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81912"/>
            <a:ext cx="8640960" cy="5257800"/>
          </a:xfrm>
        </p:spPr>
        <p:txBody>
          <a:bodyPr/>
          <a:lstStyle/>
          <a:p>
            <a:r>
              <a:rPr lang="sr-Cyrl-RS" sz="2400" dirty="0" smtClean="0"/>
              <a:t>Тада је, на доста елегантнији начин, </a:t>
            </a:r>
            <a:br>
              <a:rPr lang="sr-Cyrl-RS" sz="2400" dirty="0" smtClean="0"/>
            </a:br>
            <a:r>
              <a:rPr lang="sr-Cyrl-RS" sz="2400" dirty="0" smtClean="0"/>
              <a:t>могуће задати доста произвољан критеријум, нпр:</a:t>
            </a:r>
            <a:endParaRPr lang="sr-Latn-RS" sz="14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r-Latn-RS" sz="18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printPersons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roster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CheckPerson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6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test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getGender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Sex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MALE </a:t>
            </a:r>
            <a:r>
              <a:rPr lang="sr-Cyrl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getAge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25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600" dirty="0"/>
          </a:p>
          <a:p>
            <a:pPr marL="0" indent="0">
              <a:buNone/>
            </a:pPr>
            <a:endParaRPr lang="sr-Latn-RS" sz="1600" dirty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 smtClean="0"/>
          </a:p>
          <a:p>
            <a:pPr lvl="1"/>
            <a:endParaRPr lang="sr-Cyrl-RS" dirty="0" smtClean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2995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3654</TotalTime>
  <Words>463</Words>
  <Application>Microsoft Office PowerPoint</Application>
  <PresentationFormat>On-screen Show (4:3)</PresentationFormat>
  <Paragraphs>194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Garamond</vt:lpstr>
      <vt:lpstr>Wingdings</vt:lpstr>
      <vt:lpstr>4_Watermark</vt:lpstr>
      <vt:lpstr>Објектно орјентисано програмирање</vt:lpstr>
      <vt:lpstr>Ламбда изрази</vt:lpstr>
      <vt:lpstr>Мотивација</vt:lpstr>
      <vt:lpstr>Пример - опис</vt:lpstr>
      <vt:lpstr>Пример (2)</vt:lpstr>
      <vt:lpstr>Наивни приступ – појединачне функције</vt:lpstr>
      <vt:lpstr>Наивни приступ – појединачне функције (2)</vt:lpstr>
      <vt:lpstr>Напреднији приступ - анонимне класе</vt:lpstr>
      <vt:lpstr>Напреднији приступ - анонимне класе (2)</vt:lpstr>
      <vt:lpstr>Још напреднији приступ – ламбда изрази</vt:lpstr>
      <vt:lpstr>Уграђени функцијски интерфејси</vt:lpstr>
      <vt:lpstr>Погоднија нотација – filter, forEach</vt:lpstr>
      <vt:lpstr>Погоднија нотација - map</vt:lpstr>
      <vt:lpstr>Погоднија нотација –  агрегатне функије</vt:lpstr>
      <vt:lpstr>Закључак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>OOP</dc:subject>
  <dc:creator>Vladimir Filipovic;Dusan Tosic</dc:creator>
  <cp:lastModifiedBy>Vladimir Filipovic</cp:lastModifiedBy>
  <cp:revision>225</cp:revision>
  <dcterms:created xsi:type="dcterms:W3CDTF">2000-04-07T19:38:54Z</dcterms:created>
  <dcterms:modified xsi:type="dcterms:W3CDTF">2017-05-25T10:35:54Z</dcterms:modified>
</cp:coreProperties>
</file>